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89" r:id="rId10"/>
    <p:sldMasterId id="2147483971" r:id="rId11"/>
    <p:sldMasterId id="2147483978" r:id="rId12"/>
    <p:sldMasterId id="2147484022" r:id="rId13"/>
  </p:sldMasterIdLst>
  <p:notesMasterIdLst>
    <p:notesMasterId r:id="rId43"/>
  </p:notesMasterIdLst>
  <p:handoutMasterIdLst>
    <p:handoutMasterId r:id="rId44"/>
  </p:handoutMasterIdLst>
  <p:sldIdLst>
    <p:sldId id="3637" r:id="rId14"/>
    <p:sldId id="813" r:id="rId15"/>
    <p:sldId id="3583" r:id="rId16"/>
    <p:sldId id="3696" r:id="rId17"/>
    <p:sldId id="3685" r:id="rId18"/>
    <p:sldId id="3686" r:id="rId19"/>
    <p:sldId id="3687" r:id="rId20"/>
    <p:sldId id="3688" r:id="rId21"/>
    <p:sldId id="3706" r:id="rId22"/>
    <p:sldId id="3714" r:id="rId23"/>
    <p:sldId id="3707" r:id="rId24"/>
    <p:sldId id="3713" r:id="rId25"/>
    <p:sldId id="3689" r:id="rId26"/>
    <p:sldId id="3695" r:id="rId27"/>
    <p:sldId id="3698" r:id="rId28"/>
    <p:sldId id="3715" r:id="rId29"/>
    <p:sldId id="3701" r:id="rId30"/>
    <p:sldId id="3703" r:id="rId31"/>
    <p:sldId id="3719" r:id="rId32"/>
    <p:sldId id="3704" r:id="rId33"/>
    <p:sldId id="3718" r:id="rId34"/>
    <p:sldId id="3717" r:id="rId35"/>
    <p:sldId id="3720" r:id="rId36"/>
    <p:sldId id="3694" r:id="rId37"/>
    <p:sldId id="3690" r:id="rId38"/>
    <p:sldId id="3709" r:id="rId39"/>
    <p:sldId id="3708" r:id="rId40"/>
    <p:sldId id="3692" r:id="rId41"/>
    <p:sldId id="3693" r:id="rId42"/>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D4737-8040-95A5-2A24-7BE158698C4E}" name="Andy Thompson (North Sea Transition Authority)" initials="AT(STA" userId="S::Andrew.Thompson@nstauthority.co.uk::321959ed-7daa-421a-aad7-834d2e4c66f9" providerId="AD"/>
  <p188:author id="{837A4E70-5E1C-024F-1611-11455371B827}" name="Miriam Paterson (North Sea Transition Authority)" initials="MA" userId="S::miriam.paterson@nstauthority.co.uk::74bb3175-2638-4c5f-af30-d06d48dd2ab3" providerId="AD"/>
  <p188:author id="{78844C96-688E-15E8-AAAF-02864AB93056}" name="Miriam Paterson (North Sea Transition Authority)" initials="MP(STA" userId="S::Miriam.Paterson@nstauthority.co.uk::74bb3175-2638-4c5f-af30-d06d48dd2ab3" providerId="AD"/>
  <p188:author id="{E33C27F4-3B74-DEEF-B1CF-068E332FB25B}" name="Andy Thompson (North Sea Transition Authority)" initials="AA" userId="S::andrew.thompson@nstauthority.co.uk::321959ed-7daa-421a-aad7-834d2e4c66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3768"/>
    <a:srgbClr val="ED7D31"/>
    <a:srgbClr val="CF0C71"/>
    <a:srgbClr val="002060"/>
    <a:srgbClr val="FFFFFF"/>
    <a:srgbClr val="003351"/>
    <a:srgbClr val="EBEBF5"/>
    <a:srgbClr val="FF5050"/>
    <a:srgbClr val="003399"/>
    <a:srgbClr val="0065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40554-15B4-4E2B-9093-42C9B4FEDE8E}" v="29" dt="2023-06-30T14:14:53.1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96" y="5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1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04/07/2023</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04/07/2023</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70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25</a:t>
            </a:fld>
            <a:endParaRPr lang="en-GB"/>
          </a:p>
        </p:txBody>
      </p:sp>
    </p:spTree>
    <p:extLst>
      <p:ext uri="{BB962C8B-B14F-4D97-AF65-F5344CB8AC3E}">
        <p14:creationId xmlns:p14="http://schemas.microsoft.com/office/powerpoint/2010/main" val="14123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29</a:t>
            </a:fld>
            <a:endParaRPr lang="en-GB"/>
          </a:p>
        </p:txBody>
      </p:sp>
    </p:spTree>
    <p:extLst>
      <p:ext uri="{BB962C8B-B14F-4D97-AF65-F5344CB8AC3E}">
        <p14:creationId xmlns:p14="http://schemas.microsoft.com/office/powerpoint/2010/main" val="417281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a:t>
            </a:fld>
            <a:endParaRPr lang="en-GB"/>
          </a:p>
        </p:txBody>
      </p:sp>
    </p:spTree>
    <p:extLst>
      <p:ext uri="{BB962C8B-B14F-4D97-AF65-F5344CB8AC3E}">
        <p14:creationId xmlns:p14="http://schemas.microsoft.com/office/powerpoint/2010/main" val="250619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107298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8</a:t>
            </a:fld>
            <a:endParaRPr lang="en-GB"/>
          </a:p>
        </p:txBody>
      </p:sp>
    </p:spTree>
    <p:extLst>
      <p:ext uri="{BB962C8B-B14F-4D97-AF65-F5344CB8AC3E}">
        <p14:creationId xmlns:p14="http://schemas.microsoft.com/office/powerpoint/2010/main" val="121857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4422FC48-AF8D-401C-BE09-1E51D56B0C4E}"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883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13</a:t>
            </a:fld>
            <a:endParaRPr lang="en-GB"/>
          </a:p>
        </p:txBody>
      </p:sp>
    </p:spTree>
    <p:extLst>
      <p:ext uri="{BB962C8B-B14F-4D97-AF65-F5344CB8AC3E}">
        <p14:creationId xmlns:p14="http://schemas.microsoft.com/office/powerpoint/2010/main" val="140615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537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19</a:t>
            </a:fld>
            <a:endParaRPr lang="en-GB"/>
          </a:p>
        </p:txBody>
      </p:sp>
    </p:spTree>
    <p:extLst>
      <p:ext uri="{BB962C8B-B14F-4D97-AF65-F5344CB8AC3E}">
        <p14:creationId xmlns:p14="http://schemas.microsoft.com/office/powerpoint/2010/main" val="171021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1020356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017308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09855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3346484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4866670"/>
            <a:ext cx="9144000" cy="276882"/>
          </a:xfrm>
          <a:prstGeom prst="rect">
            <a:avLst/>
          </a:prstGeom>
          <a:solidFill>
            <a:srgbClr val="002060"/>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278F24C2-CF18-4FBF-9CB5-2F619282F59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711242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02338641"/>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2225819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785487638"/>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8975367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62383558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94152635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66475203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581472495"/>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45432124"/>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6347460" y="313530"/>
            <a:ext cx="2472690" cy="232963"/>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7996343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2060"/>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24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274922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539186" y="189911"/>
            <a:ext cx="1099524" cy="1102863"/>
          </a:xfrm>
          <a:prstGeom prst="rect">
            <a:avLst/>
          </a:prstGeom>
        </p:spPr>
      </p:pic>
    </p:spTree>
    <p:extLst>
      <p:ext uri="{BB962C8B-B14F-4D97-AF65-F5344CB8AC3E}">
        <p14:creationId xmlns:p14="http://schemas.microsoft.com/office/powerpoint/2010/main" val="1619981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028330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9999583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18658323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312705149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920108996"/>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225504930"/>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25699990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044497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131050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6176016" y="195262"/>
            <a:ext cx="2644136" cy="249116"/>
          </a:xfrm>
          <a:prstGeom prst="rect">
            <a:avLst/>
          </a:prstGeom>
        </p:spPr>
      </p:pic>
    </p:spTree>
    <p:extLst>
      <p:ext uri="{BB962C8B-B14F-4D97-AF65-F5344CB8AC3E}">
        <p14:creationId xmlns:p14="http://schemas.microsoft.com/office/powerpoint/2010/main" val="4207373182"/>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24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762002" y="364676"/>
            <a:ext cx="1294107" cy="1298037"/>
          </a:xfrm>
          <a:prstGeom prst="rect">
            <a:avLst/>
          </a:prstGeom>
        </p:spPr>
      </p:pic>
    </p:spTree>
    <p:extLst>
      <p:ext uri="{BB962C8B-B14F-4D97-AF65-F5344CB8AC3E}">
        <p14:creationId xmlns:p14="http://schemas.microsoft.com/office/powerpoint/2010/main" val="11987934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77FC-7370-95C0-361B-26981B66488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91EE566-A1D8-29DA-DA30-38B18CF5729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B31B70-6779-C6AC-0D7E-1F441F5BE47A}"/>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5" name="Footer Placeholder 4">
            <a:extLst>
              <a:ext uri="{FF2B5EF4-FFF2-40B4-BE49-F238E27FC236}">
                <a16:creationId xmlns:a16="http://schemas.microsoft.com/office/drawing/2014/main" id="{28EB61C4-D177-9E15-747D-A479AEB1C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8F7E4-925F-BCCF-D14A-75BD8F1CE5A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9576118"/>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09A-9E54-188F-BE89-16A342F408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9CD87-26FF-D003-E58C-9BE9608D8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A151D-425B-985C-4233-97E12936342C}"/>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5" name="Footer Placeholder 4">
            <a:extLst>
              <a:ext uri="{FF2B5EF4-FFF2-40B4-BE49-F238E27FC236}">
                <a16:creationId xmlns:a16="http://schemas.microsoft.com/office/drawing/2014/main" id="{4DE4C6B7-402A-8864-E1CC-338273F0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7F521-1651-1B9E-FB3F-AC5DE8AF824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2542593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6568-363B-7DBB-119D-B796300D253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10D46A-2100-0A14-1FD7-55027A2BAEB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9068F1-EB49-9FBE-62F3-FF30C5CD850B}"/>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5" name="Footer Placeholder 4">
            <a:extLst>
              <a:ext uri="{FF2B5EF4-FFF2-40B4-BE49-F238E27FC236}">
                <a16:creationId xmlns:a16="http://schemas.microsoft.com/office/drawing/2014/main" id="{67544803-5657-637C-E3AA-873240BB6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48E70-F5BF-51B5-F265-32B4E11C8B5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95050960"/>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A35D-FBB2-7C81-C201-F9DD9EC14A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557D23-337E-BCE1-EFE7-E44E78F025D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55BF07-A95F-CE92-DEB3-DB0533595C1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2851A5-4408-2D2C-1F0E-731726B64C26}"/>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6" name="Footer Placeholder 5">
            <a:extLst>
              <a:ext uri="{FF2B5EF4-FFF2-40B4-BE49-F238E27FC236}">
                <a16:creationId xmlns:a16="http://schemas.microsoft.com/office/drawing/2014/main" id="{EBD27978-9D70-B48C-6432-365CEC490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53AAE-827D-9D64-31D4-705FC6163D2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9570051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F380-5488-0D2E-3EF1-CF25AEAD68C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DA89B-ABEF-8E04-6E82-E6AD97B0172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72FEE0-C8A1-32CE-A66B-27B000F4C0F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D35AE8-50AE-DEAE-3BEF-F7912B90371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0B69E6-06C5-2CA0-605A-D166D2D1CBA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A41676-FA82-FB09-ED86-5D85965DA7B5}"/>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8" name="Footer Placeholder 7">
            <a:extLst>
              <a:ext uri="{FF2B5EF4-FFF2-40B4-BE49-F238E27FC236}">
                <a16:creationId xmlns:a16="http://schemas.microsoft.com/office/drawing/2014/main" id="{D5E4C968-B638-B060-55CE-F0EE7A904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2D0E38-DB4A-F4C5-CC64-F7C2B8FBC3DE}"/>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5022304"/>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1D59-A644-EA94-D9F3-9679BE40DD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06D82F-F720-6BDF-0304-9794678E49CB}"/>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4" name="Footer Placeholder 3">
            <a:extLst>
              <a:ext uri="{FF2B5EF4-FFF2-40B4-BE49-F238E27FC236}">
                <a16:creationId xmlns:a16="http://schemas.microsoft.com/office/drawing/2014/main" id="{FAD787AB-E7AA-1074-A01B-4C7AEA78E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D8E4C-3532-45A0-918D-26F925ADBAB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8684994"/>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9AD55-77E9-0644-8AB3-FDDCC6044631}"/>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3" name="Footer Placeholder 2">
            <a:extLst>
              <a:ext uri="{FF2B5EF4-FFF2-40B4-BE49-F238E27FC236}">
                <a16:creationId xmlns:a16="http://schemas.microsoft.com/office/drawing/2014/main" id="{7D99ACEE-B214-A058-8204-2148215109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A75E9-8C25-B2CB-D892-371AEC4885D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09456767"/>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9370-B1CF-0664-A926-ACD0909829D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ABA2EF-1FB3-A7A6-8343-5DB5E5B543C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8C987A-7675-66D1-50A5-AD2B9E5DEE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2E7B4-5CD3-3A2F-2356-39120D4363F2}"/>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6" name="Footer Placeholder 5">
            <a:extLst>
              <a:ext uri="{FF2B5EF4-FFF2-40B4-BE49-F238E27FC236}">
                <a16:creationId xmlns:a16="http://schemas.microsoft.com/office/drawing/2014/main" id="{3810BBCB-A911-C86B-8CBE-7A27C8AD2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3B093-5DF0-A88B-3E64-55E7EDB2796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783510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0A29-1D92-0CCC-0C61-A3E77B2523C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61D7B-535F-DE7E-4629-2D8C824AEC0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CEA03C7-3E7D-A7F7-4F8D-8E08E56967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85B6B6-46AC-5605-20A9-CCB57610DC5E}"/>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6" name="Footer Placeholder 5">
            <a:extLst>
              <a:ext uri="{FF2B5EF4-FFF2-40B4-BE49-F238E27FC236}">
                <a16:creationId xmlns:a16="http://schemas.microsoft.com/office/drawing/2014/main" id="{5E75F5ED-85ED-5369-11E3-3DC10BD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60563-7A70-3A4F-B9BE-8D2C90BD9B2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22752758"/>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4E77-4737-6180-8C69-9725D7822E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F69051-C4B9-5EE2-8C24-8DD8D9EC78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CCDF85-49AA-F410-63DF-A08ACF0DEC56}"/>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5" name="Footer Placeholder 4">
            <a:extLst>
              <a:ext uri="{FF2B5EF4-FFF2-40B4-BE49-F238E27FC236}">
                <a16:creationId xmlns:a16="http://schemas.microsoft.com/office/drawing/2014/main" id="{8B645743-8216-AFB9-911B-B1D073105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88CC8-E0CD-6B04-6A4C-921B081EA4CD}"/>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6521944"/>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BEC87-1EC7-E299-B22E-06D760B7F0DE}"/>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EBD62B-F9F9-DEAA-6469-A03ADBD1F38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7A752-008B-D216-2FA3-7ABED7135E92}"/>
              </a:ext>
            </a:extLst>
          </p:cNvPr>
          <p:cNvSpPr>
            <a:spLocks noGrp="1"/>
          </p:cNvSpPr>
          <p:nvPr>
            <p:ph type="dt" sz="half" idx="10"/>
          </p:nvPr>
        </p:nvSpPr>
        <p:spPr/>
        <p:txBody>
          <a:bodyPr/>
          <a:lstStyle/>
          <a:p>
            <a:fld id="{C764DE79-268F-4C1A-8933-263129D2AF90}" type="datetimeFigureOut">
              <a:rPr lang="en-US" smtClean="0"/>
              <a:t>7/4/2023</a:t>
            </a:fld>
            <a:endParaRPr lang="en-US"/>
          </a:p>
        </p:txBody>
      </p:sp>
      <p:sp>
        <p:nvSpPr>
          <p:cNvPr id="5" name="Footer Placeholder 4">
            <a:extLst>
              <a:ext uri="{FF2B5EF4-FFF2-40B4-BE49-F238E27FC236}">
                <a16:creationId xmlns:a16="http://schemas.microsoft.com/office/drawing/2014/main" id="{9DF70226-B623-8E8C-4D03-87CD7707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E5DD2-26EA-2709-29DD-B1D46D5BC07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6446374"/>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539186" y="189911"/>
            <a:ext cx="1099524" cy="1102863"/>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431800" y="2727436"/>
            <a:ext cx="838835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479033" cy="738664"/>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457178"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431800" y="1976615"/>
            <a:ext cx="8388350" cy="748313"/>
          </a:xfrm>
          <a:prstGeom prst="rect">
            <a:avLst/>
          </a:prstGeom>
        </p:spPr>
        <p:txBody>
          <a:bodyPr lIns="0" anchor="b"/>
          <a:lstStyle>
            <a:lvl1pPr marL="0" indent="0">
              <a:buNone/>
              <a:defRPr sz="4000">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Tree>
    <p:extLst>
      <p:ext uri="{BB962C8B-B14F-4D97-AF65-F5344CB8AC3E}">
        <p14:creationId xmlns:p14="http://schemas.microsoft.com/office/powerpoint/2010/main" val="17367709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8509399" y="2408635"/>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688785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6176016" y="195262"/>
            <a:ext cx="2644136" cy="249116"/>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8509399" y="2408635"/>
            <a:ext cx="621506" cy="326231"/>
          </a:xfrm>
          <a:prstGeom prst="rect">
            <a:avLst/>
          </a:prstGeom>
        </p:spPr>
        <p:txBody>
          <a:bodyPr vert="horz" lIns="68580" tIns="34290" rIns="68580" bIns="3429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z="900" smtClean="0"/>
              <a:pPr/>
              <a:t>‹#›</a:t>
            </a:fld>
            <a:endParaRPr lang="en-GB" sz="900"/>
          </a:p>
        </p:txBody>
      </p:sp>
    </p:spTree>
    <p:extLst>
      <p:ext uri="{BB962C8B-B14F-4D97-AF65-F5344CB8AC3E}">
        <p14:creationId xmlns:p14="http://schemas.microsoft.com/office/powerpoint/2010/main" val="1519772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6"/>
            <a:ext cx="5321576" cy="376237"/>
          </a:xfrm>
          <a:prstGeom prst="rect">
            <a:avLst/>
          </a:prstGeom>
        </p:spPr>
        <p:txBody>
          <a:bodyPr lIns="0" tIns="0"/>
          <a:lstStyle>
            <a:lvl1pPr>
              <a:defRPr sz="21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1" y="1177503"/>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1" y="1177503"/>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3" y="1177503"/>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5" y="1177503"/>
            <a:ext cx="1971725" cy="148824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6176017" y="195262"/>
            <a:ext cx="2644136" cy="249116"/>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8509399" y="2408636"/>
            <a:ext cx="621506" cy="326231"/>
          </a:xfrm>
          <a:prstGeom prst="rect">
            <a:avLst/>
          </a:prstGeom>
        </p:spPr>
        <p:txBody>
          <a:bodyPr vert="horz" lIns="91440" tIns="45720" rIns="91440" bIns="45720" rtlCol="0" anchor="ctr"/>
          <a:lstStyle>
            <a:lvl1pPr algn="r">
              <a:defRPr sz="9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417279316"/>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04/07/2023</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theme" Target="../theme/theme1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1.xml"/><Relationship Id="rId7" Type="http://schemas.openxmlformats.org/officeDocument/2006/relationships/theme" Target="../theme/theme8.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ED1CC-4247-8FA5-8E82-7BE80DE83B9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330F7-B2A2-FF15-1B8C-9A48E92F06A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493C1A-C7E4-B4FD-8ACC-F81D6AD535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2C6EE4-DB6D-42A6-BD70-4ED2D1F31A73}" type="datetimeFigureOut">
              <a:rPr lang="en-GB" smtClean="0"/>
              <a:t>04/07/2023</a:t>
            </a:fld>
            <a:endParaRPr lang="en-GB"/>
          </a:p>
        </p:txBody>
      </p:sp>
      <p:sp>
        <p:nvSpPr>
          <p:cNvPr id="5" name="Footer Placeholder 4">
            <a:extLst>
              <a:ext uri="{FF2B5EF4-FFF2-40B4-BE49-F238E27FC236}">
                <a16:creationId xmlns:a16="http://schemas.microsoft.com/office/drawing/2014/main" id="{CCEFAF5D-F749-2084-D3D0-AD04C5F9379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F7E661-6D31-F154-37F1-EDC7A4168BF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F2C2FFB-96DA-423B-B673-4350428D7992}" type="slidenum">
              <a:rPr lang="en-GB" smtClean="0"/>
              <a:t>‹#›</a:t>
            </a:fld>
            <a:endParaRPr lang="en-GB"/>
          </a:p>
        </p:txBody>
      </p:sp>
      <p:sp>
        <p:nvSpPr>
          <p:cNvPr id="7" name="Rectangle 6">
            <a:extLst>
              <a:ext uri="{FF2B5EF4-FFF2-40B4-BE49-F238E27FC236}">
                <a16:creationId xmlns:a16="http://schemas.microsoft.com/office/drawing/2014/main" id="{F9E3B0E2-7D79-75EA-1B78-0DCCD9691B39}"/>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8" name="Rectangle 7">
            <a:extLst>
              <a:ext uri="{FF2B5EF4-FFF2-40B4-BE49-F238E27FC236}">
                <a16:creationId xmlns:a16="http://schemas.microsoft.com/office/drawing/2014/main" id="{E14DD9B8-9C9C-7CE8-ADCF-529A69E9BB5E}"/>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9" name="Rectangle 8">
            <a:extLst>
              <a:ext uri="{FF2B5EF4-FFF2-40B4-BE49-F238E27FC236}">
                <a16:creationId xmlns:a16="http://schemas.microsoft.com/office/drawing/2014/main" id="{D6A0857B-8461-09C3-36C5-41D8BB7CC149}"/>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10" name="Rectangle 9">
            <a:extLst>
              <a:ext uri="{FF2B5EF4-FFF2-40B4-BE49-F238E27FC236}">
                <a16:creationId xmlns:a16="http://schemas.microsoft.com/office/drawing/2014/main" id="{EA8C1793-92DE-491C-F782-614325493926}"/>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11" name="Rectangle 10">
            <a:extLst>
              <a:ext uri="{FF2B5EF4-FFF2-40B4-BE49-F238E27FC236}">
                <a16:creationId xmlns:a16="http://schemas.microsoft.com/office/drawing/2014/main" id="{2C456A19-313E-3B32-624A-75046277EF9D}"/>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12" name="Rectangle 11">
            <a:extLst>
              <a:ext uri="{FF2B5EF4-FFF2-40B4-BE49-F238E27FC236}">
                <a16:creationId xmlns:a16="http://schemas.microsoft.com/office/drawing/2014/main" id="{6FE78F72-1C36-094E-B35F-20B367D5E1BE}"/>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3" name="Rectangle 12">
            <a:extLst>
              <a:ext uri="{FF2B5EF4-FFF2-40B4-BE49-F238E27FC236}">
                <a16:creationId xmlns:a16="http://schemas.microsoft.com/office/drawing/2014/main" id="{9C0B5C59-3CC2-2389-FD38-2EF3D66DBC75}"/>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4" name="Rectangle 13">
            <a:extLst>
              <a:ext uri="{FF2B5EF4-FFF2-40B4-BE49-F238E27FC236}">
                <a16:creationId xmlns:a16="http://schemas.microsoft.com/office/drawing/2014/main" id="{04ECB93D-2F34-BB57-4C5A-5CE931D7B74D}"/>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5" name="Rectangle 14">
            <a:extLst>
              <a:ext uri="{FF2B5EF4-FFF2-40B4-BE49-F238E27FC236}">
                <a16:creationId xmlns:a16="http://schemas.microsoft.com/office/drawing/2014/main" id="{8E7BD5EE-9597-E320-5E05-EA523332C726}"/>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6" name="Rectangle 15">
            <a:extLst>
              <a:ext uri="{FF2B5EF4-FFF2-40B4-BE49-F238E27FC236}">
                <a16:creationId xmlns:a16="http://schemas.microsoft.com/office/drawing/2014/main" id="{3CE3502E-A054-881A-1751-21C2CE255BF2}"/>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7" name="Rectangle 16">
            <a:extLst>
              <a:ext uri="{FF2B5EF4-FFF2-40B4-BE49-F238E27FC236}">
                <a16:creationId xmlns:a16="http://schemas.microsoft.com/office/drawing/2014/main" id="{6B67E58E-CFC3-D596-80E0-C51527442AAE}"/>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8" name="Rectangle 17">
            <a:extLst>
              <a:ext uri="{FF2B5EF4-FFF2-40B4-BE49-F238E27FC236}">
                <a16:creationId xmlns:a16="http://schemas.microsoft.com/office/drawing/2014/main" id="{52823336-7FE2-39D8-1969-506943413237}"/>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9" name="Rectangle 18">
            <a:extLst>
              <a:ext uri="{FF2B5EF4-FFF2-40B4-BE49-F238E27FC236}">
                <a16:creationId xmlns:a16="http://schemas.microsoft.com/office/drawing/2014/main" id="{E3ACF3F6-20F1-D6D6-A711-96A669D83D0B}"/>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20" name="Rectangle 19">
            <a:extLst>
              <a:ext uri="{FF2B5EF4-FFF2-40B4-BE49-F238E27FC236}">
                <a16:creationId xmlns:a16="http://schemas.microsoft.com/office/drawing/2014/main" id="{0DCBB8AE-6F5A-1B34-2E0A-B3E8AF664FBA}"/>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21" name="Rectangle 20">
            <a:extLst>
              <a:ext uri="{FF2B5EF4-FFF2-40B4-BE49-F238E27FC236}">
                <a16:creationId xmlns:a16="http://schemas.microsoft.com/office/drawing/2014/main" id="{808178AF-5995-3ED6-4030-1B5490BC5981}"/>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171236992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837198"/>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579775"/>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609467"/>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2352044"/>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2094621"/>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896582"/>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381736"/>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3124313"/>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8"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NSTA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899" b="0" i="0" u="none" strike="noStrike" kern="0" cap="none" spc="0" normalizeH="0" baseline="0" noProof="0" err="1">
                <a:ln>
                  <a:noFill/>
                </a:ln>
                <a:solidFill>
                  <a:prstClr val="black"/>
                </a:solidFill>
                <a:effectLst/>
                <a:uLnTx/>
                <a:uFillTx/>
                <a:latin typeface="+mn-lt"/>
                <a:ea typeface="+mn-ea"/>
                <a:cs typeface="+mn-cs"/>
              </a:rPr>
              <a:t>colour</a:t>
            </a:r>
            <a:r>
              <a:rPr kumimoji="0" lang="en-US" sz="8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866890"/>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639159"/>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4154005"/>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411423"/>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026918" y="1322352"/>
            <a:ext cx="1899919" cy="228600"/>
          </a:xfrm>
          <a:prstGeom prst="rect">
            <a:avLst/>
          </a:prstGeom>
          <a:solidFill>
            <a:srgbClr val="00206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3167514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 id="2147484001" r:id="rId23"/>
    <p:sldLayoutId id="2147484002" r:id="rId24"/>
    <p:sldLayoutId id="2147484003" r:id="rId25"/>
    <p:sldLayoutId id="2147484004" r:id="rId26"/>
    <p:sldLayoutId id="2147484005" r:id="rId27"/>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6.xml"/><Relationship Id="rId6" Type="http://schemas.openxmlformats.org/officeDocument/2006/relationships/image" Target="../media/image28.svg"/><Relationship Id="rId11" Type="http://schemas.openxmlformats.org/officeDocument/2006/relationships/hyperlink" Target="mailto:ndr@nstauthority.co.uk" TargetMode="External"/><Relationship Id="rId5" Type="http://schemas.openxmlformats.org/officeDocument/2006/relationships/image" Target="../media/image27.png"/><Relationship Id="rId10" Type="http://schemas.openxmlformats.org/officeDocument/2006/relationships/hyperlink" Target="https://support.uk-ndr.co.uk/hc/en-gb/articles/9191967451666-Release-notes-20th-December-2022" TargetMode="External"/><Relationship Id="rId4" Type="http://schemas.openxmlformats.org/officeDocument/2006/relationships/image" Target="../media/image26.svg"/><Relationship Id="rId9" Type="http://schemas.openxmlformats.org/officeDocument/2006/relationships/hyperlink" Target="https://support.uk-ndr.co.uk/hc/en-g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5.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45.xml"/><Relationship Id="rId6" Type="http://schemas.openxmlformats.org/officeDocument/2006/relationships/image" Target="../media/image37.png"/><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office.com/Pages/ResponsePage.aspx?id=ncWB5o6Gh0iA-s428fIbD3Uxu3Q4Jl9MrzDQbUjdKrNUN1NTOE9JT0lSTFFBQUlBVk1DTElVMkg0Mi4u&amp;wdLOR=c66D5BCD1-A32F-45E4-A10B-8CBA39D33AF6" TargetMode="External"/><Relationship Id="rId7" Type="http://schemas.openxmlformats.org/officeDocument/2006/relationships/image" Target="../media/image43.png"/><Relationship Id="rId2" Type="http://schemas.openxmlformats.org/officeDocument/2006/relationships/hyperlink" Target="mailto:ndr@nstauthority.co.uk" TargetMode="External"/><Relationship Id="rId1" Type="http://schemas.openxmlformats.org/officeDocument/2006/relationships/slideLayout" Target="../slideLayouts/slideLayout145.xml"/><Relationship Id="rId6" Type="http://schemas.openxmlformats.org/officeDocument/2006/relationships/image" Target="../media/image42.png"/><Relationship Id="rId5" Type="http://schemas.openxmlformats.org/officeDocument/2006/relationships/hyperlink" Target="https://support.uk-ndr.co.uk/" TargetMode="External"/><Relationship Id="rId4" Type="http://schemas.openxmlformats.org/officeDocument/2006/relationships/hyperlink" Target="mailto:support@uk-ndr.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2" Type="http://schemas.openxmlformats.org/officeDocument/2006/relationships/hyperlink" Target="https://www.nstauthority.co.uk/data-centre/national-data-repository-ndr/ndr-user-group-and-updates/" TargetMode="External"/><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stauthority.co.uk/media/8999/consultation-on-cs-data-powers_v2-6-april-2023.pdf" TargetMode="External"/><Relationship Id="rId1" Type="http://schemas.openxmlformats.org/officeDocument/2006/relationships/slideLayout" Target="../slideLayouts/slideLayout14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hyperlink" Target="https://www.nstauthority.co.uk/media/9094/information-reporting-form-and-manner-for-ndr-june-2023.pdf" TargetMode="External"/><Relationship Id="rId2" Type="http://schemas.openxmlformats.org/officeDocument/2006/relationships/hyperlink" Target="https://support.uk-ndr.co.uk/hc/en-gb/articles/12050143303570-Release-notes-13th-June-2023" TargetMode="Externa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svg"/><Relationship Id="rId2" Type="http://schemas.openxmlformats.org/officeDocument/2006/relationships/image" Target="../media/image23.png"/><Relationship Id="rId1" Type="http://schemas.openxmlformats.org/officeDocument/2006/relationships/slideLayout" Target="../slideLayouts/slideLayout14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FD81-A2C8-3FF1-D3F0-E4454902A6E9}"/>
              </a:ext>
            </a:extLst>
          </p:cNvPr>
          <p:cNvSpPr>
            <a:spLocks noGrp="1"/>
          </p:cNvSpPr>
          <p:nvPr>
            <p:ph type="title"/>
          </p:nvPr>
        </p:nvSpPr>
        <p:spPr>
          <a:xfrm>
            <a:off x="5582585" y="2512719"/>
            <a:ext cx="3065480" cy="2166835"/>
          </a:xfrm>
        </p:spPr>
        <p:txBody>
          <a:bodyPr vert="horz" lIns="91440" tIns="45720" rIns="91440" bIns="45720" rtlCol="0" anchor="b">
            <a:noAutofit/>
          </a:bodyPr>
          <a:lstStyle/>
          <a:p>
            <a:pPr defTabSz="914400"/>
            <a:r>
              <a:rPr lang="en-US" sz="2800" b="1">
                <a:solidFill>
                  <a:schemeClr val="tx1"/>
                </a:solidFill>
              </a:rPr>
              <a:t>Safety Moment</a:t>
            </a:r>
            <a:br>
              <a:rPr lang="en-US" sz="2000"/>
            </a:br>
            <a:br>
              <a:rPr lang="en-US" sz="2000"/>
            </a:br>
            <a:r>
              <a:rPr lang="en-US" sz="2000">
                <a:solidFill>
                  <a:schemeClr val="tx1"/>
                </a:solidFill>
              </a:rPr>
              <a:t>Please take note of the fire exits.</a:t>
            </a:r>
            <a:br>
              <a:rPr lang="en-US" sz="2000"/>
            </a:br>
            <a:br>
              <a:rPr lang="en-US" sz="2000"/>
            </a:br>
            <a:r>
              <a:rPr lang="en-US" sz="2000">
                <a:solidFill>
                  <a:schemeClr val="tx1"/>
                </a:solidFill>
              </a:rPr>
              <a:t>The assembly point is the rainbow steps on Flourmill Lane.</a:t>
            </a:r>
            <a:br>
              <a:rPr lang="en-US" sz="2000"/>
            </a:br>
            <a:br>
              <a:rPr lang="en-US" sz="2000"/>
            </a:br>
            <a:r>
              <a:rPr lang="en-US" sz="2000">
                <a:solidFill>
                  <a:schemeClr val="tx1"/>
                </a:solidFill>
              </a:rPr>
              <a:t>There </a:t>
            </a:r>
            <a:r>
              <a:rPr lang="en-US" sz="2000" u="sng">
                <a:solidFill>
                  <a:schemeClr val="tx1"/>
                </a:solidFill>
              </a:rPr>
              <a:t>is</a:t>
            </a:r>
            <a:r>
              <a:rPr lang="en-US" sz="2000">
                <a:solidFill>
                  <a:schemeClr val="tx1"/>
                </a:solidFill>
              </a:rPr>
              <a:t> a planned fire alarm test at 12pm.</a:t>
            </a:r>
          </a:p>
        </p:txBody>
      </p:sp>
      <p:sp>
        <p:nvSpPr>
          <p:cNvPr id="21" name="Freeform: Shape 1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Emergency exit information for NSTA Aberdeen office">
            <a:extLst>
              <a:ext uri="{FF2B5EF4-FFF2-40B4-BE49-F238E27FC236}">
                <a16:creationId xmlns:a16="http://schemas.microsoft.com/office/drawing/2014/main" id="{5157010D-F4AE-263C-DE63-6EF1A17C42C3}"/>
              </a:ext>
            </a:extLst>
          </p:cNvPr>
          <p:cNvPicPr>
            <a:picLocks noChangeAspect="1"/>
          </p:cNvPicPr>
          <p:nvPr/>
        </p:nvPicPr>
        <p:blipFill rotWithShape="1">
          <a:blip r:embed="rId2"/>
          <a:srcRect t="3668" r="2" b="27299"/>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4" name="Multiplication Sign 13">
            <a:extLst>
              <a:ext uri="{FF2B5EF4-FFF2-40B4-BE49-F238E27FC236}">
                <a16:creationId xmlns:a16="http://schemas.microsoft.com/office/drawing/2014/main" id="{FBBB26DF-7EAE-FB79-0A60-4EFB791E927F}"/>
              </a:ext>
              <a:ext uri="{C183D7F6-B498-43B3-948B-1728B52AA6E4}">
                <adec:decorative xmlns:adec="http://schemas.microsoft.com/office/drawing/2017/decorative" val="1"/>
              </a:ext>
            </a:extLst>
          </p:cNvPr>
          <p:cNvSpPr/>
          <p:nvPr/>
        </p:nvSpPr>
        <p:spPr>
          <a:xfrm>
            <a:off x="1255712" y="201613"/>
            <a:ext cx="476249" cy="41274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4EBCB1D-FFBC-5EEB-82B8-1E7E582971DE}"/>
              </a:ext>
            </a:extLst>
          </p:cNvPr>
          <p:cNvSpPr txBox="1"/>
          <p:nvPr/>
        </p:nvSpPr>
        <p:spPr>
          <a:xfrm>
            <a:off x="1630361" y="241300"/>
            <a:ext cx="17399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You are here</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6" descr="NSTA Aberdeen emergency exit information">
            <a:extLst>
              <a:ext uri="{FF2B5EF4-FFF2-40B4-BE49-F238E27FC236}">
                <a16:creationId xmlns:a16="http://schemas.microsoft.com/office/drawing/2014/main" id="{82CB2F89-25BF-C580-34E8-6B7831B7A7B4}"/>
              </a:ext>
            </a:extLst>
          </p:cNvPr>
          <p:cNvPicPr>
            <a:picLocks noChangeAspect="1"/>
          </p:cNvPicPr>
          <p:nvPr/>
        </p:nvPicPr>
        <p:blipFill>
          <a:blip r:embed="rId3"/>
          <a:stretch>
            <a:fillRect/>
          </a:stretch>
        </p:blipFill>
        <p:spPr>
          <a:xfrm>
            <a:off x="-2157" y="3005406"/>
            <a:ext cx="3476445" cy="2141151"/>
          </a:xfrm>
          <a:prstGeom prst="rect">
            <a:avLst/>
          </a:prstGeom>
        </p:spPr>
      </p:pic>
    </p:spTree>
    <p:extLst>
      <p:ext uri="{BB962C8B-B14F-4D97-AF65-F5344CB8AC3E}">
        <p14:creationId xmlns:p14="http://schemas.microsoft.com/office/powerpoint/2010/main" val="19055167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9">
            <a:extLst>
              <a:ext uri="{FF2B5EF4-FFF2-40B4-BE49-F238E27FC236}">
                <a16:creationId xmlns:a16="http://schemas.microsoft.com/office/drawing/2014/main" id="{EA4EB336-EB0A-4681-9EEE-FAA5D725CD5C}"/>
              </a:ext>
            </a:extLst>
          </p:cNvPr>
          <p:cNvSpPr txBox="1">
            <a:spLocks noGrp="1"/>
          </p:cNvSpPr>
          <p:nvPr>
            <p:ph type="title" idx="4294967295"/>
          </p:nvPr>
        </p:nvSpPr>
        <p:spPr>
          <a:xfrm>
            <a:off x="431800" y="195265"/>
            <a:ext cx="5670062" cy="295466"/>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lvl1pPr algn="l" defTabSz="914355" rtl="0" eaLnBrk="1" latinLnBrk="0" hangingPunct="1">
              <a:lnSpc>
                <a:spcPct val="90000"/>
              </a:lnSpc>
              <a:spcBef>
                <a:spcPct val="0"/>
              </a:spcBef>
              <a:buNone/>
              <a:defRPr sz="2100" b="1" kern="1200">
                <a:solidFill>
                  <a:srgbClr val="002060"/>
                </a:solidFill>
                <a:latin typeface="Arial" panose="020B0604020202020204" pitchFamily="34" charset="0"/>
                <a:ea typeface="+mj-ea"/>
                <a:cs typeface="Arial" panose="020B0604020202020204" pitchFamily="34" charset="0"/>
              </a:defRPr>
            </a:lvl1pPr>
          </a:lstStyle>
          <a:p>
            <a:pPr defTabSz="457178">
              <a:defRPr/>
            </a:pPr>
            <a:r>
              <a:rPr lang="en-GB" sz="1800" b="0">
                <a:latin typeface="Arial" panose="020B0604020202020204" pitchFamily="34" charset="0"/>
                <a:cs typeface="Arial" panose="020B0604020202020204" pitchFamily="34" charset="0"/>
              </a:rPr>
              <a:t>TFG008 – Best Practices: Managing the Inventory</a:t>
            </a:r>
            <a:endParaRPr lang="en-GB" sz="1800" b="0">
              <a:latin typeface="Arial"/>
            </a:endParaRPr>
          </a:p>
        </p:txBody>
      </p:sp>
      <p:sp>
        <p:nvSpPr>
          <p:cNvPr id="49" name="Title 9">
            <a:extLst>
              <a:ext uri="{FF2B5EF4-FFF2-40B4-BE49-F238E27FC236}">
                <a16:creationId xmlns:a16="http://schemas.microsoft.com/office/drawing/2014/main" id="{07D0F568-8917-4982-8F0D-41DC610B1DB7}"/>
              </a:ext>
            </a:extLst>
          </p:cNvPr>
          <p:cNvSpPr txBox="1">
            <a:spLocks/>
          </p:cNvSpPr>
          <p:nvPr/>
        </p:nvSpPr>
        <p:spPr>
          <a:xfrm>
            <a:off x="548393" y="950170"/>
            <a:ext cx="1973818" cy="264303"/>
          </a:xfrm>
          <a:prstGeom prst="rect">
            <a:avLst/>
          </a:prstGeom>
        </p:spPr>
        <p:txBody>
          <a:bodyPr lIns="0" tIns="0"/>
          <a:lstStyle>
            <a:lvl1pPr algn="l" defTabSz="121917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sz="1500">
                <a:solidFill>
                  <a:srgbClr val="002060"/>
                </a:solidFill>
                <a:latin typeface="Arial" panose="020B0604020202020204"/>
              </a:rPr>
              <a:t>Workshop 25</a:t>
            </a:r>
            <a:r>
              <a:rPr lang="en-US" sz="1500" baseline="30000">
                <a:solidFill>
                  <a:srgbClr val="002060"/>
                </a:solidFill>
                <a:latin typeface="Arial" panose="020B0604020202020204"/>
              </a:rPr>
              <a:t>th</a:t>
            </a:r>
            <a:r>
              <a:rPr lang="en-US" sz="1500">
                <a:solidFill>
                  <a:srgbClr val="002060"/>
                </a:solidFill>
                <a:latin typeface="Arial" panose="020B0604020202020204"/>
              </a:rPr>
              <a:t> April</a:t>
            </a:r>
            <a:endParaRPr lang="en-GB" sz="1500">
              <a:solidFill>
                <a:srgbClr val="002060"/>
              </a:solidFill>
              <a:latin typeface="Arial" panose="020B0604020202020204"/>
            </a:endParaRPr>
          </a:p>
        </p:txBody>
      </p:sp>
      <p:pic>
        <p:nvPicPr>
          <p:cNvPr id="58" name="Graphic 57">
            <a:extLst>
              <a:ext uri="{FF2B5EF4-FFF2-40B4-BE49-F238E27FC236}">
                <a16:creationId xmlns:a16="http://schemas.microsoft.com/office/drawing/2014/main" id="{91EB056D-099E-4D89-B7FA-63295C8685B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38" y="1335951"/>
            <a:ext cx="1350611" cy="1350611"/>
          </a:xfrm>
          <a:prstGeom prst="rect">
            <a:avLst/>
          </a:prstGeom>
        </p:spPr>
      </p:pic>
      <p:sp>
        <p:nvSpPr>
          <p:cNvPr id="53" name="TextBox 52">
            <a:extLst>
              <a:ext uri="{FF2B5EF4-FFF2-40B4-BE49-F238E27FC236}">
                <a16:creationId xmlns:a16="http://schemas.microsoft.com/office/drawing/2014/main" id="{AD6EED1B-7251-4C5C-A2A9-834E117114EB}"/>
              </a:ext>
            </a:extLst>
          </p:cNvPr>
          <p:cNvSpPr txBox="1"/>
          <p:nvPr/>
        </p:nvSpPr>
        <p:spPr>
          <a:xfrm>
            <a:off x="288161" y="2775531"/>
            <a:ext cx="2533585" cy="2113399"/>
          </a:xfrm>
          <a:prstGeom prst="rect">
            <a:avLst/>
          </a:prstGeom>
          <a:noFill/>
        </p:spPr>
        <p:txBody>
          <a:bodyPr wrap="square" lIns="0" tIns="34290" rIns="0" bIns="34290" rtlCol="0" anchor="t">
            <a:spAutoFit/>
          </a:bodyPr>
          <a:lstStyle/>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1 hour workshop for Data Managers, representing five UKCS licensees</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Overview of the Inventory UI</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Purpose and functionality</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Who can update Inventories?</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How to update?</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Why and when to update?</a:t>
            </a:r>
            <a:endParaRPr lang="en-US" sz="1400">
              <a:solidFill>
                <a:srgbClr val="002060"/>
              </a:solidFill>
              <a:latin typeface="Arial" panose="020B0604020202020204"/>
            </a:endParaRPr>
          </a:p>
        </p:txBody>
      </p:sp>
      <p:sp>
        <p:nvSpPr>
          <p:cNvPr id="51" name="Title 9">
            <a:extLst>
              <a:ext uri="{FF2B5EF4-FFF2-40B4-BE49-F238E27FC236}">
                <a16:creationId xmlns:a16="http://schemas.microsoft.com/office/drawing/2014/main" id="{E61F6672-7C37-47DB-B47A-FC50FA7C528F}"/>
              </a:ext>
            </a:extLst>
          </p:cNvPr>
          <p:cNvSpPr txBox="1">
            <a:spLocks/>
          </p:cNvSpPr>
          <p:nvPr/>
        </p:nvSpPr>
        <p:spPr>
          <a:xfrm>
            <a:off x="3606299" y="937376"/>
            <a:ext cx="1973818" cy="277097"/>
          </a:xfrm>
          <a:prstGeom prst="rect">
            <a:avLst/>
          </a:prstGeom>
        </p:spPr>
        <p:txBody>
          <a:bodyPr lIns="0" tIns="0"/>
          <a:lstStyle>
            <a:lvl1pPr algn="l" defTabSz="121917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defTabSz="1219139">
              <a:defRPr/>
            </a:pPr>
            <a:r>
              <a:rPr lang="en-GB" sz="1500">
                <a:solidFill>
                  <a:srgbClr val="002060"/>
                </a:solidFill>
                <a:latin typeface="Arial" panose="020B0604020202020204"/>
              </a:rPr>
              <a:t>Outcomes &amp; Actions</a:t>
            </a:r>
            <a:endParaRPr lang="en-GB" sz="1500">
              <a:solidFill>
                <a:srgbClr val="002060"/>
              </a:solidFill>
            </a:endParaRPr>
          </a:p>
        </p:txBody>
      </p:sp>
      <p:pic>
        <p:nvPicPr>
          <p:cNvPr id="57" name="Graphic 56">
            <a:extLst>
              <a:ext uri="{FF2B5EF4-FFF2-40B4-BE49-F238E27FC236}">
                <a16:creationId xmlns:a16="http://schemas.microsoft.com/office/drawing/2014/main" id="{B87BA9F6-B8BC-4850-9EF7-2B8B97DBB53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0479" y="1439602"/>
            <a:ext cx="1844143" cy="1119658"/>
          </a:xfrm>
          <a:prstGeom prst="rect">
            <a:avLst/>
          </a:prstGeom>
        </p:spPr>
      </p:pic>
      <p:sp>
        <p:nvSpPr>
          <p:cNvPr id="3" name="TextBox 2">
            <a:extLst>
              <a:ext uri="{FF2B5EF4-FFF2-40B4-BE49-F238E27FC236}">
                <a16:creationId xmlns:a16="http://schemas.microsoft.com/office/drawing/2014/main" id="{F68746AC-3D8C-C450-1A81-35072F50E0F8}"/>
              </a:ext>
            </a:extLst>
          </p:cNvPr>
          <p:cNvSpPr txBox="1"/>
          <p:nvPr/>
        </p:nvSpPr>
        <p:spPr>
          <a:xfrm>
            <a:off x="3317966" y="2769544"/>
            <a:ext cx="2783896" cy="2136482"/>
          </a:xfrm>
          <a:prstGeom prst="rect">
            <a:avLst/>
          </a:prstGeom>
          <a:noFill/>
        </p:spPr>
        <p:txBody>
          <a:bodyPr wrap="square">
            <a:spAutoFit/>
          </a:bodyPr>
          <a:lstStyle/>
          <a:p>
            <a:pPr algn="ctr" defTabSz="457166">
              <a:spcAft>
                <a:spcPts val="450"/>
              </a:spcAft>
              <a:defRPr/>
            </a:pPr>
            <a:r>
              <a:rPr lang="en-GB" sz="1400">
                <a:solidFill>
                  <a:srgbClr val="002060"/>
                </a:solidFill>
                <a:latin typeface="Arial" panose="020B0604020202020204"/>
              </a:rPr>
              <a:t>User feedback:</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What is the logic for ordering of C Tags in UI?</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Can this be re-ordered or grouped?</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Visibility of Comments</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Development log, item #123</a:t>
            </a:r>
          </a:p>
          <a:p>
            <a:pPr marL="128585" indent="-128585" defTabSz="457166">
              <a:spcAft>
                <a:spcPts val="450"/>
              </a:spcAft>
              <a:buFont typeface="Arial" panose="020B0604020202020204" pitchFamily="34" charset="0"/>
              <a:buChar char="•"/>
              <a:defRPr/>
            </a:pPr>
            <a:r>
              <a:rPr lang="en-GB" sz="1400">
                <a:solidFill>
                  <a:srgbClr val="002060"/>
                </a:solidFill>
                <a:latin typeface="Arial" panose="020B0604020202020204"/>
              </a:rPr>
              <a:t>(Data Request UI agenda item)</a:t>
            </a:r>
          </a:p>
        </p:txBody>
      </p:sp>
      <p:sp>
        <p:nvSpPr>
          <p:cNvPr id="50" name="Title 9">
            <a:extLst>
              <a:ext uri="{FF2B5EF4-FFF2-40B4-BE49-F238E27FC236}">
                <a16:creationId xmlns:a16="http://schemas.microsoft.com/office/drawing/2014/main" id="{32C8C9F7-B036-4BEC-8347-4E6AA7291DBD}"/>
              </a:ext>
            </a:extLst>
          </p:cNvPr>
          <p:cNvSpPr txBox="1">
            <a:spLocks/>
          </p:cNvSpPr>
          <p:nvPr/>
        </p:nvSpPr>
        <p:spPr>
          <a:xfrm>
            <a:off x="6664206" y="937376"/>
            <a:ext cx="1769845" cy="277097"/>
          </a:xfrm>
          <a:prstGeom prst="rect">
            <a:avLst/>
          </a:prstGeom>
        </p:spPr>
        <p:txBody>
          <a:bodyPr lIns="0" tIns="0"/>
          <a:lstStyle>
            <a:lvl1pPr algn="l" defTabSz="121917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defTabSz="1219139">
              <a:defRPr/>
            </a:pPr>
            <a:r>
              <a:rPr lang="en-GB" sz="1500">
                <a:solidFill>
                  <a:srgbClr val="002060"/>
                </a:solidFill>
                <a:latin typeface="Arial" panose="020B0604020202020204"/>
              </a:rPr>
              <a:t>More Information</a:t>
            </a:r>
            <a:endParaRPr lang="en-GB" sz="1500">
              <a:solidFill>
                <a:srgbClr val="002060"/>
              </a:solidFill>
            </a:endParaRPr>
          </a:p>
        </p:txBody>
      </p:sp>
      <p:pic>
        <p:nvPicPr>
          <p:cNvPr id="59" name="Graphic 58">
            <a:extLst>
              <a:ext uri="{FF2B5EF4-FFF2-40B4-BE49-F238E27FC236}">
                <a16:creationId xmlns:a16="http://schemas.microsoft.com/office/drawing/2014/main" id="{C1EDBA9B-46C8-42E0-861F-0BB1E9BC1C3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0588" y="1451428"/>
            <a:ext cx="1277082" cy="1096005"/>
          </a:xfrm>
          <a:prstGeom prst="rect">
            <a:avLst/>
          </a:prstGeom>
        </p:spPr>
      </p:pic>
      <p:sp>
        <p:nvSpPr>
          <p:cNvPr id="54" name="TextBox 53">
            <a:extLst>
              <a:ext uri="{FF2B5EF4-FFF2-40B4-BE49-F238E27FC236}">
                <a16:creationId xmlns:a16="http://schemas.microsoft.com/office/drawing/2014/main" id="{2CA6DD76-81C5-4AC8-BF53-E99E9B8D9A6D}"/>
              </a:ext>
            </a:extLst>
          </p:cNvPr>
          <p:cNvSpPr txBox="1"/>
          <p:nvPr/>
        </p:nvSpPr>
        <p:spPr>
          <a:xfrm>
            <a:off x="6453051" y="2775531"/>
            <a:ext cx="2639309" cy="2177519"/>
          </a:xfrm>
          <a:prstGeom prst="rect">
            <a:avLst/>
          </a:prstGeom>
          <a:noFill/>
        </p:spPr>
        <p:txBody>
          <a:bodyPr wrap="square" lIns="0" tIns="34290" rIns="0" bIns="34290" rtlCol="0" anchor="t">
            <a:spAutoFit/>
          </a:bodyPr>
          <a:lstStyle/>
          <a:p>
            <a:pPr marL="128585"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Drop down “Guidance” notes within the UI</a:t>
            </a:r>
          </a:p>
          <a:p>
            <a:pPr marL="128585"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Support articles from our </a:t>
            </a:r>
            <a:r>
              <a:rPr lang="en-GB" sz="1400">
                <a:solidFill>
                  <a:srgbClr val="000000"/>
                </a:solidFill>
                <a:latin typeface="Arial" panose="020B0604020202020204"/>
                <a:hlinkClick r:id="rId9"/>
              </a:rPr>
              <a:t>Support Centre</a:t>
            </a:r>
            <a:endParaRPr lang="en-GB" sz="1400">
              <a:solidFill>
                <a:srgbClr val="000000"/>
              </a:solidFill>
              <a:latin typeface="Arial" panose="020B0604020202020204"/>
            </a:endParaRPr>
          </a:p>
          <a:p>
            <a:pPr marL="128585"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Release notes: updates to Inventory UIs </a:t>
            </a:r>
            <a:r>
              <a:rPr lang="en-GB" sz="1400">
                <a:solidFill>
                  <a:srgbClr val="000000"/>
                </a:solidFill>
                <a:latin typeface="Arial" panose="020B0604020202020204"/>
                <a:hlinkClick r:id="rId10"/>
              </a:rPr>
              <a:t>December 2022</a:t>
            </a:r>
            <a:endParaRPr lang="en-GB" sz="1400">
              <a:solidFill>
                <a:srgbClr val="000000"/>
              </a:solidFill>
              <a:latin typeface="Arial" panose="020B0604020202020204"/>
            </a:endParaRPr>
          </a:p>
          <a:p>
            <a:pPr marL="128585" indent="-128585" defTabSz="457166">
              <a:spcBef>
                <a:spcPts val="450"/>
              </a:spcBef>
              <a:spcAft>
                <a:spcPts val="450"/>
              </a:spcAft>
              <a:buFont typeface="Arial" panose="020B0604020202020204" pitchFamily="34" charset="0"/>
              <a:buChar char="•"/>
              <a:defRPr/>
            </a:pPr>
            <a:r>
              <a:rPr lang="en-GB" sz="1400">
                <a:solidFill>
                  <a:srgbClr val="002060"/>
                </a:solidFill>
                <a:latin typeface="Arial" panose="020B0604020202020204"/>
              </a:rPr>
              <a:t>NDR Support Centre for advice or email </a:t>
            </a:r>
            <a:r>
              <a:rPr lang="en-GB" sz="1400">
                <a:solidFill>
                  <a:srgbClr val="002060"/>
                </a:solidFill>
                <a:latin typeface="Arial" panose="020B0604020202020204"/>
                <a:hlinkClick r:id="rId11"/>
              </a:rPr>
              <a:t>ndr@nstauthority.co.uk</a:t>
            </a:r>
            <a:r>
              <a:rPr lang="en-GB" sz="1400">
                <a:solidFill>
                  <a:srgbClr val="002060"/>
                </a:solidFill>
                <a:latin typeface="Arial" panose="020B0604020202020204"/>
              </a:rPr>
              <a:t> </a:t>
            </a:r>
          </a:p>
        </p:txBody>
      </p:sp>
      <p:sp>
        <p:nvSpPr>
          <p:cNvPr id="4" name="Text Placeholder 2">
            <a:extLst>
              <a:ext uri="{FF2B5EF4-FFF2-40B4-BE49-F238E27FC236}">
                <a16:creationId xmlns:a16="http://schemas.microsoft.com/office/drawing/2014/main" id="{B0110268-706A-4B1E-84E1-8A8665E5F981}"/>
              </a:ext>
            </a:extLst>
          </p:cNvPr>
          <p:cNvSpPr txBox="1">
            <a:spLocks/>
          </p:cNvSpPr>
          <p:nvPr/>
        </p:nvSpPr>
        <p:spPr>
          <a:xfrm>
            <a:off x="0" y="4943471"/>
            <a:ext cx="9144000" cy="276225"/>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109">
              <a:defRPr/>
            </a:pPr>
            <a:r>
              <a:rPr lang="en-GB" sz="1300">
                <a:latin typeface="Arial" panose="020B0604020202020204"/>
              </a:rPr>
              <a:t>Digital, Accessible, Validated and Improved</a:t>
            </a:r>
          </a:p>
          <a:p>
            <a:pPr defTabSz="1219109">
              <a:defRPr/>
            </a:pPr>
            <a:endParaRPr lang="en-GB" sz="1300">
              <a:latin typeface="Arial" panose="020B0604020202020204"/>
            </a:endParaRPr>
          </a:p>
          <a:p>
            <a:pPr defTabSz="1219109">
              <a:defRPr/>
            </a:pPr>
            <a:endParaRPr lang="en-GB" sz="1300">
              <a:latin typeface="Arial" panose="020B0604020202020204"/>
            </a:endParaRPr>
          </a:p>
        </p:txBody>
      </p:sp>
    </p:spTree>
    <p:extLst>
      <p:ext uri="{BB962C8B-B14F-4D97-AF65-F5344CB8AC3E}">
        <p14:creationId xmlns:p14="http://schemas.microsoft.com/office/powerpoint/2010/main" val="194544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TFG and Activity summaries</a:t>
            </a:r>
          </a:p>
        </p:txBody>
      </p:sp>
      <p:sp>
        <p:nvSpPr>
          <p:cNvPr id="30" name="Rectangle 29">
            <a:extLst>
              <a:ext uri="{FF2B5EF4-FFF2-40B4-BE49-F238E27FC236}">
                <a16:creationId xmlns:a16="http://schemas.microsoft.com/office/drawing/2014/main" id="{DDA87741-9D98-EDED-487A-5834329321FF}"/>
              </a:ext>
            </a:extLst>
          </p:cNvPr>
          <p:cNvSpPr/>
          <p:nvPr/>
        </p:nvSpPr>
        <p:spPr>
          <a:xfrm>
            <a:off x="248142" y="897845"/>
            <a:ext cx="2508059" cy="338554"/>
          </a:xfrm>
          <a:prstGeom prst="rect">
            <a:avLst/>
          </a:prstGeom>
        </p:spPr>
        <p:txBody>
          <a:bodyPr wrap="none">
            <a:spAutoFit/>
          </a:bodyPr>
          <a:lstStyle/>
          <a:p>
            <a:pPr defTabSz="609585">
              <a:defRPr/>
            </a:pPr>
            <a:r>
              <a:rPr lang="en-GB" sz="1600" b="1">
                <a:solidFill>
                  <a:srgbClr val="002060"/>
                </a:solidFill>
                <a:latin typeface="Arial" panose="020B0604020202020204"/>
              </a:rPr>
              <a:t>TFG011 - 1 Bit TIFF UAT</a:t>
            </a:r>
            <a:endParaRPr lang="en-GB" sz="1600">
              <a:solidFill>
                <a:srgbClr val="002060"/>
              </a:solidFill>
              <a:latin typeface="Arial" panose="020B0604020202020204"/>
            </a:endParaRPr>
          </a:p>
        </p:txBody>
      </p:sp>
      <p:pic>
        <p:nvPicPr>
          <p:cNvPr id="3" name="Picture 2" descr="Image of 1-bit TIFF example">
            <a:extLst>
              <a:ext uri="{FF2B5EF4-FFF2-40B4-BE49-F238E27FC236}">
                <a16:creationId xmlns:a16="http://schemas.microsoft.com/office/drawing/2014/main" id="{73F39A2F-D5BF-5F0F-E321-C0A0F68998E0}"/>
              </a:ext>
            </a:extLst>
          </p:cNvPr>
          <p:cNvPicPr>
            <a:picLocks noChangeAspect="1"/>
          </p:cNvPicPr>
          <p:nvPr/>
        </p:nvPicPr>
        <p:blipFill>
          <a:blip r:embed="rId2"/>
          <a:srcRect/>
          <a:stretch/>
        </p:blipFill>
        <p:spPr>
          <a:xfrm>
            <a:off x="599315" y="1319065"/>
            <a:ext cx="1802794" cy="1786734"/>
          </a:xfrm>
          <a:prstGeom prst="rect">
            <a:avLst/>
          </a:prstGeom>
          <a:ln>
            <a:solidFill>
              <a:srgbClr val="003351"/>
            </a:solidFill>
          </a:ln>
        </p:spPr>
      </p:pic>
      <p:sp>
        <p:nvSpPr>
          <p:cNvPr id="9" name="TextBox 8">
            <a:extLst>
              <a:ext uri="{FF2B5EF4-FFF2-40B4-BE49-F238E27FC236}">
                <a16:creationId xmlns:a16="http://schemas.microsoft.com/office/drawing/2014/main" id="{891CDEBD-62D8-CD87-3CC9-D0A0A9F43FB4}"/>
              </a:ext>
            </a:extLst>
          </p:cNvPr>
          <p:cNvSpPr txBox="1"/>
          <p:nvPr/>
        </p:nvSpPr>
        <p:spPr>
          <a:xfrm>
            <a:off x="397834" y="3204934"/>
            <a:ext cx="2208674" cy="1769715"/>
          </a:xfrm>
          <a:prstGeom prst="rect">
            <a:avLst/>
          </a:prstGeom>
          <a:noFill/>
        </p:spPr>
        <p:txBody>
          <a:bodyPr wrap="square" lIns="0" rIns="0" rtlCol="0">
            <a:spAutoFit/>
          </a:bodyPr>
          <a:lstStyle/>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UAT for upload of 1 Bit TIFFs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Log Image information</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Pre 2018 wells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Images recorded at 1 Bit</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QC Scan for </a:t>
            </a:r>
            <a:r>
              <a:rPr lang="en-GB" sz="1200" u="sng">
                <a:solidFill>
                  <a:srgbClr val="002060"/>
                </a:solidFill>
                <a:latin typeface="Arial" panose="020B0604020202020204" pitchFamily="34" charset="0"/>
                <a:cs typeface="Arial" panose="020B0604020202020204" pitchFamily="34" charset="0"/>
              </a:rPr>
              <a:t>all</a:t>
            </a:r>
            <a:r>
              <a:rPr lang="en-GB" sz="1200">
                <a:solidFill>
                  <a:srgbClr val="002060"/>
                </a:solidFill>
                <a:latin typeface="Arial" panose="020B0604020202020204" pitchFamily="34" charset="0"/>
                <a:cs typeface="Arial" panose="020B0604020202020204" pitchFamily="34" charset="0"/>
              </a:rPr>
              <a:t> TIFF files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 score to indicate success of future text extraction</a:t>
            </a:r>
          </a:p>
        </p:txBody>
      </p:sp>
      <p:sp>
        <p:nvSpPr>
          <p:cNvPr id="31" name="Rectangle 30">
            <a:extLst>
              <a:ext uri="{FF2B5EF4-FFF2-40B4-BE49-F238E27FC236}">
                <a16:creationId xmlns:a16="http://schemas.microsoft.com/office/drawing/2014/main" id="{D35CF46D-B2DD-DC27-3121-D2E56410FF9B}"/>
              </a:ext>
            </a:extLst>
          </p:cNvPr>
          <p:cNvSpPr/>
          <p:nvPr/>
        </p:nvSpPr>
        <p:spPr>
          <a:xfrm>
            <a:off x="3467166" y="897845"/>
            <a:ext cx="2176011" cy="338554"/>
          </a:xfrm>
          <a:prstGeom prst="rect">
            <a:avLst/>
          </a:prstGeom>
        </p:spPr>
        <p:txBody>
          <a:bodyPr wrap="square">
            <a:spAutoFit/>
          </a:bodyPr>
          <a:lstStyle/>
          <a:p>
            <a:pPr defTabSz="609585">
              <a:defRPr/>
            </a:pPr>
            <a:r>
              <a:rPr lang="en-GB" sz="1600" b="1">
                <a:solidFill>
                  <a:srgbClr val="002060"/>
                </a:solidFill>
                <a:latin typeface="Arial" panose="020B0604020202020204"/>
              </a:rPr>
              <a:t>NDR Offline Archive</a:t>
            </a:r>
            <a:endParaRPr lang="en-GB" sz="1600">
              <a:solidFill>
                <a:srgbClr val="002060"/>
              </a:solidFill>
              <a:latin typeface="Arial" panose="020B0604020202020204"/>
            </a:endParaRPr>
          </a:p>
        </p:txBody>
      </p:sp>
      <p:pic>
        <p:nvPicPr>
          <p:cNvPr id="11" name="Picture 10">
            <a:extLst>
              <a:ext uri="{FF2B5EF4-FFF2-40B4-BE49-F238E27FC236}">
                <a16:creationId xmlns:a16="http://schemas.microsoft.com/office/drawing/2014/main" id="{C023A830-C49C-DA34-4165-BD9F4CEB7D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61913" y="1319064"/>
            <a:ext cx="1813569" cy="1786734"/>
          </a:xfrm>
          <a:prstGeom prst="rect">
            <a:avLst/>
          </a:prstGeom>
          <a:solidFill>
            <a:srgbClr val="003351"/>
          </a:solidFill>
          <a:ln>
            <a:solidFill>
              <a:schemeClr val="tx1"/>
            </a:solidFill>
          </a:ln>
        </p:spPr>
      </p:pic>
      <p:sp>
        <p:nvSpPr>
          <p:cNvPr id="53" name="TextBox 52">
            <a:extLst>
              <a:ext uri="{FF2B5EF4-FFF2-40B4-BE49-F238E27FC236}">
                <a16:creationId xmlns:a16="http://schemas.microsoft.com/office/drawing/2014/main" id="{EE9174A2-1A72-C51F-F949-A003CCAECEF8}"/>
              </a:ext>
            </a:extLst>
          </p:cNvPr>
          <p:cNvSpPr txBox="1"/>
          <p:nvPr/>
        </p:nvSpPr>
        <p:spPr>
          <a:xfrm>
            <a:off x="3480693" y="3201199"/>
            <a:ext cx="2176012" cy="1769715"/>
          </a:xfrm>
          <a:prstGeom prst="rect">
            <a:avLst/>
          </a:prstGeom>
          <a:noFill/>
        </p:spPr>
        <p:txBody>
          <a:bodyPr wrap="square" lIns="0" rIns="0" rtlCol="0">
            <a:spAutoFit/>
          </a:bodyPr>
          <a:lstStyle/>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1,173 individual media items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Tape, Hard drive, DVD, CD</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Identify gaps and overlaps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Roughly half are 3D field data</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Of which, 60 of 71 now online</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Planning for and acting on the remaining data sets</a:t>
            </a:r>
          </a:p>
        </p:txBody>
      </p:sp>
      <p:sp>
        <p:nvSpPr>
          <p:cNvPr id="32" name="Rectangle 31">
            <a:extLst>
              <a:ext uri="{FF2B5EF4-FFF2-40B4-BE49-F238E27FC236}">
                <a16:creationId xmlns:a16="http://schemas.microsoft.com/office/drawing/2014/main" id="{B68D5E86-AE23-5533-8083-050EBAC62D03}"/>
              </a:ext>
            </a:extLst>
          </p:cNvPr>
          <p:cNvSpPr/>
          <p:nvPr/>
        </p:nvSpPr>
        <p:spPr>
          <a:xfrm>
            <a:off x="6472518" y="897845"/>
            <a:ext cx="2198807" cy="338554"/>
          </a:xfrm>
          <a:prstGeom prst="rect">
            <a:avLst/>
          </a:prstGeom>
        </p:spPr>
        <p:txBody>
          <a:bodyPr wrap="none">
            <a:spAutoFit/>
          </a:bodyPr>
          <a:lstStyle/>
          <a:p>
            <a:pPr defTabSz="609585">
              <a:defRPr/>
            </a:pPr>
            <a:r>
              <a:rPr lang="en-GB" sz="1600" b="1">
                <a:solidFill>
                  <a:srgbClr val="002060"/>
                </a:solidFill>
                <a:latin typeface="Arial" panose="020B0604020202020204"/>
              </a:rPr>
              <a:t>Geophysics - C Tags</a:t>
            </a:r>
            <a:endParaRPr lang="en-GB" sz="1600">
              <a:solidFill>
                <a:srgbClr val="002060"/>
              </a:solidFill>
              <a:latin typeface="Arial" panose="020B0604020202020204"/>
            </a:endParaRPr>
          </a:p>
        </p:txBody>
      </p:sp>
      <p:grpSp>
        <p:nvGrpSpPr>
          <p:cNvPr id="8" name="Group 7" descr="Image of NDR logo">
            <a:extLst>
              <a:ext uri="{FF2B5EF4-FFF2-40B4-BE49-F238E27FC236}">
                <a16:creationId xmlns:a16="http://schemas.microsoft.com/office/drawing/2014/main" id="{A029982D-0636-FEFF-BF77-8F33719F1D7D}"/>
              </a:ext>
            </a:extLst>
          </p:cNvPr>
          <p:cNvGrpSpPr/>
          <p:nvPr/>
        </p:nvGrpSpPr>
        <p:grpSpPr>
          <a:xfrm>
            <a:off x="6640022" y="1274090"/>
            <a:ext cx="1870948" cy="1881562"/>
            <a:chOff x="3667268" y="1284438"/>
            <a:chExt cx="1816339" cy="1796953"/>
          </a:xfrm>
        </p:grpSpPr>
        <p:sp>
          <p:nvSpPr>
            <p:cNvPr id="5" name="Rectangle 4">
              <a:extLst>
                <a:ext uri="{FF2B5EF4-FFF2-40B4-BE49-F238E27FC236}">
                  <a16:creationId xmlns:a16="http://schemas.microsoft.com/office/drawing/2014/main" id="{F9486D28-2A8D-6B4A-A13E-AD7D630AF59C}"/>
                </a:ext>
              </a:extLst>
            </p:cNvPr>
            <p:cNvSpPr/>
            <p:nvPr/>
          </p:nvSpPr>
          <p:spPr>
            <a:xfrm>
              <a:off x="3667268" y="1327390"/>
              <a:ext cx="1816339" cy="171333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6">
              <a:extLst>
                <a:ext uri="{FF2B5EF4-FFF2-40B4-BE49-F238E27FC236}">
                  <a16:creationId xmlns:a16="http://schemas.microsoft.com/office/drawing/2014/main" id="{0D0CFB0B-B366-3E5F-7D70-E0B1CA1537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6995" y="1284438"/>
              <a:ext cx="1670493" cy="1796953"/>
            </a:xfrm>
            <a:prstGeom prst="rect">
              <a:avLst/>
            </a:prstGeom>
          </p:spPr>
        </p:pic>
      </p:grpSp>
      <p:sp>
        <p:nvSpPr>
          <p:cNvPr id="54" name="TextBox 53">
            <a:extLst>
              <a:ext uri="{FF2B5EF4-FFF2-40B4-BE49-F238E27FC236}">
                <a16:creationId xmlns:a16="http://schemas.microsoft.com/office/drawing/2014/main" id="{3DBEA1C1-A312-81FB-A97D-387C9EB2D7E5}"/>
              </a:ext>
            </a:extLst>
          </p:cNvPr>
          <p:cNvSpPr txBox="1"/>
          <p:nvPr/>
        </p:nvSpPr>
        <p:spPr>
          <a:xfrm>
            <a:off x="6270763" y="3201199"/>
            <a:ext cx="2609467" cy="1954381"/>
          </a:xfrm>
          <a:prstGeom prst="rect">
            <a:avLst/>
          </a:prstGeom>
          <a:noFill/>
        </p:spPr>
        <p:txBody>
          <a:bodyPr wrap="square" lIns="0" rIns="0" rtlCol="0">
            <a:spAutoFit/>
          </a:bodyPr>
          <a:lstStyle/>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Better differentiation of information</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SEG-D archive artefacts:</a:t>
            </a:r>
          </a:p>
          <a:p>
            <a:pPr marL="628650" lvl="1"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Coverage Plot, Line listing,    Source Signature</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Navigation files: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Raw Navigation (P2) and Final Navigation – “Ends and Bends”</a:t>
            </a:r>
          </a:p>
          <a:p>
            <a:pPr marL="171450" indent="-171450" defTabSz="457189">
              <a:spcBef>
                <a:spcPts val="600"/>
              </a:spcBef>
              <a:buFont typeface="Arial" panose="020B0604020202020204" pitchFamily="34" charset="0"/>
              <a:buChar char="•"/>
              <a:defRPr/>
            </a:pPr>
            <a:r>
              <a:rPr lang="en-GB" sz="1200">
                <a:solidFill>
                  <a:srgbClr val="002060"/>
                </a:solidFill>
                <a:latin typeface="Arial" panose="020B0604020202020204" pitchFamily="34" charset="0"/>
                <a:cs typeface="Arial" panose="020B0604020202020204" pitchFamily="34" charset="0"/>
              </a:rPr>
              <a:t>Future re-classification exercise</a:t>
            </a:r>
          </a:p>
        </p:txBody>
      </p:sp>
      <p:pic>
        <p:nvPicPr>
          <p:cNvPr id="7" name="Picture 6">
            <a:extLst>
              <a:ext uri="{FF2B5EF4-FFF2-40B4-BE49-F238E27FC236}">
                <a16:creationId xmlns:a16="http://schemas.microsoft.com/office/drawing/2014/main" id="{B9D1918B-14BC-894A-2AEC-4B6C9D4D98D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664737" y="1319064"/>
            <a:ext cx="1822273" cy="1786734"/>
          </a:xfrm>
          <a:prstGeom prst="rect">
            <a:avLst/>
          </a:prstGeom>
          <a:ln>
            <a:solidFill>
              <a:srgbClr val="193768"/>
            </a:solidFill>
          </a:ln>
        </p:spPr>
      </p:pic>
    </p:spTree>
    <p:extLst>
      <p:ext uri="{BB962C8B-B14F-4D97-AF65-F5344CB8AC3E}">
        <p14:creationId xmlns:p14="http://schemas.microsoft.com/office/powerpoint/2010/main" val="25926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5089342" cy="376237"/>
          </a:xfrm>
        </p:spPr>
        <p:txBody>
          <a:bodyPr lIns="0" tIns="0" rIns="91440" bIns="45720" anchor="t">
            <a:noAutofit/>
          </a:bodyPr>
          <a:lstStyle/>
          <a:p>
            <a:r>
              <a:rPr lang="en-GB" sz="2400">
                <a:solidFill>
                  <a:srgbClr val="193768"/>
                </a:solidFill>
                <a:latin typeface="Arial" panose="020B0604020202020204" pitchFamily="34" charset="0"/>
                <a:cs typeface="Arial" panose="020B0604020202020204" pitchFamily="34" charset="0"/>
              </a:rPr>
              <a:t>National Hydrocarbons Data Archive</a:t>
            </a:r>
            <a:endParaRPr lang="en-GB">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DA87741-9D98-EDED-487A-5834329321FF}"/>
              </a:ext>
            </a:extLst>
          </p:cNvPr>
          <p:cNvSpPr/>
          <p:nvPr/>
        </p:nvSpPr>
        <p:spPr>
          <a:xfrm>
            <a:off x="473827" y="897845"/>
            <a:ext cx="2053767" cy="338554"/>
          </a:xfrm>
          <a:prstGeom prst="rect">
            <a:avLst/>
          </a:prstGeom>
        </p:spPr>
        <p:txBody>
          <a:bodyPr wrap="none">
            <a:spAutoFit/>
          </a:bodyPr>
          <a:lstStyle/>
          <a:p>
            <a:r>
              <a:rPr lang="en-GB" sz="1600" b="1">
                <a:solidFill>
                  <a:srgbClr val="002060"/>
                </a:solidFill>
                <a:latin typeface="Arial" panose="020B0604020202020204"/>
              </a:rPr>
              <a:t>What is the NHDA?</a:t>
            </a:r>
          </a:p>
        </p:txBody>
      </p:sp>
      <p:pic>
        <p:nvPicPr>
          <p:cNvPr id="3" name="Picture 2" descr="Image of BGS logo.">
            <a:extLst>
              <a:ext uri="{FF2B5EF4-FFF2-40B4-BE49-F238E27FC236}">
                <a16:creationId xmlns:a16="http://schemas.microsoft.com/office/drawing/2014/main" id="{73F39A2F-D5BF-5F0F-E321-C0A0F68998E0}"/>
              </a:ext>
            </a:extLst>
          </p:cNvPr>
          <p:cNvPicPr>
            <a:picLocks noChangeAspect="1"/>
          </p:cNvPicPr>
          <p:nvPr/>
        </p:nvPicPr>
        <p:blipFill>
          <a:blip r:embed="rId2"/>
          <a:srcRect/>
          <a:stretch/>
        </p:blipFill>
        <p:spPr>
          <a:xfrm>
            <a:off x="599315" y="1319065"/>
            <a:ext cx="1802794" cy="1786734"/>
          </a:xfrm>
          <a:prstGeom prst="rect">
            <a:avLst/>
          </a:prstGeom>
          <a:ln>
            <a:solidFill>
              <a:srgbClr val="003351"/>
            </a:solidFill>
          </a:ln>
        </p:spPr>
      </p:pic>
      <p:sp>
        <p:nvSpPr>
          <p:cNvPr id="9" name="TextBox 8">
            <a:extLst>
              <a:ext uri="{FF2B5EF4-FFF2-40B4-BE49-F238E27FC236}">
                <a16:creationId xmlns:a16="http://schemas.microsoft.com/office/drawing/2014/main" id="{891CDEBD-62D8-CD87-3CC9-D0A0A9F43FB4}"/>
              </a:ext>
            </a:extLst>
          </p:cNvPr>
          <p:cNvSpPr txBox="1"/>
          <p:nvPr/>
        </p:nvSpPr>
        <p:spPr>
          <a:xfrm>
            <a:off x="397834" y="3204934"/>
            <a:ext cx="2208674" cy="1938992"/>
          </a:xfrm>
          <a:prstGeom prst="rect">
            <a:avLst/>
          </a:prstGeom>
          <a:noFill/>
        </p:spPr>
        <p:txBody>
          <a:bodyPr wrap="square" lIns="0" rIns="0" rtlCol="0">
            <a:spAutoFit/>
          </a:bodyPr>
          <a:lstStyle/>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NDR precursor run by BGS </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Enabled data reporting and relief of obligations to retain</a:t>
            </a: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Enabled access to petroleum licence information</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Submissions suspended in 2016 when ‘OGA’ announced plans to implement NDR.</a:t>
            </a:r>
          </a:p>
        </p:txBody>
      </p:sp>
      <p:sp>
        <p:nvSpPr>
          <p:cNvPr id="31" name="Rectangle 30">
            <a:extLst>
              <a:ext uri="{FF2B5EF4-FFF2-40B4-BE49-F238E27FC236}">
                <a16:creationId xmlns:a16="http://schemas.microsoft.com/office/drawing/2014/main" id="{D35CF46D-B2DD-DC27-3121-D2E56410FF9B}"/>
              </a:ext>
            </a:extLst>
          </p:cNvPr>
          <p:cNvSpPr/>
          <p:nvPr/>
        </p:nvSpPr>
        <p:spPr>
          <a:xfrm>
            <a:off x="3416914" y="889999"/>
            <a:ext cx="2276295" cy="338554"/>
          </a:xfrm>
          <a:prstGeom prst="rect">
            <a:avLst/>
          </a:prstGeom>
        </p:spPr>
        <p:txBody>
          <a:bodyPr wrap="square">
            <a:spAutoFit/>
          </a:bodyPr>
          <a:lstStyle/>
          <a:p>
            <a:pPr defTabSz="609585">
              <a:defRPr/>
            </a:pPr>
            <a:r>
              <a:rPr lang="en-GB" sz="1600" b="1">
                <a:solidFill>
                  <a:srgbClr val="002060"/>
                </a:solidFill>
                <a:latin typeface="Arial" panose="020B0604020202020204"/>
              </a:rPr>
              <a:t>What is in the NHDA?</a:t>
            </a:r>
          </a:p>
        </p:txBody>
      </p:sp>
      <p:pic>
        <p:nvPicPr>
          <p:cNvPr id="14" name="Picture 13" descr="Image of United Kingdom, highlighting areas offshore in UKCS where NHDA data is held.">
            <a:extLst>
              <a:ext uri="{FF2B5EF4-FFF2-40B4-BE49-F238E27FC236}">
                <a16:creationId xmlns:a16="http://schemas.microsoft.com/office/drawing/2014/main" id="{6A9E19A9-F35B-3D55-0181-7B061B778EEB}"/>
              </a:ext>
            </a:extLst>
          </p:cNvPr>
          <p:cNvPicPr>
            <a:picLocks noChangeAspect="1"/>
          </p:cNvPicPr>
          <p:nvPr/>
        </p:nvPicPr>
        <p:blipFill>
          <a:blip r:embed="rId3"/>
          <a:stretch>
            <a:fillRect/>
          </a:stretch>
        </p:blipFill>
        <p:spPr>
          <a:xfrm>
            <a:off x="3530543" y="1274090"/>
            <a:ext cx="1987895" cy="1786733"/>
          </a:xfrm>
          <a:prstGeom prst="rect">
            <a:avLst/>
          </a:prstGeom>
        </p:spPr>
      </p:pic>
      <p:sp>
        <p:nvSpPr>
          <p:cNvPr id="53" name="TextBox 52">
            <a:extLst>
              <a:ext uri="{FF2B5EF4-FFF2-40B4-BE49-F238E27FC236}">
                <a16:creationId xmlns:a16="http://schemas.microsoft.com/office/drawing/2014/main" id="{EE9174A2-1A72-C51F-F949-A003CCAECEF8}"/>
              </a:ext>
            </a:extLst>
          </p:cNvPr>
          <p:cNvSpPr txBox="1"/>
          <p:nvPr/>
        </p:nvSpPr>
        <p:spPr>
          <a:xfrm>
            <a:off x="3480693" y="3201199"/>
            <a:ext cx="2176012" cy="1938992"/>
          </a:xfrm>
          <a:prstGeom prst="rect">
            <a:avLst/>
          </a:prstGeom>
          <a:noFill/>
        </p:spPr>
        <p:txBody>
          <a:bodyPr wrap="square" lIns="0" rIns="0" rtlCol="0">
            <a:spAutoFit/>
          </a:bodyPr>
          <a:lstStyle/>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Offshore Petroleum licence Information for:</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28 x 2D &amp; 7 x 3D Surveys</a:t>
            </a:r>
          </a:p>
          <a:p>
            <a:r>
              <a:rPr lang="en-GB" sz="1200">
                <a:solidFill>
                  <a:srgbClr val="002060"/>
                </a:solidFill>
                <a:latin typeface="Arial" panose="020B0604020202020204" pitchFamily="34" charset="0"/>
                <a:cs typeface="Arial" panose="020B0604020202020204" pitchFamily="34" charset="0"/>
              </a:rPr>
              <a:t>    (Field, Processed, Ancillary)</a:t>
            </a:r>
          </a:p>
          <a:p>
            <a:r>
              <a:rPr lang="en-GB" sz="1200">
                <a:solidFill>
                  <a:srgbClr val="00206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a:solidFill>
                  <a:srgbClr val="193768"/>
                </a:solidFill>
                <a:latin typeface="Arial" panose="020B0604020202020204" pitchFamily="34" charset="0"/>
                <a:cs typeface="Arial" panose="020B0604020202020204" pitchFamily="34" charset="0"/>
              </a:rPr>
              <a:t>109 wells </a:t>
            </a:r>
            <a:r>
              <a:rPr lang="en-GB" sz="1200">
                <a:solidFill>
                  <a:srgbClr val="002060"/>
                </a:solidFill>
                <a:latin typeface="Arial" panose="020B0604020202020204" pitchFamily="34" charset="0"/>
                <a:cs typeface="Arial" panose="020B0604020202020204" pitchFamily="34" charset="0"/>
              </a:rPr>
              <a:t>– over 7,000 items</a:t>
            </a:r>
          </a:p>
          <a:p>
            <a:pPr marL="171450" indent="-1714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Copies provided to NSTA by BGS for review and action</a:t>
            </a:r>
          </a:p>
        </p:txBody>
      </p:sp>
      <p:sp>
        <p:nvSpPr>
          <p:cNvPr id="32" name="Rectangle 31">
            <a:extLst>
              <a:ext uri="{FF2B5EF4-FFF2-40B4-BE49-F238E27FC236}">
                <a16:creationId xmlns:a16="http://schemas.microsoft.com/office/drawing/2014/main" id="{B68D5E86-AE23-5533-8083-050EBAC62D03}"/>
              </a:ext>
            </a:extLst>
          </p:cNvPr>
          <p:cNvSpPr/>
          <p:nvPr/>
        </p:nvSpPr>
        <p:spPr>
          <a:xfrm>
            <a:off x="6472518" y="897845"/>
            <a:ext cx="2124299" cy="338554"/>
          </a:xfrm>
          <a:prstGeom prst="rect">
            <a:avLst/>
          </a:prstGeom>
        </p:spPr>
        <p:txBody>
          <a:bodyPr wrap="none">
            <a:spAutoFit/>
          </a:bodyPr>
          <a:lstStyle/>
          <a:p>
            <a:pPr defTabSz="609585">
              <a:defRPr/>
            </a:pPr>
            <a:r>
              <a:rPr lang="en-GB" sz="1600" b="1">
                <a:solidFill>
                  <a:srgbClr val="002060"/>
                </a:solidFill>
                <a:latin typeface="Arial" panose="020B0604020202020204"/>
              </a:rPr>
              <a:t>What are we doing?</a:t>
            </a:r>
            <a:endParaRPr lang="en-GB" sz="1600">
              <a:solidFill>
                <a:srgbClr val="002060"/>
              </a:solidFill>
              <a:latin typeface="Arial" panose="020B0604020202020204"/>
            </a:endParaRPr>
          </a:p>
        </p:txBody>
      </p:sp>
      <p:grpSp>
        <p:nvGrpSpPr>
          <p:cNvPr id="8" name="Group 7" descr="Image of NDR logo">
            <a:extLst>
              <a:ext uri="{FF2B5EF4-FFF2-40B4-BE49-F238E27FC236}">
                <a16:creationId xmlns:a16="http://schemas.microsoft.com/office/drawing/2014/main" id="{A029982D-0636-FEFF-BF77-8F33719F1D7D}"/>
              </a:ext>
            </a:extLst>
          </p:cNvPr>
          <p:cNvGrpSpPr/>
          <p:nvPr/>
        </p:nvGrpSpPr>
        <p:grpSpPr>
          <a:xfrm>
            <a:off x="6640022" y="1274090"/>
            <a:ext cx="1870948" cy="1881562"/>
            <a:chOff x="3667268" y="1284438"/>
            <a:chExt cx="1816339" cy="1796953"/>
          </a:xfrm>
        </p:grpSpPr>
        <p:sp>
          <p:nvSpPr>
            <p:cNvPr id="5" name="Rectangle 4">
              <a:extLst>
                <a:ext uri="{FF2B5EF4-FFF2-40B4-BE49-F238E27FC236}">
                  <a16:creationId xmlns:a16="http://schemas.microsoft.com/office/drawing/2014/main" id="{F9486D28-2A8D-6B4A-A13E-AD7D630AF59C}"/>
                </a:ext>
              </a:extLst>
            </p:cNvPr>
            <p:cNvSpPr/>
            <p:nvPr/>
          </p:nvSpPr>
          <p:spPr>
            <a:xfrm>
              <a:off x="3667268" y="1327390"/>
              <a:ext cx="1816339" cy="171333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6">
              <a:extLst>
                <a:ext uri="{FF2B5EF4-FFF2-40B4-BE49-F238E27FC236}">
                  <a16:creationId xmlns:a16="http://schemas.microsoft.com/office/drawing/2014/main" id="{0D0CFB0B-B366-3E5F-7D70-E0B1CA1537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6995" y="1284438"/>
              <a:ext cx="1670493" cy="1796953"/>
            </a:xfrm>
            <a:prstGeom prst="rect">
              <a:avLst/>
            </a:prstGeom>
          </p:spPr>
        </p:pic>
      </p:grpSp>
      <p:sp>
        <p:nvSpPr>
          <p:cNvPr id="54" name="TextBox 53">
            <a:extLst>
              <a:ext uri="{FF2B5EF4-FFF2-40B4-BE49-F238E27FC236}">
                <a16:creationId xmlns:a16="http://schemas.microsoft.com/office/drawing/2014/main" id="{3DBEA1C1-A312-81FB-A97D-387C9EB2D7E5}"/>
              </a:ext>
            </a:extLst>
          </p:cNvPr>
          <p:cNvSpPr txBox="1"/>
          <p:nvPr/>
        </p:nvSpPr>
        <p:spPr>
          <a:xfrm>
            <a:off x="6270763" y="3201199"/>
            <a:ext cx="2609467" cy="1938992"/>
          </a:xfrm>
          <a:prstGeom prst="rect">
            <a:avLst/>
          </a:prstGeom>
          <a:noFill/>
        </p:spPr>
        <p:txBody>
          <a:bodyPr wrap="square" lIns="0" rIns="0" rtlCol="0">
            <a:spAutoFit/>
          </a:bodyPr>
          <a:lstStyle/>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NSTA &amp; Moveout review of NHDA collection</a:t>
            </a:r>
          </a:p>
          <a:p>
            <a:endParaRPr lang="en-GB" sz="12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Compare existing NDR collection</a:t>
            </a:r>
          </a:p>
          <a:p>
            <a:pPr marL="285750" indent="-2857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Uploading seismic not yet in NDR</a:t>
            </a:r>
          </a:p>
          <a:p>
            <a:pPr marL="285750" indent="-2857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Well data file level analysis</a:t>
            </a:r>
          </a:p>
          <a:p>
            <a:pPr marL="285750" indent="-285750">
              <a:buFont typeface="Arial" panose="020B0604020202020204" pitchFamily="34" charset="0"/>
              <a:buChar char="•"/>
            </a:pPr>
            <a:endParaRPr lang="en-GB" sz="120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solidFill>
                  <a:srgbClr val="002060"/>
                </a:solidFill>
                <a:latin typeface="Arial" panose="020B0604020202020204" pitchFamily="34" charset="0"/>
                <a:cs typeface="Arial" panose="020B0604020202020204" pitchFamily="34" charset="0"/>
              </a:rPr>
              <a:t>Decision to be taken for all items</a:t>
            </a:r>
          </a:p>
        </p:txBody>
      </p:sp>
      <p:pic>
        <p:nvPicPr>
          <p:cNvPr id="6" name="Picture 5">
            <a:extLst>
              <a:ext uri="{FF2B5EF4-FFF2-40B4-BE49-F238E27FC236}">
                <a16:creationId xmlns:a16="http://schemas.microsoft.com/office/drawing/2014/main" id="{5268BB68-E1A0-638F-F576-801B8A60FF7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9315" y="1319063"/>
            <a:ext cx="1802792" cy="1786733"/>
          </a:xfrm>
          <a:prstGeom prst="rect">
            <a:avLst/>
          </a:prstGeom>
          <a:ln>
            <a:solidFill>
              <a:srgbClr val="003351"/>
            </a:solidFill>
          </a:ln>
        </p:spPr>
      </p:pic>
    </p:spTree>
    <p:extLst>
      <p:ext uri="{BB962C8B-B14F-4D97-AF65-F5344CB8AC3E}">
        <p14:creationId xmlns:p14="http://schemas.microsoft.com/office/powerpoint/2010/main" val="358674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Q&amp;A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Task Finish Groups and Projects</a:t>
            </a:r>
          </a:p>
        </p:txBody>
      </p:sp>
    </p:spTree>
    <p:extLst>
      <p:ext uri="{BB962C8B-B14F-4D97-AF65-F5344CB8AC3E}">
        <p14:creationId xmlns:p14="http://schemas.microsoft.com/office/powerpoint/2010/main" val="393118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003351"/>
                </a:solidFill>
                <a:effectLst/>
                <a:uLnTx/>
                <a:uFillTx/>
                <a:latin typeface="Arial"/>
                <a:ea typeface="+mn-ea"/>
                <a:cs typeface="+mn-cs"/>
              </a:rPr>
              <a:t>Forthcoming updates and developments</a:t>
            </a:r>
          </a:p>
        </p:txBody>
      </p:sp>
    </p:spTree>
    <p:extLst>
      <p:ext uri="{BB962C8B-B14F-4D97-AF65-F5344CB8AC3E}">
        <p14:creationId xmlns:p14="http://schemas.microsoft.com/office/powerpoint/2010/main" val="395328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Developments – Prioritisation of work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4208844"/>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Ideas and suggestions for NDR related development work are logged by the NDR Team</a:t>
            </a:r>
          </a:p>
          <a:p>
            <a:pPr defTabSz="457189">
              <a:spcBef>
                <a:spcPts val="600"/>
              </a:spcBef>
              <a:defRPr/>
            </a:pPr>
            <a:endParaRPr lang="en-GB" sz="1350" b="1">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As for everyone, our resources are limited – be they time, people, money or otherwise.</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Developments need to be prioritised and justified before we commit resources.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We need to be mindful of the purpose of the NDR and what it aims to enable before making decisions.</a:t>
            </a:r>
          </a:p>
          <a:p>
            <a:pPr defTabSz="457189">
              <a:spcBef>
                <a:spcPts val="600"/>
              </a:spcBef>
              <a:defRPr/>
            </a:pPr>
            <a:endParaRPr lang="en-GB" sz="1350">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Considerations include: 	Complexity</a:t>
            </a:r>
          </a:p>
          <a:p>
            <a:pPr defTabSz="457189">
              <a:spcBef>
                <a:spcPts val="600"/>
              </a:spcBef>
              <a:defRPr/>
            </a:pPr>
            <a:r>
              <a:rPr lang="en-GB" sz="1350">
                <a:solidFill>
                  <a:srgbClr val="193768"/>
                </a:solidFill>
                <a:latin typeface="Arial" panose="020B0604020202020204"/>
              </a:rPr>
              <a:t>					Impact on Compliance with regulatory reporting obligations</a:t>
            </a:r>
          </a:p>
          <a:p>
            <a:pPr defTabSz="457189">
              <a:spcBef>
                <a:spcPts val="600"/>
              </a:spcBef>
              <a:defRPr/>
            </a:pPr>
            <a:r>
              <a:rPr lang="en-GB" sz="1350">
                <a:solidFill>
                  <a:srgbClr val="193768"/>
                </a:solidFill>
                <a:latin typeface="Arial" panose="020B0604020202020204"/>
              </a:rPr>
              <a:t>					Impact on access to data for NDR users</a:t>
            </a:r>
          </a:p>
          <a:p>
            <a:pPr defTabSz="457189">
              <a:spcBef>
                <a:spcPts val="600"/>
              </a:spcBef>
              <a:defRPr/>
            </a:pPr>
            <a:r>
              <a:rPr lang="en-GB" sz="1350">
                <a:solidFill>
                  <a:srgbClr val="193768"/>
                </a:solidFill>
                <a:latin typeface="Arial" panose="020B0604020202020204"/>
              </a:rPr>
              <a:t>					Impact on user experience</a:t>
            </a:r>
          </a:p>
          <a:p>
            <a:pPr defTabSz="457189">
              <a:spcBef>
                <a:spcPts val="600"/>
              </a:spcBef>
              <a:defRPr/>
            </a:pPr>
            <a:r>
              <a:rPr lang="en-GB" sz="1350">
                <a:solidFill>
                  <a:srgbClr val="193768"/>
                </a:solidFill>
                <a:latin typeface="Arial" panose="020B0604020202020204"/>
              </a:rPr>
              <a:t>					Cost</a:t>
            </a:r>
          </a:p>
          <a:p>
            <a:pPr defTabSz="457189">
              <a:spcBef>
                <a:spcPts val="600"/>
              </a:spcBef>
              <a:defRPr/>
            </a:pPr>
            <a:endParaRPr lang="en-GB" sz="1350">
              <a:solidFill>
                <a:srgbClr val="193768"/>
              </a:solidFill>
              <a:latin typeface="Arial" panose="020B0604020202020204"/>
            </a:endParaRP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High complexity, relatively costly developments that enable regulatory compliance are likely to be prioritised over suggestions that lead to marginal improvements in UX.</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Ultimately, there needs to be a credible ‘business case’ to justify commitment of resources.</a:t>
            </a:r>
          </a:p>
        </p:txBody>
      </p:sp>
    </p:spTree>
    <p:extLst>
      <p:ext uri="{BB962C8B-B14F-4D97-AF65-F5344CB8AC3E}">
        <p14:creationId xmlns:p14="http://schemas.microsoft.com/office/powerpoint/2010/main" val="44846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Issues to resolve – NDR data and metadata</a:t>
            </a:r>
          </a:p>
        </p:txBody>
      </p:sp>
      <p:sp>
        <p:nvSpPr>
          <p:cNvPr id="47" name="TextBox 46">
            <a:extLst>
              <a:ext uri="{FF2B5EF4-FFF2-40B4-BE49-F238E27FC236}">
                <a16:creationId xmlns:a16="http://schemas.microsoft.com/office/drawing/2014/main" id="{6C25FDAE-CF2C-4E4C-80C7-E4F436676154}"/>
              </a:ext>
            </a:extLst>
          </p:cNvPr>
          <p:cNvSpPr txBox="1"/>
          <p:nvPr/>
        </p:nvSpPr>
        <p:spPr>
          <a:xfrm>
            <a:off x="1225115" y="669170"/>
            <a:ext cx="6223506" cy="300082"/>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Examples of issues in NDR data and metadata that need to be addressed</a:t>
            </a:r>
          </a:p>
        </p:txBody>
      </p:sp>
      <p:sp>
        <p:nvSpPr>
          <p:cNvPr id="11" name="Rectangle: Rounded Corners 10">
            <a:extLst>
              <a:ext uri="{FF2B5EF4-FFF2-40B4-BE49-F238E27FC236}">
                <a16:creationId xmlns:a16="http://schemas.microsoft.com/office/drawing/2014/main" id="{9AD57F5E-1788-B3F3-6571-D615FCE13D7A}"/>
              </a:ext>
            </a:extLst>
          </p:cNvPr>
          <p:cNvSpPr/>
          <p:nvPr/>
        </p:nvSpPr>
        <p:spPr>
          <a:xfrm>
            <a:off x="758734" y="1657649"/>
            <a:ext cx="1830978" cy="8635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a:solidFill>
                <a:srgbClr val="193768"/>
              </a:solidFill>
              <a:latin typeface="Arial" panose="020B0604020202020204"/>
            </a:endParaRPr>
          </a:p>
          <a:p>
            <a:pPr algn="ctr" defTabSz="457189">
              <a:spcBef>
                <a:spcPts val="600"/>
              </a:spcBef>
              <a:defRPr/>
            </a:pPr>
            <a:r>
              <a:rPr lang="en-GB" sz="1400">
                <a:solidFill>
                  <a:srgbClr val="193768"/>
                </a:solidFill>
                <a:latin typeface="Arial" panose="020B0604020202020204"/>
              </a:rPr>
              <a:t>Standardise and correct File Format metadata (legacy)</a:t>
            </a:r>
          </a:p>
          <a:p>
            <a:pPr algn="ctr"/>
            <a:endParaRPr lang="en-GB"/>
          </a:p>
        </p:txBody>
      </p:sp>
      <p:sp>
        <p:nvSpPr>
          <p:cNvPr id="7" name="Rectangle: Rounded Corners 6">
            <a:extLst>
              <a:ext uri="{FF2B5EF4-FFF2-40B4-BE49-F238E27FC236}">
                <a16:creationId xmlns:a16="http://schemas.microsoft.com/office/drawing/2014/main" id="{947C7388-5E88-221C-2DC3-72BAA999F2C2}"/>
              </a:ext>
            </a:extLst>
          </p:cNvPr>
          <p:cNvSpPr/>
          <p:nvPr/>
        </p:nvSpPr>
        <p:spPr>
          <a:xfrm>
            <a:off x="2781301" y="1115173"/>
            <a:ext cx="1358536" cy="7924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189">
              <a:spcBef>
                <a:spcPts val="600"/>
              </a:spcBef>
              <a:defRPr/>
            </a:pPr>
            <a:r>
              <a:rPr lang="en-GB" sz="1400">
                <a:solidFill>
                  <a:srgbClr val="193768"/>
                </a:solidFill>
                <a:latin typeface="Arial" panose="020B0604020202020204"/>
              </a:rPr>
              <a:t>Offline data archived to NHDA</a:t>
            </a:r>
            <a:endParaRPr lang="en-GB"/>
          </a:p>
        </p:txBody>
      </p:sp>
      <p:sp>
        <p:nvSpPr>
          <p:cNvPr id="8" name="Rectangle: Rounded Corners 7">
            <a:extLst>
              <a:ext uri="{FF2B5EF4-FFF2-40B4-BE49-F238E27FC236}">
                <a16:creationId xmlns:a16="http://schemas.microsoft.com/office/drawing/2014/main" id="{046060A7-16DB-D1AE-E0FE-E104C33A8737}"/>
              </a:ext>
            </a:extLst>
          </p:cNvPr>
          <p:cNvSpPr/>
          <p:nvPr/>
        </p:nvSpPr>
        <p:spPr>
          <a:xfrm>
            <a:off x="4654733" y="1605092"/>
            <a:ext cx="1776550" cy="842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189">
              <a:spcBef>
                <a:spcPts val="600"/>
              </a:spcBef>
              <a:defRPr/>
            </a:pPr>
            <a:r>
              <a:rPr lang="en-GB" sz="1400">
                <a:solidFill>
                  <a:srgbClr val="193768"/>
                </a:solidFill>
                <a:latin typeface="Arial" panose="020B0604020202020204"/>
              </a:rPr>
              <a:t>Correct population of ‘Release Rule’ attribute (legacy)</a:t>
            </a:r>
          </a:p>
        </p:txBody>
      </p:sp>
      <p:sp>
        <p:nvSpPr>
          <p:cNvPr id="9" name="Rectangle: Rounded Corners 8">
            <a:extLst>
              <a:ext uri="{FF2B5EF4-FFF2-40B4-BE49-F238E27FC236}">
                <a16:creationId xmlns:a16="http://schemas.microsoft.com/office/drawing/2014/main" id="{7D49D5E1-F0EC-EEE6-92D4-6FE3D205D5C5}"/>
              </a:ext>
            </a:extLst>
          </p:cNvPr>
          <p:cNvSpPr/>
          <p:nvPr/>
        </p:nvSpPr>
        <p:spPr>
          <a:xfrm>
            <a:off x="6730164" y="1296986"/>
            <a:ext cx="1436914" cy="7924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a:solidFill>
                  <a:srgbClr val="193768"/>
                </a:solidFill>
                <a:latin typeface="Arial" panose="020B0604020202020204"/>
              </a:rPr>
              <a:t>Review the classification of Navigation</a:t>
            </a:r>
            <a:endParaRPr lang="en-GB"/>
          </a:p>
        </p:txBody>
      </p:sp>
      <p:sp>
        <p:nvSpPr>
          <p:cNvPr id="5" name="Rectangle: Rounded Corners 4">
            <a:extLst>
              <a:ext uri="{FF2B5EF4-FFF2-40B4-BE49-F238E27FC236}">
                <a16:creationId xmlns:a16="http://schemas.microsoft.com/office/drawing/2014/main" id="{F7652352-F91E-0854-220B-B34BC2A844D7}"/>
              </a:ext>
            </a:extLst>
          </p:cNvPr>
          <p:cNvSpPr/>
          <p:nvPr/>
        </p:nvSpPr>
        <p:spPr>
          <a:xfrm>
            <a:off x="1539783" y="2713335"/>
            <a:ext cx="1837510" cy="7924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189">
              <a:spcBef>
                <a:spcPts val="600"/>
              </a:spcBef>
              <a:defRPr/>
            </a:pPr>
            <a:r>
              <a:rPr lang="en-GB" sz="1400">
                <a:solidFill>
                  <a:srgbClr val="193768"/>
                </a:solidFill>
                <a:latin typeface="Arial" panose="020B0604020202020204"/>
              </a:rPr>
              <a:t>Surveys with invalid CRS (legacy)</a:t>
            </a:r>
            <a:endParaRPr lang="en-GB"/>
          </a:p>
        </p:txBody>
      </p:sp>
      <p:sp>
        <p:nvSpPr>
          <p:cNvPr id="10" name="Rectangle: Rounded Corners 9">
            <a:extLst>
              <a:ext uri="{FF2B5EF4-FFF2-40B4-BE49-F238E27FC236}">
                <a16:creationId xmlns:a16="http://schemas.microsoft.com/office/drawing/2014/main" id="{A7206904-4E06-1FAB-E578-BE1DD802F5B4}"/>
              </a:ext>
            </a:extLst>
          </p:cNvPr>
          <p:cNvSpPr/>
          <p:nvPr/>
        </p:nvSpPr>
        <p:spPr>
          <a:xfrm>
            <a:off x="3900352" y="2814874"/>
            <a:ext cx="1632857" cy="842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189">
              <a:spcBef>
                <a:spcPts val="600"/>
              </a:spcBef>
              <a:defRPr/>
            </a:pPr>
            <a:r>
              <a:rPr lang="en-GB" sz="1400">
                <a:solidFill>
                  <a:srgbClr val="193768"/>
                </a:solidFill>
                <a:latin typeface="Arial" panose="020B0604020202020204"/>
              </a:rPr>
              <a:t>Non machine readable content (legacy)</a:t>
            </a:r>
          </a:p>
        </p:txBody>
      </p:sp>
      <p:sp>
        <p:nvSpPr>
          <p:cNvPr id="12" name="Rectangle: Rounded Corners 11">
            <a:extLst>
              <a:ext uri="{FF2B5EF4-FFF2-40B4-BE49-F238E27FC236}">
                <a16:creationId xmlns:a16="http://schemas.microsoft.com/office/drawing/2014/main" id="{F5CA4A08-CA25-CAF2-7929-EFF1B5FB9E1D}"/>
              </a:ext>
            </a:extLst>
          </p:cNvPr>
          <p:cNvSpPr/>
          <p:nvPr/>
        </p:nvSpPr>
        <p:spPr>
          <a:xfrm>
            <a:off x="6431283" y="2742439"/>
            <a:ext cx="1711236" cy="8420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a:solidFill>
                <a:srgbClr val="193768"/>
              </a:solidFill>
              <a:latin typeface="Arial" panose="020B0604020202020204"/>
            </a:endParaRPr>
          </a:p>
          <a:p>
            <a:pPr algn="ctr" defTabSz="457189">
              <a:spcBef>
                <a:spcPts val="600"/>
              </a:spcBef>
              <a:defRPr/>
            </a:pPr>
            <a:r>
              <a:rPr lang="en-GB" sz="1400">
                <a:solidFill>
                  <a:srgbClr val="193768"/>
                </a:solidFill>
                <a:latin typeface="Arial" panose="020B0604020202020204"/>
              </a:rPr>
              <a:t>Surveys without geometries (legacy)</a:t>
            </a:r>
          </a:p>
          <a:p>
            <a:pPr algn="ctr"/>
            <a:endParaRPr lang="en-GB"/>
          </a:p>
        </p:txBody>
      </p:sp>
      <p:sp>
        <p:nvSpPr>
          <p:cNvPr id="3" name="Rectangle: Rounded Corners 2">
            <a:extLst>
              <a:ext uri="{FF2B5EF4-FFF2-40B4-BE49-F238E27FC236}">
                <a16:creationId xmlns:a16="http://schemas.microsoft.com/office/drawing/2014/main" id="{314A8D0F-2D9F-1751-A2CA-DE021DEE479F}"/>
              </a:ext>
            </a:extLst>
          </p:cNvPr>
          <p:cNvSpPr/>
          <p:nvPr/>
        </p:nvSpPr>
        <p:spPr>
          <a:xfrm>
            <a:off x="1067888" y="3723115"/>
            <a:ext cx="1436914" cy="6515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solidFill>
                <a:srgbClr val="193768"/>
              </a:solidFill>
              <a:latin typeface="Arial" panose="020B0604020202020204"/>
            </a:endParaRPr>
          </a:p>
          <a:p>
            <a:pPr algn="ctr"/>
            <a:r>
              <a:rPr lang="en-GB" sz="1400" dirty="0">
                <a:solidFill>
                  <a:srgbClr val="193768"/>
                </a:solidFill>
                <a:latin typeface="Arial" panose="020B0604020202020204"/>
              </a:rPr>
              <a:t>Wells without projects</a:t>
            </a:r>
          </a:p>
          <a:p>
            <a:pPr algn="ctr"/>
            <a:endParaRPr lang="en-GB" dirty="0"/>
          </a:p>
        </p:txBody>
      </p:sp>
      <p:sp>
        <p:nvSpPr>
          <p:cNvPr id="6" name="Rectangle: Rounded Corners 5">
            <a:extLst>
              <a:ext uri="{FF2B5EF4-FFF2-40B4-BE49-F238E27FC236}">
                <a16:creationId xmlns:a16="http://schemas.microsoft.com/office/drawing/2014/main" id="{E676234F-5A43-8D5A-2AE6-AA0A72B98797}"/>
              </a:ext>
            </a:extLst>
          </p:cNvPr>
          <p:cNvSpPr/>
          <p:nvPr/>
        </p:nvSpPr>
        <p:spPr>
          <a:xfrm>
            <a:off x="2948395" y="4024656"/>
            <a:ext cx="1436914" cy="7924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solidFill>
                <a:srgbClr val="193768"/>
              </a:solidFill>
              <a:latin typeface="Arial" panose="020B0604020202020204"/>
            </a:endParaRPr>
          </a:p>
          <a:p>
            <a:pPr algn="ctr" defTabSz="457189">
              <a:spcBef>
                <a:spcPts val="600"/>
              </a:spcBef>
              <a:defRPr/>
            </a:pPr>
            <a:r>
              <a:rPr lang="en-GB" sz="1400" dirty="0">
                <a:solidFill>
                  <a:srgbClr val="193768"/>
                </a:solidFill>
                <a:latin typeface="Arial" panose="020B0604020202020204"/>
              </a:rPr>
              <a:t>Offline data reported to NSTA (legacy)</a:t>
            </a:r>
          </a:p>
          <a:p>
            <a:pPr algn="ctr"/>
            <a:endParaRPr lang="en-GB" dirty="0"/>
          </a:p>
        </p:txBody>
      </p:sp>
      <p:sp>
        <p:nvSpPr>
          <p:cNvPr id="13" name="Rectangle: Rounded Corners 12">
            <a:extLst>
              <a:ext uri="{FF2B5EF4-FFF2-40B4-BE49-F238E27FC236}">
                <a16:creationId xmlns:a16="http://schemas.microsoft.com/office/drawing/2014/main" id="{D035E3B2-B4C4-F66E-56DA-4BE18331A1A4}"/>
              </a:ext>
            </a:extLst>
          </p:cNvPr>
          <p:cNvSpPr/>
          <p:nvPr/>
        </p:nvSpPr>
        <p:spPr>
          <a:xfrm>
            <a:off x="5672071" y="3918526"/>
            <a:ext cx="1776550" cy="7808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a:solidFill>
                <a:srgbClr val="193768"/>
              </a:solidFill>
              <a:latin typeface="Arial" panose="020B0604020202020204"/>
            </a:endParaRPr>
          </a:p>
          <a:p>
            <a:pPr algn="ctr" defTabSz="457189">
              <a:spcBef>
                <a:spcPts val="600"/>
              </a:spcBef>
              <a:defRPr/>
            </a:pPr>
            <a:r>
              <a:rPr lang="en-GB" sz="1400">
                <a:solidFill>
                  <a:srgbClr val="193768"/>
                </a:solidFill>
                <a:latin typeface="Arial" panose="020B0604020202020204"/>
              </a:rPr>
              <a:t>Surveys without projects</a:t>
            </a:r>
          </a:p>
          <a:p>
            <a:pPr algn="ctr" defTabSz="457189">
              <a:spcBef>
                <a:spcPts val="600"/>
              </a:spcBef>
              <a:defRPr/>
            </a:pPr>
            <a:r>
              <a:rPr lang="en-GB" sz="1400">
                <a:solidFill>
                  <a:srgbClr val="193768"/>
                </a:solidFill>
                <a:latin typeface="Arial" panose="020B0604020202020204"/>
              </a:rPr>
              <a:t>esp. Site Surveys</a:t>
            </a:r>
          </a:p>
          <a:p>
            <a:pPr algn="ctr"/>
            <a:endParaRPr lang="en-GB"/>
          </a:p>
        </p:txBody>
      </p:sp>
    </p:spTree>
    <p:extLst>
      <p:ext uri="{BB962C8B-B14F-4D97-AF65-F5344CB8AC3E}">
        <p14:creationId xmlns:p14="http://schemas.microsoft.com/office/powerpoint/2010/main" val="34363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11"/>
                                        </p:tgtEl>
                                        <p:attrNameLst>
                                          <p:attrName>style.color</p:attrName>
                                        </p:attrNameLst>
                                      </p:cBhvr>
                                      <p:by>
                                        <p:hsl h="7200000" s="0" l="0"/>
                                      </p:by>
                                    </p:animClr>
                                    <p:animClr clrSpc="hsl" dir="cw">
                                      <p:cBhvr>
                                        <p:cTn id="14" dur="500" fill="hold"/>
                                        <p:tgtEl>
                                          <p:spTgt spid="11"/>
                                        </p:tgtEl>
                                        <p:attrNameLst>
                                          <p:attrName>fillcolor</p:attrName>
                                        </p:attrNameLst>
                                      </p:cBhvr>
                                      <p:by>
                                        <p:hsl h="7200000" s="0" l="0"/>
                                      </p:by>
                                    </p:animClr>
                                    <p:animClr clrSpc="hsl" dir="cw">
                                      <p:cBhvr>
                                        <p:cTn id="15" dur="500" fill="hold"/>
                                        <p:tgtEl>
                                          <p:spTgt spid="11"/>
                                        </p:tgtEl>
                                        <p:attrNameLst>
                                          <p:attrName>stroke.color</p:attrName>
                                        </p:attrNameLst>
                                      </p:cBhvr>
                                      <p:by>
                                        <p:hsl h="7200000" s="0" l="0"/>
                                      </p:by>
                                    </p:animClr>
                                    <p:set>
                                      <p:cBhvr>
                                        <p:cTn id="16"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Resolving metadata issues: Format Labelling</a:t>
            </a:r>
            <a:endParaRPr lang="en-GB">
              <a:solidFill>
                <a:srgbClr val="FF0000"/>
              </a:solidFill>
              <a:highlight>
                <a:srgbClr val="FFFF00"/>
              </a:highlight>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400109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Incorrect File Format label:</a:t>
            </a:r>
            <a:r>
              <a:rPr lang="en-GB" sz="1350">
                <a:solidFill>
                  <a:srgbClr val="193768"/>
                </a:solidFill>
                <a:latin typeface="Arial" panose="020B0604020202020204"/>
              </a:rPr>
              <a:t>			84,305 files labelled as LAS (9</a:t>
            </a:r>
            <a:r>
              <a:rPr lang="en-GB" sz="1350" baseline="30000">
                <a:solidFill>
                  <a:srgbClr val="193768"/>
                </a:solidFill>
                <a:latin typeface="Arial" panose="020B0604020202020204"/>
              </a:rPr>
              <a:t>th</a:t>
            </a:r>
            <a:r>
              <a:rPr lang="en-GB" sz="1350">
                <a:solidFill>
                  <a:srgbClr val="193768"/>
                </a:solidFill>
                <a:latin typeface="Arial" panose="020B0604020202020204"/>
              </a:rPr>
              <a:t> June 2023)</a:t>
            </a:r>
          </a:p>
          <a:p>
            <a:pPr defTabSz="457189">
              <a:spcBef>
                <a:spcPts val="600"/>
              </a:spcBef>
              <a:defRPr/>
            </a:pPr>
            <a:r>
              <a:rPr lang="en-GB" sz="1350">
                <a:solidFill>
                  <a:srgbClr val="193768"/>
                </a:solidFill>
                <a:latin typeface="Arial" panose="020B0604020202020204"/>
              </a:rPr>
              <a:t>					</a:t>
            </a:r>
          </a:p>
          <a:p>
            <a:pPr defTabSz="457189">
              <a:spcBef>
                <a:spcPts val="600"/>
              </a:spcBef>
              <a:defRPr/>
            </a:pPr>
            <a:r>
              <a:rPr lang="en-GB" sz="1350" b="1">
                <a:solidFill>
                  <a:srgbClr val="193768"/>
                </a:solidFill>
                <a:latin typeface="Arial" panose="020B0604020202020204"/>
              </a:rPr>
              <a:t>							</a:t>
            </a:r>
            <a:r>
              <a:rPr lang="en-GB" sz="1350">
                <a:solidFill>
                  <a:srgbClr val="193768"/>
                </a:solidFill>
                <a:latin typeface="Arial" panose="020B0604020202020204"/>
              </a:rPr>
              <a:t>636 files labelled as LAS with a suffix other than </a:t>
            </a:r>
            <a:r>
              <a:rPr lang="en-GB" sz="1350" b="1">
                <a:solidFill>
                  <a:srgbClr val="193768"/>
                </a:solidFill>
                <a:latin typeface="Arial" panose="020B0604020202020204"/>
              </a:rPr>
              <a:t>.las</a:t>
            </a:r>
          </a:p>
          <a:p>
            <a:pPr defTabSz="457189">
              <a:spcBef>
                <a:spcPts val="600"/>
              </a:spcBef>
              <a:defRPr/>
            </a:pPr>
            <a:r>
              <a:rPr lang="en-GB" sz="1350">
                <a:solidFill>
                  <a:srgbClr val="193768"/>
                </a:solidFill>
                <a:latin typeface="Arial" panose="020B0604020202020204"/>
              </a:rPr>
              <a:t>					</a:t>
            </a:r>
          </a:p>
          <a:p>
            <a:pPr defTabSz="457189">
              <a:spcBef>
                <a:spcPts val="600"/>
              </a:spcBef>
              <a:defRPr/>
            </a:pPr>
            <a:r>
              <a:rPr lang="en-GB" sz="1350">
                <a:solidFill>
                  <a:srgbClr val="193768"/>
                </a:solidFill>
                <a:latin typeface="Arial" panose="020B0604020202020204"/>
              </a:rPr>
              <a:t>								203 are suffixed “.txt” </a:t>
            </a:r>
          </a:p>
          <a:p>
            <a:pPr defTabSz="457189">
              <a:spcBef>
                <a:spcPts val="600"/>
              </a:spcBef>
              <a:defRPr/>
            </a:pPr>
            <a:r>
              <a:rPr lang="en-GB" sz="1350">
                <a:solidFill>
                  <a:srgbClr val="193768"/>
                </a:solidFill>
                <a:latin typeface="Arial" panose="020B0604020202020204"/>
              </a:rPr>
              <a:t>								161 are suffixed .</a:t>
            </a:r>
            <a:r>
              <a:rPr lang="en-GB" sz="1350" err="1">
                <a:solidFill>
                  <a:srgbClr val="193768"/>
                </a:solidFill>
                <a:latin typeface="Arial" panose="020B0604020202020204"/>
              </a:rPr>
              <a:t>asc</a:t>
            </a:r>
            <a:r>
              <a:rPr lang="en-GB" sz="1350">
                <a:solidFill>
                  <a:srgbClr val="193768"/>
                </a:solidFill>
                <a:latin typeface="Arial" panose="020B0604020202020204"/>
              </a:rPr>
              <a:t>, .ascii etc. </a:t>
            </a:r>
          </a:p>
          <a:p>
            <a:pPr defTabSz="457189">
              <a:spcBef>
                <a:spcPts val="600"/>
              </a:spcBef>
              <a:defRPr/>
            </a:pPr>
            <a:r>
              <a:rPr lang="en-GB" sz="1350">
                <a:solidFill>
                  <a:srgbClr val="193768"/>
                </a:solidFill>
                <a:latin typeface="Arial" panose="020B0604020202020204"/>
              </a:rPr>
              <a:t>								102 are suffixed .pdf</a:t>
            </a:r>
          </a:p>
          <a:p>
            <a:pPr defTabSz="457189">
              <a:spcBef>
                <a:spcPts val="600"/>
              </a:spcBef>
              <a:defRPr/>
            </a:pPr>
            <a:r>
              <a:rPr lang="en-GB" sz="1350">
                <a:solidFill>
                  <a:srgbClr val="193768"/>
                </a:solidFill>
                <a:latin typeface="Arial" panose="020B0604020202020204"/>
              </a:rPr>
              <a:t>								  42 are suffixed .zip</a:t>
            </a:r>
          </a:p>
          <a:p>
            <a:pPr defTabSz="457189">
              <a:spcBef>
                <a:spcPts val="600"/>
              </a:spcBef>
              <a:defRPr/>
            </a:pPr>
            <a:r>
              <a:rPr lang="en-GB" sz="1350">
                <a:solidFill>
                  <a:srgbClr val="193768"/>
                </a:solidFill>
                <a:latin typeface="Arial" panose="020B0604020202020204"/>
              </a:rPr>
              <a:t>								  28 are suffixed .</a:t>
            </a:r>
            <a:r>
              <a:rPr lang="en-GB" sz="1350" err="1">
                <a:solidFill>
                  <a:srgbClr val="193768"/>
                </a:solidFill>
                <a:latin typeface="Arial" panose="020B0604020202020204"/>
              </a:rPr>
              <a:t>xls</a:t>
            </a:r>
            <a:r>
              <a:rPr lang="en-GB" sz="1350">
                <a:solidFill>
                  <a:srgbClr val="193768"/>
                </a:solidFill>
                <a:latin typeface="Arial" panose="020B0604020202020204"/>
              </a:rPr>
              <a:t>, .xlsx, .xlsm (!) </a:t>
            </a:r>
          </a:p>
          <a:p>
            <a:pPr defTabSz="457189">
              <a:spcBef>
                <a:spcPts val="600"/>
              </a:spcBef>
              <a:defRPr/>
            </a:pPr>
            <a:endParaRPr lang="en-GB" sz="1350">
              <a:solidFill>
                <a:srgbClr val="193768"/>
              </a:solidFill>
              <a:latin typeface="Arial" panose="020B0604020202020204"/>
            </a:endParaRPr>
          </a:p>
          <a:p>
            <a:pPr defTabSz="457189">
              <a:spcBef>
                <a:spcPts val="600"/>
              </a:spcBef>
              <a:defRPr/>
            </a:pPr>
            <a:endParaRPr lang="en-GB" sz="1350">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Elsewhere, “.LAS” files labelled:	</a:t>
            </a:r>
            <a:r>
              <a:rPr lang="en-GB" sz="1350">
                <a:solidFill>
                  <a:srgbClr val="193768"/>
                </a:solidFill>
                <a:latin typeface="Arial" panose="020B0604020202020204"/>
              </a:rPr>
              <a:t>	ASCII (300)		DLIS (73)		PDF (51) 		(Blank) (39)</a:t>
            </a:r>
          </a:p>
          <a:p>
            <a:pPr defTabSz="457189">
              <a:spcBef>
                <a:spcPts val="600"/>
              </a:spcBef>
              <a:defRPr/>
            </a:pPr>
            <a:r>
              <a:rPr lang="en-GB" sz="1350">
                <a:solidFill>
                  <a:srgbClr val="193768"/>
                </a:solidFill>
                <a:latin typeface="Arial" panose="020B0604020202020204"/>
              </a:rPr>
              <a:t>							WELL (33)		LIS (25)		PDS (3) 		MS WORD (2)</a:t>
            </a:r>
          </a:p>
          <a:p>
            <a:pPr defTabSz="457189">
              <a:spcBef>
                <a:spcPts val="600"/>
              </a:spcBef>
              <a:defRPr/>
            </a:pPr>
            <a:r>
              <a:rPr lang="en-GB" sz="1350">
                <a:solidFill>
                  <a:srgbClr val="193768"/>
                </a:solidFill>
                <a:latin typeface="Arial" panose="020B0604020202020204"/>
              </a:rPr>
              <a:t>							CGM (2)		TIFF (1)		</a:t>
            </a:r>
            <a:r>
              <a:rPr lang="en-GB" sz="1350">
                <a:solidFill>
                  <a:srgbClr val="FF0000"/>
                </a:solidFill>
                <a:latin typeface="Arial" panose="020B0604020202020204"/>
              </a:rPr>
              <a:t>At least 529 </a:t>
            </a:r>
            <a:r>
              <a:rPr lang="en-GB" sz="1350">
                <a:solidFill>
                  <a:srgbClr val="193768"/>
                </a:solidFill>
                <a:latin typeface="Arial" panose="020B0604020202020204"/>
              </a:rPr>
              <a:t>	</a:t>
            </a:r>
          </a:p>
        </p:txBody>
      </p:sp>
    </p:spTree>
    <p:extLst>
      <p:ext uri="{BB962C8B-B14F-4D97-AF65-F5344CB8AC3E}">
        <p14:creationId xmlns:p14="http://schemas.microsoft.com/office/powerpoint/2010/main" val="349394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Resolving metadata issues: “LAS” files</a:t>
            </a:r>
            <a:endParaRPr lang="en-GB">
              <a:solidFill>
                <a:srgbClr val="FF0000"/>
              </a:solidFill>
              <a:highlight>
                <a:srgbClr val="FFFF00"/>
              </a:highlight>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93C14C1B-C38B-1276-B7AB-5F1CF5F3DF16}"/>
              </a:ext>
            </a:extLst>
          </p:cNvPr>
          <p:cNvGraphicFramePr>
            <a:graphicFrameLocks noGrp="1"/>
          </p:cNvGraphicFramePr>
          <p:nvPr>
            <p:extLst>
              <p:ext uri="{D42A27DB-BD31-4B8C-83A1-F6EECF244321}">
                <p14:modId xmlns:p14="http://schemas.microsoft.com/office/powerpoint/2010/main" val="3762070936"/>
              </p:ext>
            </p:extLst>
          </p:nvPr>
        </p:nvGraphicFramePr>
        <p:xfrm>
          <a:off x="249011" y="671635"/>
          <a:ext cx="8525711" cy="3366082"/>
        </p:xfrm>
        <a:graphic>
          <a:graphicData uri="http://schemas.openxmlformats.org/drawingml/2006/table">
            <a:tbl>
              <a:tblPr firstRow="1" bandRow="1">
                <a:tableStyleId>{5C22544A-7EE6-4342-B048-85BDC9FD1C3A}</a:tableStyleId>
              </a:tblPr>
              <a:tblGrid>
                <a:gridCol w="587347">
                  <a:extLst>
                    <a:ext uri="{9D8B030D-6E8A-4147-A177-3AD203B41FA5}">
                      <a16:colId xmlns:a16="http://schemas.microsoft.com/office/drawing/2014/main" val="175987276"/>
                    </a:ext>
                  </a:extLst>
                </a:gridCol>
                <a:gridCol w="664897">
                  <a:extLst>
                    <a:ext uri="{9D8B030D-6E8A-4147-A177-3AD203B41FA5}">
                      <a16:colId xmlns:a16="http://schemas.microsoft.com/office/drawing/2014/main" val="810886829"/>
                    </a:ext>
                  </a:extLst>
                </a:gridCol>
                <a:gridCol w="1647783">
                  <a:extLst>
                    <a:ext uri="{9D8B030D-6E8A-4147-A177-3AD203B41FA5}">
                      <a16:colId xmlns:a16="http://schemas.microsoft.com/office/drawing/2014/main" val="3445706962"/>
                    </a:ext>
                  </a:extLst>
                </a:gridCol>
                <a:gridCol w="3560790">
                  <a:extLst>
                    <a:ext uri="{9D8B030D-6E8A-4147-A177-3AD203B41FA5}">
                      <a16:colId xmlns:a16="http://schemas.microsoft.com/office/drawing/2014/main" val="132768740"/>
                    </a:ext>
                  </a:extLst>
                </a:gridCol>
                <a:gridCol w="2064894">
                  <a:extLst>
                    <a:ext uri="{9D8B030D-6E8A-4147-A177-3AD203B41FA5}">
                      <a16:colId xmlns:a16="http://schemas.microsoft.com/office/drawing/2014/main" val="1863229341"/>
                    </a:ext>
                  </a:extLst>
                </a:gridCol>
              </a:tblGrid>
              <a:tr h="370840">
                <a:tc>
                  <a:txBody>
                    <a:bodyPr/>
                    <a:lstStyle/>
                    <a:p>
                      <a:r>
                        <a:rPr lang="en-GB" sz="1200" b="1">
                          <a:latin typeface="Arial" panose="020B0604020202020204" pitchFamily="34" charset="0"/>
                          <a:cs typeface="Arial" panose="020B0604020202020204" pitchFamily="34" charset="0"/>
                        </a:rPr>
                        <a:t>Rank</a:t>
                      </a:r>
                    </a:p>
                  </a:txBody>
                  <a:tcPr/>
                </a:tc>
                <a:tc>
                  <a:txBody>
                    <a:bodyPr/>
                    <a:lstStyle/>
                    <a:p>
                      <a:r>
                        <a:rPr lang="en-GB" sz="1200" b="1">
                          <a:latin typeface="Arial" panose="020B0604020202020204" pitchFamily="34" charset="0"/>
                          <a:cs typeface="Arial" panose="020B0604020202020204" pitchFamily="34" charset="0"/>
                        </a:rPr>
                        <a:t>Count</a:t>
                      </a:r>
                    </a:p>
                  </a:txBody>
                  <a:tcPr/>
                </a:tc>
                <a:tc>
                  <a:txBody>
                    <a:bodyPr/>
                    <a:lstStyle/>
                    <a:p>
                      <a:r>
                        <a:rPr lang="en-GB" sz="1200" b="1">
                          <a:latin typeface="Arial" panose="020B0604020202020204" pitchFamily="34" charset="0"/>
                          <a:cs typeface="Arial" panose="020B0604020202020204" pitchFamily="34" charset="0"/>
                        </a:rPr>
                        <a:t>File Suffix</a:t>
                      </a:r>
                    </a:p>
                  </a:txBody>
                  <a:tcPr/>
                </a:tc>
                <a:tc>
                  <a:txBody>
                    <a:bodyPr/>
                    <a:lstStyle/>
                    <a:p>
                      <a:r>
                        <a:rPr lang="en-GB" sz="1200" b="1">
                          <a:latin typeface="Arial" panose="020B0604020202020204" pitchFamily="34" charset="0"/>
                          <a:cs typeface="Arial" panose="020B0604020202020204" pitchFamily="34" charset="0"/>
                        </a:rPr>
                        <a:t>Action</a:t>
                      </a:r>
                    </a:p>
                  </a:txBody>
                  <a:tcPr/>
                </a:tc>
                <a:tc>
                  <a:txBody>
                    <a:bodyPr/>
                    <a:lstStyle/>
                    <a:p>
                      <a:r>
                        <a:rPr lang="en-GB" sz="1200" b="1">
                          <a:latin typeface="Arial" panose="020B0604020202020204" pitchFamily="34" charset="0"/>
                          <a:cs typeface="Arial" panose="020B0604020202020204" pitchFamily="34" charset="0"/>
                        </a:rPr>
                        <a:t>Comment</a:t>
                      </a:r>
                    </a:p>
                  </a:txBody>
                  <a:tcPr/>
                </a:tc>
                <a:extLst>
                  <a:ext uri="{0D108BD9-81ED-4DB2-BD59-A6C34878D82A}">
                    <a16:rowId xmlns:a16="http://schemas.microsoft.com/office/drawing/2014/main" val="1620571898"/>
                  </a:ext>
                </a:extLst>
              </a:tr>
              <a:tr h="276371">
                <a:tc>
                  <a:txBody>
                    <a:bodyPr/>
                    <a:lstStyle/>
                    <a:p>
                      <a:pPr algn="r"/>
                      <a:r>
                        <a:rPr lang="en-GB" sz="1200" b="1">
                          <a:latin typeface="Arial" panose="020B0604020202020204" pitchFamily="34" charset="0"/>
                          <a:cs typeface="Arial" panose="020B0604020202020204" pitchFamily="34" charset="0"/>
                        </a:rPr>
                        <a:t>1</a:t>
                      </a:r>
                    </a:p>
                  </a:txBody>
                  <a:tcPr/>
                </a:tc>
                <a:tc>
                  <a:txBody>
                    <a:bodyPr/>
                    <a:lstStyle/>
                    <a:p>
                      <a:pPr algn="r"/>
                      <a:r>
                        <a:rPr lang="en-GB" sz="1200" b="1">
                          <a:latin typeface="Arial" panose="020B0604020202020204" pitchFamily="34" charset="0"/>
                          <a:cs typeface="Arial" panose="020B0604020202020204" pitchFamily="34" charset="0"/>
                        </a:rPr>
                        <a:t>203</a:t>
                      </a:r>
                    </a:p>
                  </a:txBody>
                  <a:tcPr/>
                </a:tc>
                <a:tc>
                  <a:txBody>
                    <a:bodyPr/>
                    <a:lstStyle/>
                    <a:p>
                      <a:r>
                        <a:rPr lang="en-GB" sz="1200" b="1">
                          <a:latin typeface="Arial" panose="020B0604020202020204" pitchFamily="34" charset="0"/>
                          <a:cs typeface="Arial" panose="020B0604020202020204" pitchFamily="34" charset="0"/>
                        </a:rPr>
                        <a:t>.txt</a:t>
                      </a:r>
                    </a:p>
                  </a:txBody>
                  <a:tcPr/>
                </a:tc>
                <a:tc>
                  <a:txBody>
                    <a:bodyPr/>
                    <a:lstStyle/>
                    <a:p>
                      <a:r>
                        <a:rPr lang="en-GB" sz="1200" b="1">
                          <a:latin typeface="Arial" panose="020B0604020202020204" pitchFamily="34" charset="0"/>
                          <a:cs typeface="Arial" panose="020B0604020202020204" pitchFamily="34" charset="0"/>
                        </a:rPr>
                        <a:t>Relabel File Format as PLAIN / No Action yet</a:t>
                      </a:r>
                    </a:p>
                  </a:txBody>
                  <a:tcPr/>
                </a:tc>
                <a:tc>
                  <a:txBody>
                    <a:bodyPr/>
                    <a:lstStyle/>
                    <a:p>
                      <a:r>
                        <a:rPr lang="en-GB" sz="1200" b="1">
                          <a:latin typeface="Arial" panose="020B0604020202020204" pitchFamily="34" charset="0"/>
                          <a:cs typeface="Arial" panose="020B0604020202020204" pitchFamily="34" charset="0"/>
                        </a:rPr>
                        <a:t>31 x WDD_FILE</a:t>
                      </a:r>
                    </a:p>
                  </a:txBody>
                  <a:tcPr/>
                </a:tc>
                <a:extLst>
                  <a:ext uri="{0D108BD9-81ED-4DB2-BD59-A6C34878D82A}">
                    <a16:rowId xmlns:a16="http://schemas.microsoft.com/office/drawing/2014/main" val="751108288"/>
                  </a:ext>
                </a:extLst>
              </a:tr>
              <a:tr h="301185">
                <a:tc>
                  <a:txBody>
                    <a:bodyPr/>
                    <a:lstStyle/>
                    <a:p>
                      <a:pPr algn="r"/>
                      <a:r>
                        <a:rPr lang="en-GB" sz="1200" b="1">
                          <a:latin typeface="Arial" panose="020B0604020202020204" pitchFamily="34" charset="0"/>
                          <a:cs typeface="Arial" panose="020B0604020202020204" pitchFamily="34" charset="0"/>
                        </a:rPr>
                        <a:t>2</a:t>
                      </a:r>
                    </a:p>
                  </a:txBody>
                  <a:tcPr/>
                </a:tc>
                <a:tc>
                  <a:txBody>
                    <a:bodyPr/>
                    <a:lstStyle/>
                    <a:p>
                      <a:pPr algn="r"/>
                      <a:r>
                        <a:rPr lang="en-GB" sz="1200" b="1">
                          <a:latin typeface="Arial" panose="020B0604020202020204" pitchFamily="34" charset="0"/>
                          <a:cs typeface="Arial" panose="020B0604020202020204" pitchFamily="34" charset="0"/>
                        </a:rPr>
                        <a:t>161</a:t>
                      </a:r>
                    </a:p>
                  </a:txBody>
                  <a:tcPr/>
                </a:tc>
                <a:tc>
                  <a:txBody>
                    <a:bodyPr/>
                    <a:lstStyle/>
                    <a:p>
                      <a:r>
                        <a:rPr lang="en-GB" sz="1200" b="1">
                          <a:latin typeface="Arial" panose="020B0604020202020204" pitchFamily="34" charset="0"/>
                          <a:cs typeface="Arial" panose="020B0604020202020204" pitchFamily="34" charset="0"/>
                        </a:rPr>
                        <a:t>.asc (&amp; .ascii etc.)</a:t>
                      </a:r>
                    </a:p>
                  </a:txBody>
                  <a:tcPr/>
                </a:tc>
                <a:tc>
                  <a:txBody>
                    <a:bodyPr/>
                    <a:lstStyle/>
                    <a:p>
                      <a:r>
                        <a:rPr lang="en-GB" sz="1200" b="1">
                          <a:latin typeface="Arial" panose="020B0604020202020204" pitchFamily="34" charset="0"/>
                          <a:cs typeface="Arial" panose="020B0604020202020204" pitchFamily="34" charset="0"/>
                        </a:rPr>
                        <a:t>No action at this time. </a:t>
                      </a:r>
                    </a:p>
                  </a:txBody>
                  <a:tcPr/>
                </a:tc>
                <a:tc>
                  <a:txBody>
                    <a:bodyPr/>
                    <a:lstStyle/>
                    <a:p>
                      <a:r>
                        <a:rPr lang="en-GB" sz="1200" b="1">
                          <a:latin typeface="Arial" panose="020B0604020202020204" pitchFamily="34" charset="0"/>
                          <a:cs typeface="Arial" panose="020B0604020202020204" pitchFamily="34" charset="0"/>
                        </a:rPr>
                        <a:t>Possibly LAS format</a:t>
                      </a:r>
                    </a:p>
                  </a:txBody>
                  <a:tcPr/>
                </a:tc>
                <a:extLst>
                  <a:ext uri="{0D108BD9-81ED-4DB2-BD59-A6C34878D82A}">
                    <a16:rowId xmlns:a16="http://schemas.microsoft.com/office/drawing/2014/main" val="315022783"/>
                  </a:ext>
                </a:extLst>
              </a:tr>
              <a:tr h="299622">
                <a:tc>
                  <a:txBody>
                    <a:bodyPr/>
                    <a:lstStyle/>
                    <a:p>
                      <a:pPr algn="r"/>
                      <a:r>
                        <a:rPr lang="en-GB" sz="1200" b="1">
                          <a:latin typeface="Arial" panose="020B0604020202020204" pitchFamily="34" charset="0"/>
                          <a:cs typeface="Arial" panose="020B0604020202020204" pitchFamily="34" charset="0"/>
                        </a:rPr>
                        <a:t>3</a:t>
                      </a:r>
                    </a:p>
                  </a:txBody>
                  <a:tcPr/>
                </a:tc>
                <a:tc>
                  <a:txBody>
                    <a:bodyPr/>
                    <a:lstStyle/>
                    <a:p>
                      <a:pPr algn="r"/>
                      <a:r>
                        <a:rPr lang="en-GB" sz="1200" b="1">
                          <a:latin typeface="Arial" panose="020B0604020202020204" pitchFamily="34" charset="0"/>
                          <a:cs typeface="Arial" panose="020B0604020202020204" pitchFamily="34" charset="0"/>
                        </a:rPr>
                        <a:t>102</a:t>
                      </a:r>
                    </a:p>
                  </a:txBody>
                  <a:tcPr/>
                </a:tc>
                <a:tc>
                  <a:txBody>
                    <a:bodyPr/>
                    <a:lstStyle/>
                    <a:p>
                      <a:r>
                        <a:rPr lang="en-GB" sz="1200" b="1">
                          <a:latin typeface="Arial" panose="020B0604020202020204" pitchFamily="34" charset="0"/>
                          <a:cs typeface="Arial" panose="020B0604020202020204" pitchFamily="34" charset="0"/>
                        </a:rPr>
                        <a:t>.pdf</a:t>
                      </a:r>
                    </a:p>
                  </a:txBody>
                  <a:tcPr/>
                </a:tc>
                <a:tc>
                  <a:txBody>
                    <a:bodyPr/>
                    <a:lstStyle/>
                    <a:p>
                      <a:r>
                        <a:rPr lang="en-GB" sz="1200" b="1">
                          <a:latin typeface="Arial" panose="020B0604020202020204" pitchFamily="34" charset="0"/>
                          <a:cs typeface="Arial" panose="020B0604020202020204" pitchFamily="34" charset="0"/>
                        </a:rPr>
                        <a:t>Relabel File Format as PDF</a:t>
                      </a:r>
                    </a:p>
                  </a:txBody>
                  <a:tcPr/>
                </a:tc>
                <a:tc>
                  <a:txBody>
                    <a:bodyPr/>
                    <a:lstStyle/>
                    <a:p>
                      <a:endParaRPr lang="en-GB"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5527825"/>
                  </a:ext>
                </a:extLst>
              </a:tr>
              <a:tr h="271682">
                <a:tc>
                  <a:txBody>
                    <a:bodyPr/>
                    <a:lstStyle/>
                    <a:p>
                      <a:pPr algn="r"/>
                      <a:r>
                        <a:rPr lang="en-GB" sz="1200" b="1">
                          <a:latin typeface="Arial" panose="020B0604020202020204" pitchFamily="34" charset="0"/>
                          <a:cs typeface="Arial" panose="020B0604020202020204" pitchFamily="34" charset="0"/>
                        </a:rPr>
                        <a:t>4</a:t>
                      </a:r>
                    </a:p>
                  </a:txBody>
                  <a:tcPr/>
                </a:tc>
                <a:tc>
                  <a:txBody>
                    <a:bodyPr/>
                    <a:lstStyle/>
                    <a:p>
                      <a:pPr algn="r"/>
                      <a:r>
                        <a:rPr lang="en-GB" sz="1200" b="1">
                          <a:latin typeface="Arial" panose="020B0604020202020204" pitchFamily="34" charset="0"/>
                          <a:cs typeface="Arial" panose="020B0604020202020204" pitchFamily="34" charset="0"/>
                        </a:rPr>
                        <a:t>42</a:t>
                      </a:r>
                    </a:p>
                  </a:txBody>
                  <a:tcPr/>
                </a:tc>
                <a:tc>
                  <a:txBody>
                    <a:bodyPr/>
                    <a:lstStyle/>
                    <a:p>
                      <a:r>
                        <a:rPr lang="en-GB" sz="1200" b="1">
                          <a:latin typeface="Arial" panose="020B0604020202020204" pitchFamily="34" charset="0"/>
                          <a:cs typeface="Arial" panose="020B0604020202020204" pitchFamily="34" charset="0"/>
                        </a:rPr>
                        <a:t>.zip</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ZIP</a:t>
                      </a:r>
                    </a:p>
                  </a:txBody>
                  <a:tcPr/>
                </a:tc>
                <a:tc>
                  <a:txBody>
                    <a:bodyPr/>
                    <a:lstStyle/>
                    <a:p>
                      <a:r>
                        <a:rPr lang="en-GB" sz="1200" b="1">
                          <a:latin typeface="Arial" panose="020B0604020202020204" pitchFamily="34" charset="0"/>
                          <a:cs typeface="Arial" panose="020B0604020202020204" pitchFamily="34" charset="0"/>
                        </a:rPr>
                        <a:t>Non compliant format</a:t>
                      </a:r>
                    </a:p>
                  </a:txBody>
                  <a:tcPr/>
                </a:tc>
                <a:extLst>
                  <a:ext uri="{0D108BD9-81ED-4DB2-BD59-A6C34878D82A}">
                    <a16:rowId xmlns:a16="http://schemas.microsoft.com/office/drawing/2014/main" val="4250356778"/>
                  </a:ext>
                </a:extLst>
              </a:tr>
              <a:tr h="278911">
                <a:tc>
                  <a:txBody>
                    <a:bodyPr/>
                    <a:lstStyle/>
                    <a:p>
                      <a:pPr algn="r"/>
                      <a:r>
                        <a:rPr lang="en-GB" sz="1200" b="1">
                          <a:latin typeface="Arial" panose="020B0604020202020204" pitchFamily="34" charset="0"/>
                          <a:cs typeface="Arial" panose="020B0604020202020204" pitchFamily="34" charset="0"/>
                        </a:rPr>
                        <a:t>5</a:t>
                      </a:r>
                    </a:p>
                  </a:txBody>
                  <a:tcPr/>
                </a:tc>
                <a:tc>
                  <a:txBody>
                    <a:bodyPr/>
                    <a:lstStyle/>
                    <a:p>
                      <a:pPr algn="r"/>
                      <a:r>
                        <a:rPr lang="en-GB" sz="1200" b="1">
                          <a:latin typeface="Arial" panose="020B0604020202020204" pitchFamily="34" charset="0"/>
                          <a:cs typeface="Arial" panose="020B0604020202020204" pitchFamily="34" charset="0"/>
                        </a:rPr>
                        <a:t>27</a:t>
                      </a:r>
                    </a:p>
                  </a:txBody>
                  <a:tcPr/>
                </a:tc>
                <a:tc>
                  <a:txBody>
                    <a:bodyPr/>
                    <a:lstStyle/>
                    <a:p>
                      <a:r>
                        <a:rPr lang="en-GB" sz="1200" b="1" dirty="0">
                          <a:solidFill>
                            <a:schemeClr val="tx1"/>
                          </a:solidFill>
                          <a:latin typeface="Arial" panose="020B0604020202020204" pitchFamily="34" charset="0"/>
                          <a:cs typeface="Arial" panose="020B0604020202020204" pitchFamily="34" charset="0"/>
                        </a:rPr>
                        <a:t>.</a:t>
                      </a:r>
                      <a:r>
                        <a:rPr lang="en-GB" sz="1200" b="1" dirty="0" err="1">
                          <a:solidFill>
                            <a:schemeClr val="tx1"/>
                          </a:solidFill>
                          <a:latin typeface="Arial" panose="020B0604020202020204" pitchFamily="34" charset="0"/>
                          <a:cs typeface="Arial" panose="020B0604020202020204" pitchFamily="34" charset="0"/>
                        </a:rPr>
                        <a:t>xls</a:t>
                      </a:r>
                      <a:r>
                        <a:rPr lang="en-GB" sz="1200" b="1" dirty="0">
                          <a:solidFill>
                            <a:schemeClr val="tx1"/>
                          </a:solidFill>
                          <a:latin typeface="Arial" panose="020B0604020202020204" pitchFamily="34" charset="0"/>
                          <a:cs typeface="Arial" panose="020B0604020202020204" pitchFamily="34" charset="0"/>
                        </a:rPr>
                        <a:t> (&amp; .xlsx, .</a:t>
                      </a:r>
                      <a:r>
                        <a:rPr lang="en-GB" sz="1200" b="1" dirty="0" err="1">
                          <a:solidFill>
                            <a:schemeClr val="tx1"/>
                          </a:solidFill>
                          <a:latin typeface="Arial" panose="020B0604020202020204" pitchFamily="34" charset="0"/>
                          <a:cs typeface="Arial" panose="020B0604020202020204" pitchFamily="34" charset="0"/>
                        </a:rPr>
                        <a:t>xlsm</a:t>
                      </a:r>
                      <a:r>
                        <a:rPr lang="en-GB" sz="1200" b="1" dirty="0">
                          <a:solidFill>
                            <a:schemeClr val="tx1"/>
                          </a:solidFill>
                          <a:latin typeface="Arial" panose="020B0604020202020204" pitchFamily="34" charset="0"/>
                          <a:cs typeface="Arial" panose="020B0604020202020204" pitchFamily="34" charset="0"/>
                        </a:rPr>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MSEXCEL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Non compliant format</a:t>
                      </a:r>
                    </a:p>
                  </a:txBody>
                  <a:tcPr/>
                </a:tc>
                <a:extLst>
                  <a:ext uri="{0D108BD9-81ED-4DB2-BD59-A6C34878D82A}">
                    <a16:rowId xmlns:a16="http://schemas.microsoft.com/office/drawing/2014/main" val="997321829"/>
                  </a:ext>
                </a:extLst>
              </a:tr>
              <a:tr h="292197">
                <a:tc>
                  <a:txBody>
                    <a:bodyPr/>
                    <a:lstStyle/>
                    <a:p>
                      <a:pPr algn="r"/>
                      <a:r>
                        <a:rPr lang="en-GB" sz="1200" b="1">
                          <a:latin typeface="Arial" panose="020B0604020202020204" pitchFamily="34" charset="0"/>
                          <a:cs typeface="Arial" panose="020B0604020202020204" pitchFamily="34" charset="0"/>
                        </a:rPr>
                        <a:t>6</a:t>
                      </a:r>
                    </a:p>
                  </a:txBody>
                  <a:tcPr/>
                </a:tc>
                <a:tc>
                  <a:txBody>
                    <a:bodyPr/>
                    <a:lstStyle/>
                    <a:p>
                      <a:pPr algn="r"/>
                      <a:r>
                        <a:rPr lang="en-GB" sz="1200" b="1">
                          <a:latin typeface="Arial" panose="020B0604020202020204" pitchFamily="34" charset="0"/>
                          <a:cs typeface="Arial" panose="020B0604020202020204" pitchFamily="34" charset="0"/>
                        </a:rPr>
                        <a:t>23</a:t>
                      </a:r>
                    </a:p>
                  </a:txBody>
                  <a:tcPr/>
                </a:tc>
                <a:tc>
                  <a:txBody>
                    <a:bodyPr/>
                    <a:lstStyle/>
                    <a:p>
                      <a:r>
                        <a:rPr lang="en-GB" sz="1200" b="1">
                          <a:latin typeface="Arial" panose="020B0604020202020204" pitchFamily="34" charset="0"/>
                          <a:cs typeface="Arial" panose="020B0604020202020204" pitchFamily="34" charset="0"/>
                        </a:rPr>
                        <a:t>.jpg</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JPEG</a:t>
                      </a:r>
                    </a:p>
                  </a:txBody>
                  <a:tcPr/>
                </a:tc>
                <a:tc>
                  <a:txBody>
                    <a:bodyPr/>
                    <a:lstStyle/>
                    <a:p>
                      <a:endParaRPr lang="en-GB"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4587342"/>
                  </a:ext>
                </a:extLst>
              </a:tr>
              <a:tr h="302162">
                <a:tc>
                  <a:txBody>
                    <a:bodyPr/>
                    <a:lstStyle/>
                    <a:p>
                      <a:pPr algn="r"/>
                      <a:r>
                        <a:rPr lang="en-GB" sz="1200" b="1">
                          <a:latin typeface="Arial" panose="020B0604020202020204" pitchFamily="34" charset="0"/>
                          <a:cs typeface="Arial" panose="020B0604020202020204" pitchFamily="34" charset="0"/>
                        </a:rPr>
                        <a:t>7</a:t>
                      </a:r>
                    </a:p>
                  </a:txBody>
                  <a:tcPr/>
                </a:tc>
                <a:tc>
                  <a:txBody>
                    <a:bodyPr/>
                    <a:lstStyle/>
                    <a:p>
                      <a:pPr algn="r"/>
                      <a:r>
                        <a:rPr lang="en-GB" sz="1200" b="1">
                          <a:latin typeface="Arial" panose="020B0604020202020204" pitchFamily="34" charset="0"/>
                          <a:cs typeface="Arial" panose="020B0604020202020204" pitchFamily="34" charset="0"/>
                        </a:rPr>
                        <a:t>21</a:t>
                      </a:r>
                    </a:p>
                  </a:txBody>
                  <a:tcPr/>
                </a:tc>
                <a:tc>
                  <a:txBody>
                    <a:bodyPr/>
                    <a:lstStyle/>
                    <a:p>
                      <a:r>
                        <a:rPr lang="en-GB" sz="1200" b="1">
                          <a:latin typeface="Arial" panose="020B0604020202020204" pitchFamily="34" charset="0"/>
                          <a:cs typeface="Arial" panose="020B0604020202020204" pitchFamily="34" charset="0"/>
                        </a:rPr>
                        <a:t>.dlis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DLIS</a:t>
                      </a:r>
                    </a:p>
                  </a:txBody>
                  <a:tcPr/>
                </a:tc>
                <a:tc>
                  <a:txBody>
                    <a:bodyPr/>
                    <a:lstStyle/>
                    <a:p>
                      <a:endParaRPr lang="en-GB"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8924143"/>
                  </a:ext>
                </a:extLst>
              </a:tr>
              <a:tr h="283014">
                <a:tc>
                  <a:txBody>
                    <a:bodyPr/>
                    <a:lstStyle/>
                    <a:p>
                      <a:pPr algn="r"/>
                      <a:r>
                        <a:rPr lang="en-GB" sz="1200" b="1">
                          <a:latin typeface="Arial" panose="020B0604020202020204" pitchFamily="34" charset="0"/>
                          <a:cs typeface="Arial" panose="020B0604020202020204" pitchFamily="34" charset="0"/>
                        </a:rPr>
                        <a:t>8</a:t>
                      </a:r>
                    </a:p>
                  </a:txBody>
                  <a:tcPr/>
                </a:tc>
                <a:tc>
                  <a:txBody>
                    <a:bodyPr/>
                    <a:lstStyle/>
                    <a:p>
                      <a:pPr algn="r"/>
                      <a:r>
                        <a:rPr lang="en-GB" sz="1200" b="1">
                          <a:latin typeface="Arial" panose="020B0604020202020204" pitchFamily="34" charset="0"/>
                          <a:cs typeface="Arial" panose="020B0604020202020204" pitchFamily="34" charset="0"/>
                        </a:rPr>
                        <a:t>9</a:t>
                      </a:r>
                    </a:p>
                  </a:txBody>
                  <a:tcPr/>
                </a:tc>
                <a:tc>
                  <a:txBody>
                    <a:bodyPr/>
                    <a:lstStyle/>
                    <a:p>
                      <a:r>
                        <a:rPr lang="en-GB" sz="1200" b="1">
                          <a:latin typeface="Arial" panose="020B0604020202020204" pitchFamily="34" charset="0"/>
                          <a:cs typeface="Arial" panose="020B0604020202020204" pitchFamily="34" charset="0"/>
                        </a:rPr>
                        <a:t>.tiff</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TIFF</a:t>
                      </a:r>
                    </a:p>
                  </a:txBody>
                  <a:tcPr/>
                </a:tc>
                <a:tc>
                  <a:txBody>
                    <a:bodyPr/>
                    <a:lstStyle/>
                    <a:p>
                      <a:endParaRPr lang="en-GB" sz="1200" b="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74772706"/>
                  </a:ext>
                </a:extLst>
              </a:tr>
              <a:tr h="316620">
                <a:tc>
                  <a:txBody>
                    <a:bodyPr/>
                    <a:lstStyle/>
                    <a:p>
                      <a:pPr algn="r"/>
                      <a:r>
                        <a:rPr lang="en-GB" sz="1200" b="1">
                          <a:latin typeface="Arial" panose="020B0604020202020204" pitchFamily="34" charset="0"/>
                          <a:cs typeface="Arial" panose="020B0604020202020204" pitchFamily="34" charset="0"/>
                        </a:rPr>
                        <a:t>9</a:t>
                      </a:r>
                    </a:p>
                  </a:txBody>
                  <a:tcPr/>
                </a:tc>
                <a:tc>
                  <a:txBody>
                    <a:bodyPr/>
                    <a:lstStyle/>
                    <a:p>
                      <a:pPr algn="r"/>
                      <a:r>
                        <a:rPr lang="en-GB" sz="1200" b="1">
                          <a:latin typeface="Arial" panose="020B0604020202020204" pitchFamily="34" charset="0"/>
                          <a:cs typeface="Arial" panose="020B0604020202020204" pitchFamily="34" charset="0"/>
                        </a:rPr>
                        <a:t>4</a:t>
                      </a:r>
                    </a:p>
                  </a:txBody>
                  <a:tcPr/>
                </a:tc>
                <a:tc>
                  <a:txBody>
                    <a:bodyPr/>
                    <a:lstStyle/>
                    <a:p>
                      <a:r>
                        <a:rPr lang="en-GB" sz="1200" b="1">
                          <a:latin typeface="Arial" panose="020B0604020202020204" pitchFamily="34" charset="0"/>
                          <a:cs typeface="Arial" panose="020B0604020202020204" pitchFamily="34" charset="0"/>
                        </a:rPr>
                        <a:t>.bin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INVALID</a:t>
                      </a:r>
                    </a:p>
                  </a:txBody>
                  <a:tcPr/>
                </a:tc>
                <a:tc>
                  <a:txBody>
                    <a:bodyPr/>
                    <a:lstStyle/>
                    <a:p>
                      <a:r>
                        <a:rPr lang="en-GB" sz="1200" b="1">
                          <a:latin typeface="Arial" panose="020B0604020202020204" pitchFamily="34" charset="0"/>
                          <a:cs typeface="Arial" panose="020B0604020202020204" pitchFamily="34" charset="0"/>
                        </a:rPr>
                        <a:t>Compliance review</a:t>
                      </a:r>
                    </a:p>
                  </a:txBody>
                  <a:tcPr/>
                </a:tc>
                <a:extLst>
                  <a:ext uri="{0D108BD9-81ED-4DB2-BD59-A6C34878D82A}">
                    <a16:rowId xmlns:a16="http://schemas.microsoft.com/office/drawing/2014/main" val="2225537427"/>
                  </a:ext>
                </a:extLst>
              </a:tr>
              <a:tr h="370840">
                <a:tc>
                  <a:txBody>
                    <a:bodyPr/>
                    <a:lstStyle/>
                    <a:p>
                      <a:pPr algn="r"/>
                      <a:r>
                        <a:rPr lang="en-GB" sz="1200" b="1">
                          <a:latin typeface="Arial" panose="020B0604020202020204" pitchFamily="34" charset="0"/>
                          <a:cs typeface="Arial" panose="020B0604020202020204" pitchFamily="34" charset="0"/>
                        </a:rPr>
                        <a:t>10</a:t>
                      </a:r>
                    </a:p>
                  </a:txBody>
                  <a:tcPr/>
                </a:tc>
                <a:tc>
                  <a:txBody>
                    <a:bodyPr/>
                    <a:lstStyle/>
                    <a:p>
                      <a:pPr algn="r"/>
                      <a:r>
                        <a:rPr lang="en-GB" sz="1200" b="1">
                          <a:latin typeface="Arial" panose="020B0604020202020204" pitchFamily="34" charset="0"/>
                          <a:cs typeface="Arial" panose="020B0604020202020204" pitchFamily="34" charset="0"/>
                        </a:rPr>
                        <a:t>3</a:t>
                      </a:r>
                    </a:p>
                  </a:txBody>
                  <a:tcPr/>
                </a:tc>
                <a:tc>
                  <a:txBody>
                    <a:bodyPr/>
                    <a:lstStyle/>
                    <a:p>
                      <a:r>
                        <a:rPr lang="en-GB" sz="1200" b="1">
                          <a:latin typeface="Arial" panose="020B0604020202020204" pitchFamily="34" charset="0"/>
                          <a:cs typeface="Arial" panose="020B0604020202020204" pitchFamily="34" charset="0"/>
                        </a:rPr>
                        <a:t>.pds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a:latin typeface="Arial" panose="020B0604020202020204" pitchFamily="34" charset="0"/>
                          <a:cs typeface="Arial" panose="020B0604020202020204" pitchFamily="34" charset="0"/>
                        </a:rPr>
                        <a:t>Relabel File Format as PDS</a:t>
                      </a:r>
                    </a:p>
                  </a:txBody>
                  <a:tcPr/>
                </a:tc>
                <a:tc>
                  <a:txBody>
                    <a:bodyPr/>
                    <a:lstStyle/>
                    <a:p>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1412081"/>
                  </a:ext>
                </a:extLst>
              </a:tr>
            </a:tbl>
          </a:graphicData>
        </a:graphic>
      </p:graphicFrame>
      <p:sp>
        <p:nvSpPr>
          <p:cNvPr id="5" name="TextBox 4">
            <a:extLst>
              <a:ext uri="{FF2B5EF4-FFF2-40B4-BE49-F238E27FC236}">
                <a16:creationId xmlns:a16="http://schemas.microsoft.com/office/drawing/2014/main" id="{55E89B49-051F-9023-C296-71BFB8CA2471}"/>
              </a:ext>
            </a:extLst>
          </p:cNvPr>
          <p:cNvSpPr txBox="1"/>
          <p:nvPr/>
        </p:nvSpPr>
        <p:spPr>
          <a:xfrm>
            <a:off x="249011" y="4195489"/>
            <a:ext cx="8525711" cy="715581"/>
          </a:xfrm>
          <a:prstGeom prst="rect">
            <a:avLst/>
          </a:prstGeom>
          <a:noFill/>
        </p:spPr>
        <p:txBody>
          <a:bodyPr wrap="square">
            <a:spAutoFit/>
          </a:bodyPr>
          <a:lstStyle/>
          <a:p>
            <a:r>
              <a:rPr lang="en-GB" sz="1350" b="1">
                <a:solidFill>
                  <a:srgbClr val="193768"/>
                </a:solidFill>
                <a:latin typeface="Arial" panose="020B0604020202020204"/>
              </a:rPr>
              <a:t>18</a:t>
            </a:r>
            <a:r>
              <a:rPr lang="en-GB" sz="1350">
                <a:solidFill>
                  <a:srgbClr val="193768"/>
                </a:solidFill>
                <a:latin typeface="Arial" panose="020B0604020202020204"/>
              </a:rPr>
              <a:t> files labelled as LAS are </a:t>
            </a:r>
            <a:r>
              <a:rPr lang="en-GB" sz="1350" b="1">
                <a:solidFill>
                  <a:srgbClr val="193768"/>
                </a:solidFill>
                <a:latin typeface="Arial" panose="020B0604020202020204"/>
              </a:rPr>
              <a:t>saved to other non compliant formats</a:t>
            </a:r>
            <a:r>
              <a:rPr lang="en-GB" sz="1350">
                <a:solidFill>
                  <a:srgbClr val="193768"/>
                </a:solidFill>
                <a:latin typeface="Arial" panose="020B0604020202020204"/>
              </a:rPr>
              <a:t>	(.</a:t>
            </a:r>
            <a:r>
              <a:rPr lang="en-GB" sz="1350" err="1">
                <a:solidFill>
                  <a:srgbClr val="193768"/>
                </a:solidFill>
                <a:latin typeface="Arial" panose="020B0604020202020204"/>
              </a:rPr>
              <a:t>ver</a:t>
            </a:r>
            <a:r>
              <a:rPr lang="en-GB" sz="1350">
                <a:solidFill>
                  <a:srgbClr val="193768"/>
                </a:solidFill>
                <a:latin typeface="Arial" panose="020B0604020202020204"/>
              </a:rPr>
              <a:t> .meta .rar .xml .</a:t>
            </a:r>
            <a:r>
              <a:rPr lang="en-GB" sz="1350" err="1">
                <a:solidFill>
                  <a:srgbClr val="193768"/>
                </a:solidFill>
                <a:latin typeface="Arial" panose="020B0604020202020204"/>
              </a:rPr>
              <a:t>bhi</a:t>
            </a:r>
            <a:r>
              <a:rPr lang="en-GB" sz="1350">
                <a:solidFill>
                  <a:srgbClr val="193768"/>
                </a:solidFill>
                <a:latin typeface="Arial" panose="020B0604020202020204"/>
              </a:rPr>
              <a:t> .a5  .</a:t>
            </a:r>
            <a:r>
              <a:rPr lang="en-GB" sz="1350" err="1">
                <a:solidFill>
                  <a:srgbClr val="193768"/>
                </a:solidFill>
                <a:latin typeface="Arial" panose="020B0604020202020204"/>
              </a:rPr>
              <a:t>nti</a:t>
            </a:r>
            <a:r>
              <a:rPr lang="en-GB" sz="1350">
                <a:solidFill>
                  <a:srgbClr val="193768"/>
                </a:solidFill>
                <a:latin typeface="Arial" panose="020B0604020202020204"/>
              </a:rPr>
              <a:t>   etc)</a:t>
            </a:r>
          </a:p>
          <a:p>
            <a:endParaRPr lang="en-GB" sz="1350">
              <a:solidFill>
                <a:srgbClr val="193768"/>
              </a:solidFill>
              <a:latin typeface="Arial" panose="020B0604020202020204"/>
            </a:endParaRPr>
          </a:p>
          <a:p>
            <a:pPr algn="ctr"/>
            <a:r>
              <a:rPr lang="en-GB" sz="1350">
                <a:solidFill>
                  <a:srgbClr val="193768"/>
                </a:solidFill>
                <a:latin typeface="Arial" panose="020B0604020202020204"/>
              </a:rPr>
              <a:t>Over 84,000 File Format labels need to be corrected (across multiple data types – </a:t>
            </a:r>
            <a:r>
              <a:rPr lang="en-GB" sz="1350" b="1">
                <a:solidFill>
                  <a:srgbClr val="193768"/>
                </a:solidFill>
                <a:latin typeface="Arial" panose="020B0604020202020204"/>
              </a:rPr>
              <a:t>roughly 10%</a:t>
            </a:r>
            <a:r>
              <a:rPr lang="en-GB" sz="1350">
                <a:solidFill>
                  <a:srgbClr val="193768"/>
                </a:solidFill>
                <a:latin typeface="Arial" panose="020B0604020202020204"/>
              </a:rPr>
              <a:t>)</a:t>
            </a:r>
          </a:p>
        </p:txBody>
      </p:sp>
    </p:spTree>
    <p:extLst>
      <p:ext uri="{BB962C8B-B14F-4D97-AF65-F5344CB8AC3E}">
        <p14:creationId xmlns:p14="http://schemas.microsoft.com/office/powerpoint/2010/main" val="79249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 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41327" y="2854760"/>
            <a:ext cx="8348663" cy="523215"/>
          </a:xfrm>
          <a:prstGeom prst="rect">
            <a:avLst/>
          </a:prstGeom>
        </p:spPr>
        <p:txBody>
          <a:bodyPr>
            <a:normAutofit fontScale="92500" lnSpcReduction="20000"/>
          </a:bodyPr>
          <a:lstStyle/>
          <a:p>
            <a:pPr marL="0" indent="0">
              <a:buNone/>
            </a:pPr>
            <a:r>
              <a:rPr lang="en-GB"/>
              <a:t>Developments – Corrections to File Format</a:t>
            </a:r>
          </a:p>
        </p:txBody>
      </p:sp>
    </p:spTree>
    <p:extLst>
      <p:ext uri="{BB962C8B-B14F-4D97-AF65-F5344CB8AC3E}">
        <p14:creationId xmlns:p14="http://schemas.microsoft.com/office/powerpoint/2010/main" val="186573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30000"/>
          </a:blip>
          <a:srcRect/>
          <a:stretch/>
        </p:blipFill>
        <p:spPr>
          <a:xfrm flipH="1">
            <a:off x="16513" y="0"/>
            <a:ext cx="9110973" cy="514350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41327" y="1966687"/>
            <a:ext cx="8482866"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a:spcBef>
                <a:spcPts val="1000"/>
              </a:spcBef>
              <a:defRPr/>
            </a:pPr>
            <a:r>
              <a:rPr lang="en-GB" sz="4000" b="0">
                <a:solidFill>
                  <a:srgbClr val="193768"/>
                </a:solidFill>
                <a:latin typeface="+mn-lt"/>
                <a:ea typeface="+mn-ea"/>
                <a:cs typeface="+mn-cs"/>
              </a:rPr>
              <a:t>UK 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a:xfrm>
            <a:off x="397667" y="2844139"/>
            <a:ext cx="8348663" cy="523215"/>
          </a:xfrm>
          <a:prstGeom prst="rect">
            <a:avLst/>
          </a:prstGeom>
        </p:spPr>
        <p:txBody>
          <a:bodyPr/>
          <a:lstStyle/>
          <a:p>
            <a:pPr marL="0" indent="0">
              <a:buNone/>
            </a:pPr>
            <a:r>
              <a:rPr lang="en-GB"/>
              <a:t>User Group Meeting No. 9</a:t>
            </a:r>
          </a:p>
        </p:txBody>
      </p:sp>
      <p:sp>
        <p:nvSpPr>
          <p:cNvPr id="6" name="Text Placeholder 5">
            <a:extLst>
              <a:ext uri="{FF2B5EF4-FFF2-40B4-BE49-F238E27FC236}">
                <a16:creationId xmlns:a16="http://schemas.microsoft.com/office/drawing/2014/main" id="{8AC7E5D1-DADF-4E52-AC9E-C7F3D98281A0}"/>
              </a:ext>
            </a:extLst>
          </p:cNvPr>
          <p:cNvSpPr>
            <a:spLocks noGrp="1"/>
          </p:cNvSpPr>
          <p:nvPr>
            <p:ph type="body" sz="quarter" idx="12"/>
          </p:nvPr>
        </p:nvSpPr>
        <p:spPr>
          <a:xfrm>
            <a:off x="6639005" y="3732212"/>
            <a:ext cx="2161301" cy="523215"/>
          </a:xfrm>
        </p:spPr>
        <p:txBody>
          <a:bodyPr>
            <a:normAutofit fontScale="70000" lnSpcReduction="20000"/>
          </a:bodyPr>
          <a:lstStyle/>
          <a:p>
            <a:r>
              <a:rPr lang="en-GB"/>
              <a:t>27 June 2023</a:t>
            </a:r>
          </a:p>
        </p:txBody>
      </p:sp>
    </p:spTree>
    <p:extLst>
      <p:ext uri="{BB962C8B-B14F-4D97-AF65-F5344CB8AC3E}">
        <p14:creationId xmlns:p14="http://schemas.microsoft.com/office/powerpoint/2010/main" val="566596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Data Request UI - C Tags or Plain text</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1042468"/>
            <a:ext cx="4018189" cy="3416320"/>
          </a:xfrm>
          <a:prstGeom prst="rect">
            <a:avLst/>
          </a:prstGeom>
          <a:noFill/>
        </p:spPr>
        <p:txBody>
          <a:bodyPr wrap="square" lIns="91440" tIns="45720" rIns="91440" bIns="45720" rtlCol="0" anchor="t">
            <a:spAutoFit/>
          </a:bodyPr>
          <a:lstStyle/>
          <a:p>
            <a:r>
              <a:rPr lang="en-GB" sz="1350">
                <a:solidFill>
                  <a:srgbClr val="193768"/>
                </a:solidFill>
                <a:latin typeface="Arial" panose="020B0604020202020204"/>
              </a:rPr>
              <a:t>The Data Request User Interfaces (UIs) list all reportable information types for wells, seismic surveys and site surveys</a:t>
            </a:r>
          </a:p>
          <a:p>
            <a:endParaRPr lang="en-GB" sz="1350">
              <a:solidFill>
                <a:srgbClr val="193768"/>
              </a:solidFill>
              <a:latin typeface="Arial" panose="020B0604020202020204"/>
            </a:endParaRPr>
          </a:p>
          <a:p>
            <a:r>
              <a:rPr lang="en-GB" sz="1350">
                <a:solidFill>
                  <a:srgbClr val="193768"/>
                </a:solidFill>
                <a:latin typeface="Arial" panose="020B0604020202020204"/>
              </a:rPr>
              <a:t>Information types are presented according to their associated “Classification Tag” (C Tag)</a:t>
            </a:r>
          </a:p>
          <a:p>
            <a:endParaRPr lang="en-GB" sz="1350">
              <a:solidFill>
                <a:srgbClr val="193768"/>
              </a:solidFill>
              <a:latin typeface="Arial" panose="020B0604020202020204"/>
            </a:endParaRPr>
          </a:p>
          <a:p>
            <a:r>
              <a:rPr lang="en-GB" sz="1350">
                <a:solidFill>
                  <a:srgbClr val="193768"/>
                </a:solidFill>
                <a:latin typeface="Arial" panose="020B0604020202020204"/>
              </a:rPr>
              <a:t>Classification Tags are convenient shorthand, applied by Licensee Data Managers</a:t>
            </a:r>
          </a:p>
          <a:p>
            <a:endParaRPr lang="en-GB" sz="1350">
              <a:solidFill>
                <a:srgbClr val="193768"/>
              </a:solidFill>
              <a:latin typeface="Arial" panose="020B0604020202020204"/>
            </a:endParaRPr>
          </a:p>
          <a:p>
            <a:r>
              <a:rPr lang="en-GB" sz="1350">
                <a:solidFill>
                  <a:srgbClr val="193768"/>
                </a:solidFill>
                <a:latin typeface="Arial" panose="020B0604020202020204"/>
              </a:rPr>
              <a:t>Familiar to those who report data – less so to non Licensee users?</a:t>
            </a:r>
          </a:p>
          <a:p>
            <a:endParaRPr lang="en-GB" sz="1350">
              <a:solidFill>
                <a:srgbClr val="193768"/>
              </a:solidFill>
              <a:latin typeface="Arial" panose="020B0604020202020204"/>
            </a:endParaRPr>
          </a:p>
          <a:p>
            <a:r>
              <a:rPr lang="en-GB" sz="1350">
                <a:solidFill>
                  <a:srgbClr val="193768"/>
                </a:solidFill>
                <a:latin typeface="Arial" panose="020B0604020202020204"/>
              </a:rPr>
              <a:t>NSTA experience of Data Request behaviours of non Licensee users suggests that such users don’t “speak the lingo”</a:t>
            </a:r>
          </a:p>
        </p:txBody>
      </p:sp>
      <p:grpSp>
        <p:nvGrpSpPr>
          <p:cNvPr id="5" name="Group 4" descr="Image of Data Request UI.">
            <a:extLst>
              <a:ext uri="{FF2B5EF4-FFF2-40B4-BE49-F238E27FC236}">
                <a16:creationId xmlns:a16="http://schemas.microsoft.com/office/drawing/2014/main" id="{74AFAD7F-211F-81A3-FC1A-F97700731A97}"/>
              </a:ext>
            </a:extLst>
          </p:cNvPr>
          <p:cNvGrpSpPr/>
          <p:nvPr/>
        </p:nvGrpSpPr>
        <p:grpSpPr>
          <a:xfrm>
            <a:off x="4572000" y="1042469"/>
            <a:ext cx="4157354" cy="3416320"/>
            <a:chOff x="202812" y="644149"/>
            <a:chExt cx="5538770" cy="4576437"/>
          </a:xfrm>
        </p:grpSpPr>
        <p:pic>
          <p:nvPicPr>
            <p:cNvPr id="6" name="Picture 5">
              <a:extLst>
                <a:ext uri="{FF2B5EF4-FFF2-40B4-BE49-F238E27FC236}">
                  <a16:creationId xmlns:a16="http://schemas.microsoft.com/office/drawing/2014/main" id="{D93F98D9-F8F2-ED8D-12D7-1B849C33E405}"/>
                </a:ext>
              </a:extLst>
            </p:cNvPr>
            <p:cNvPicPr>
              <a:picLocks noChangeAspect="1"/>
            </p:cNvPicPr>
            <p:nvPr/>
          </p:nvPicPr>
          <p:blipFill>
            <a:blip r:embed="rId2"/>
            <a:stretch>
              <a:fillRect/>
            </a:stretch>
          </p:blipFill>
          <p:spPr>
            <a:xfrm>
              <a:off x="202812" y="644149"/>
              <a:ext cx="5538770" cy="4576437"/>
            </a:xfrm>
            <a:prstGeom prst="rect">
              <a:avLst/>
            </a:prstGeom>
            <a:ln>
              <a:solidFill>
                <a:schemeClr val="tx1"/>
              </a:solidFill>
            </a:ln>
          </p:spPr>
        </p:pic>
        <p:sp>
          <p:nvSpPr>
            <p:cNvPr id="7" name="Arrow: Right 6">
              <a:extLst>
                <a:ext uri="{FF2B5EF4-FFF2-40B4-BE49-F238E27FC236}">
                  <a16:creationId xmlns:a16="http://schemas.microsoft.com/office/drawing/2014/main" id="{9436AD83-01C1-19C3-35DF-0B5321DCB403}"/>
                </a:ext>
              </a:extLst>
            </p:cNvPr>
            <p:cNvSpPr/>
            <p:nvPr/>
          </p:nvSpPr>
          <p:spPr>
            <a:xfrm rot="14441091">
              <a:off x="996552" y="4009294"/>
              <a:ext cx="279502" cy="153624"/>
            </a:xfrm>
            <a:prstGeom prst="rightArrow">
              <a:avLst>
                <a:gd name="adj1" fmla="val 10509"/>
                <a:gd name="adj2" fmla="val 1114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7445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dirty="0">
                <a:latin typeface="Arial" panose="020B0604020202020204" pitchFamily="34" charset="0"/>
                <a:cs typeface="Arial" panose="020B0604020202020204" pitchFamily="34" charset="0"/>
              </a:rPr>
              <a:t>Data Request UI - C Tags or Plain text (Examples)</a:t>
            </a:r>
          </a:p>
        </p:txBody>
      </p:sp>
      <p:grpSp>
        <p:nvGrpSpPr>
          <p:cNvPr id="3" name="Group 2" descr="Image of Data Request UI suggested different view.">
            <a:extLst>
              <a:ext uri="{FF2B5EF4-FFF2-40B4-BE49-F238E27FC236}">
                <a16:creationId xmlns:a16="http://schemas.microsoft.com/office/drawing/2014/main" id="{D1791946-DC53-8B70-5975-9706B5AC12C8}"/>
              </a:ext>
            </a:extLst>
          </p:cNvPr>
          <p:cNvGrpSpPr/>
          <p:nvPr/>
        </p:nvGrpSpPr>
        <p:grpSpPr>
          <a:xfrm>
            <a:off x="202014" y="1070810"/>
            <a:ext cx="3982457" cy="3525252"/>
            <a:chOff x="202812" y="644149"/>
            <a:chExt cx="5538770" cy="4576437"/>
          </a:xfrm>
        </p:grpSpPr>
        <p:pic>
          <p:nvPicPr>
            <p:cNvPr id="4" name="Picture 3">
              <a:extLst>
                <a:ext uri="{FF2B5EF4-FFF2-40B4-BE49-F238E27FC236}">
                  <a16:creationId xmlns:a16="http://schemas.microsoft.com/office/drawing/2014/main" id="{2C686CCE-AFE6-0C20-B7B2-D8DFBFF60B97}"/>
                </a:ext>
              </a:extLst>
            </p:cNvPr>
            <p:cNvPicPr>
              <a:picLocks noChangeAspect="1"/>
            </p:cNvPicPr>
            <p:nvPr/>
          </p:nvPicPr>
          <p:blipFill>
            <a:blip r:embed="rId2"/>
            <a:stretch>
              <a:fillRect/>
            </a:stretch>
          </p:blipFill>
          <p:spPr>
            <a:xfrm>
              <a:off x="202812" y="644149"/>
              <a:ext cx="5538770" cy="4576437"/>
            </a:xfrm>
            <a:prstGeom prst="rect">
              <a:avLst/>
            </a:prstGeom>
            <a:ln>
              <a:solidFill>
                <a:schemeClr val="tx1"/>
              </a:solidFill>
            </a:ln>
          </p:spPr>
        </p:pic>
        <p:sp>
          <p:nvSpPr>
            <p:cNvPr id="8" name="Arrow: Right 7">
              <a:extLst>
                <a:ext uri="{FF2B5EF4-FFF2-40B4-BE49-F238E27FC236}">
                  <a16:creationId xmlns:a16="http://schemas.microsoft.com/office/drawing/2014/main" id="{8DF9A6BE-B613-6D3D-37E9-A7AE44E1E85F}"/>
                </a:ext>
              </a:extLst>
            </p:cNvPr>
            <p:cNvSpPr/>
            <p:nvPr/>
          </p:nvSpPr>
          <p:spPr>
            <a:xfrm rot="14441091">
              <a:off x="996552" y="4009294"/>
              <a:ext cx="279502" cy="153624"/>
            </a:xfrm>
            <a:prstGeom prst="rightArrow">
              <a:avLst>
                <a:gd name="adj1" fmla="val 10509"/>
                <a:gd name="adj2" fmla="val 1114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descr="Image of Data Request UI suggested different view.">
            <a:extLst>
              <a:ext uri="{FF2B5EF4-FFF2-40B4-BE49-F238E27FC236}">
                <a16:creationId xmlns:a16="http://schemas.microsoft.com/office/drawing/2014/main" id="{18DF9F22-1B2F-2359-7192-8F144749B7E0}"/>
              </a:ext>
            </a:extLst>
          </p:cNvPr>
          <p:cNvGrpSpPr/>
          <p:nvPr/>
        </p:nvGrpSpPr>
        <p:grpSpPr>
          <a:xfrm>
            <a:off x="4393077" y="1073535"/>
            <a:ext cx="4410579" cy="3525253"/>
            <a:chOff x="4923667" y="505926"/>
            <a:chExt cx="6087325" cy="4867954"/>
          </a:xfrm>
        </p:grpSpPr>
        <p:pic>
          <p:nvPicPr>
            <p:cNvPr id="39" name="Picture 38">
              <a:extLst>
                <a:ext uri="{FF2B5EF4-FFF2-40B4-BE49-F238E27FC236}">
                  <a16:creationId xmlns:a16="http://schemas.microsoft.com/office/drawing/2014/main" id="{EC9CC416-CA17-D5BB-9ADB-1EDC0638B5E3}"/>
                </a:ext>
              </a:extLst>
            </p:cNvPr>
            <p:cNvPicPr>
              <a:picLocks noChangeAspect="1"/>
            </p:cNvPicPr>
            <p:nvPr/>
          </p:nvPicPr>
          <p:blipFill>
            <a:blip r:embed="rId2"/>
            <a:stretch>
              <a:fillRect/>
            </a:stretch>
          </p:blipFill>
          <p:spPr>
            <a:xfrm>
              <a:off x="4923667" y="505926"/>
              <a:ext cx="6087325" cy="4867954"/>
            </a:xfrm>
            <a:prstGeom prst="rect">
              <a:avLst/>
            </a:prstGeom>
            <a:ln>
              <a:solidFill>
                <a:schemeClr val="tx1"/>
              </a:solidFill>
            </a:ln>
          </p:spPr>
        </p:pic>
        <p:sp>
          <p:nvSpPr>
            <p:cNvPr id="40" name="Arrow: Right 39">
              <a:extLst>
                <a:ext uri="{FF2B5EF4-FFF2-40B4-BE49-F238E27FC236}">
                  <a16:creationId xmlns:a16="http://schemas.microsoft.com/office/drawing/2014/main" id="{347253AD-1177-75C2-79BC-C362F2D20D1F}"/>
                </a:ext>
              </a:extLst>
            </p:cNvPr>
            <p:cNvSpPr/>
            <p:nvPr/>
          </p:nvSpPr>
          <p:spPr>
            <a:xfrm rot="14441091">
              <a:off x="5800957" y="4082715"/>
              <a:ext cx="297306" cy="168839"/>
            </a:xfrm>
            <a:prstGeom prst="rightArrow">
              <a:avLst>
                <a:gd name="adj1" fmla="val 10509"/>
                <a:gd name="adj2" fmla="val 1114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pic>
        <p:nvPicPr>
          <p:cNvPr id="11" name="Picture 10">
            <a:extLst>
              <a:ext uri="{FF2B5EF4-FFF2-40B4-BE49-F238E27FC236}">
                <a16:creationId xmlns:a16="http://schemas.microsoft.com/office/drawing/2014/main" id="{58D34E7E-D57E-7CDD-3C71-19AA332726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21200" y="1070810"/>
            <a:ext cx="3982456" cy="3525253"/>
          </a:xfrm>
          <a:prstGeom prst="rect">
            <a:avLst/>
          </a:prstGeom>
        </p:spPr>
      </p:pic>
      <p:pic>
        <p:nvPicPr>
          <p:cNvPr id="12" name="Picture 11">
            <a:extLst>
              <a:ext uri="{FF2B5EF4-FFF2-40B4-BE49-F238E27FC236}">
                <a16:creationId xmlns:a16="http://schemas.microsoft.com/office/drawing/2014/main" id="{9C21F39C-6AA8-1901-0CBA-6362A5B6E5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53071" y="3675694"/>
            <a:ext cx="1791663" cy="326866"/>
          </a:xfrm>
          <a:prstGeom prst="rect">
            <a:avLst/>
          </a:prstGeom>
        </p:spPr>
      </p:pic>
      <p:sp>
        <p:nvSpPr>
          <p:cNvPr id="13" name="Rectangle 12">
            <a:extLst>
              <a:ext uri="{FF2B5EF4-FFF2-40B4-BE49-F238E27FC236}">
                <a16:creationId xmlns:a16="http://schemas.microsoft.com/office/drawing/2014/main" id="{DE4A1D98-AE94-BA39-441E-4AE3B3007ABB}"/>
              </a:ext>
              <a:ext uri="{C183D7F6-B498-43B3-948B-1728B52AA6E4}">
                <adec:decorative xmlns:adec="http://schemas.microsoft.com/office/drawing/2017/decorative" val="1"/>
              </a:ext>
            </a:extLst>
          </p:cNvPr>
          <p:cNvSpPr/>
          <p:nvPr/>
        </p:nvSpPr>
        <p:spPr>
          <a:xfrm>
            <a:off x="4505001" y="2938759"/>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Composite well log</a:t>
            </a:r>
          </a:p>
        </p:txBody>
      </p:sp>
      <p:sp>
        <p:nvSpPr>
          <p:cNvPr id="14" name="Rectangle 13">
            <a:extLst>
              <a:ext uri="{FF2B5EF4-FFF2-40B4-BE49-F238E27FC236}">
                <a16:creationId xmlns:a16="http://schemas.microsoft.com/office/drawing/2014/main" id="{0B95673B-8DD6-0BCA-0037-EBD8A7F99142}"/>
              </a:ext>
              <a:ext uri="{C183D7F6-B498-43B3-948B-1728B52AA6E4}">
                <adec:decorative xmlns:adec="http://schemas.microsoft.com/office/drawing/2017/decorative" val="1"/>
              </a:ext>
            </a:extLst>
          </p:cNvPr>
          <p:cNvSpPr/>
          <p:nvPr/>
        </p:nvSpPr>
        <p:spPr>
          <a:xfrm>
            <a:off x="4505001" y="3073484"/>
            <a:ext cx="1728000"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Joined well log audit document</a:t>
            </a:r>
          </a:p>
        </p:txBody>
      </p:sp>
      <p:sp>
        <p:nvSpPr>
          <p:cNvPr id="15" name="Rectangle 14">
            <a:extLst>
              <a:ext uri="{FF2B5EF4-FFF2-40B4-BE49-F238E27FC236}">
                <a16:creationId xmlns:a16="http://schemas.microsoft.com/office/drawing/2014/main" id="{63F965C9-1BD9-9303-370B-9081FE5E6327}"/>
              </a:ext>
              <a:ext uri="{C183D7F6-B498-43B3-948B-1728B52AA6E4}">
                <adec:decorative xmlns:adec="http://schemas.microsoft.com/office/drawing/2017/decorative" val="1"/>
              </a:ext>
            </a:extLst>
          </p:cNvPr>
          <p:cNvSpPr/>
          <p:nvPr/>
        </p:nvSpPr>
        <p:spPr>
          <a:xfrm>
            <a:off x="4505001" y="3201413"/>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VSP report</a:t>
            </a:r>
          </a:p>
        </p:txBody>
      </p:sp>
      <p:sp>
        <p:nvSpPr>
          <p:cNvPr id="16" name="Rectangle 15">
            <a:extLst>
              <a:ext uri="{FF2B5EF4-FFF2-40B4-BE49-F238E27FC236}">
                <a16:creationId xmlns:a16="http://schemas.microsoft.com/office/drawing/2014/main" id="{7792864B-FB28-1B77-603B-D30DB5E8BD49}"/>
              </a:ext>
              <a:ext uri="{C183D7F6-B498-43B3-948B-1728B52AA6E4}">
                <adec:decorative xmlns:adec="http://schemas.microsoft.com/office/drawing/2017/decorative" val="1"/>
              </a:ext>
            </a:extLst>
          </p:cNvPr>
          <p:cNvSpPr/>
          <p:nvPr/>
        </p:nvSpPr>
        <p:spPr>
          <a:xfrm>
            <a:off x="4505001" y="3335318"/>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Checkshot report</a:t>
            </a:r>
          </a:p>
        </p:txBody>
      </p:sp>
      <p:sp>
        <p:nvSpPr>
          <p:cNvPr id="17" name="Rectangle 16">
            <a:extLst>
              <a:ext uri="{FF2B5EF4-FFF2-40B4-BE49-F238E27FC236}">
                <a16:creationId xmlns:a16="http://schemas.microsoft.com/office/drawing/2014/main" id="{C561C9BB-387C-017C-C5C7-3DDC5D634ADF}"/>
              </a:ext>
              <a:ext uri="{C183D7F6-B498-43B3-948B-1728B52AA6E4}">
                <adec:decorative xmlns:adec="http://schemas.microsoft.com/office/drawing/2017/decorative" val="1"/>
              </a:ext>
            </a:extLst>
          </p:cNvPr>
          <p:cNvSpPr/>
          <p:nvPr/>
        </p:nvSpPr>
        <p:spPr>
          <a:xfrm>
            <a:off x="4505000" y="3467345"/>
            <a:ext cx="207076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Velocity log, seismic calibration log</a:t>
            </a:r>
          </a:p>
        </p:txBody>
      </p:sp>
      <p:sp>
        <p:nvSpPr>
          <p:cNvPr id="18" name="Rectangle 17">
            <a:extLst>
              <a:ext uri="{FF2B5EF4-FFF2-40B4-BE49-F238E27FC236}">
                <a16:creationId xmlns:a16="http://schemas.microsoft.com/office/drawing/2014/main" id="{DB705D0A-EC21-90C2-F7B7-E9B1F08D37F6}"/>
              </a:ext>
              <a:ext uri="{C183D7F6-B498-43B3-948B-1728B52AA6E4}">
                <adec:decorative xmlns:adec="http://schemas.microsoft.com/office/drawing/2017/decorative" val="1"/>
              </a:ext>
            </a:extLst>
          </p:cNvPr>
          <p:cNvSpPr/>
          <p:nvPr/>
        </p:nvSpPr>
        <p:spPr>
          <a:xfrm>
            <a:off x="4505001" y="3726850"/>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VSP data (SEG-Y)</a:t>
            </a:r>
          </a:p>
        </p:txBody>
      </p:sp>
      <p:sp>
        <p:nvSpPr>
          <p:cNvPr id="19" name="Rectangle 18">
            <a:extLst>
              <a:ext uri="{FF2B5EF4-FFF2-40B4-BE49-F238E27FC236}">
                <a16:creationId xmlns:a16="http://schemas.microsoft.com/office/drawing/2014/main" id="{6A94E0E5-AFE0-8AE5-878F-3D0EC358C9DB}"/>
              </a:ext>
              <a:ext uri="{C183D7F6-B498-43B3-948B-1728B52AA6E4}">
                <adec:decorative xmlns:adec="http://schemas.microsoft.com/office/drawing/2017/decorative" val="1"/>
              </a:ext>
            </a:extLst>
          </p:cNvPr>
          <p:cNvSpPr/>
          <p:nvPr/>
        </p:nvSpPr>
        <p:spPr>
          <a:xfrm>
            <a:off x="4505001" y="3597085"/>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Digital checkshot data</a:t>
            </a:r>
          </a:p>
        </p:txBody>
      </p:sp>
      <p:sp>
        <p:nvSpPr>
          <p:cNvPr id="20" name="Rectangle 19">
            <a:extLst>
              <a:ext uri="{FF2B5EF4-FFF2-40B4-BE49-F238E27FC236}">
                <a16:creationId xmlns:a16="http://schemas.microsoft.com/office/drawing/2014/main" id="{3EE2BCBE-80E5-1901-783A-890393F26F83}"/>
              </a:ext>
              <a:ext uri="{C183D7F6-B498-43B3-948B-1728B52AA6E4}">
                <adec:decorative xmlns:adec="http://schemas.microsoft.com/office/drawing/2017/decorative" val="1"/>
              </a:ext>
            </a:extLst>
          </p:cNvPr>
          <p:cNvSpPr/>
          <p:nvPr/>
        </p:nvSpPr>
        <p:spPr>
          <a:xfrm>
            <a:off x="4505002" y="3862587"/>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LWD / MWD Log data</a:t>
            </a:r>
          </a:p>
        </p:txBody>
      </p:sp>
      <p:sp>
        <p:nvSpPr>
          <p:cNvPr id="21" name="Rectangle 20">
            <a:extLst>
              <a:ext uri="{FF2B5EF4-FFF2-40B4-BE49-F238E27FC236}">
                <a16:creationId xmlns:a16="http://schemas.microsoft.com/office/drawing/2014/main" id="{B2C3AD70-326B-46FE-0208-6D2B2A86D68A}"/>
              </a:ext>
              <a:ext uri="{C183D7F6-B498-43B3-948B-1728B52AA6E4}">
                <adec:decorative xmlns:adec="http://schemas.microsoft.com/office/drawing/2017/decorative" val="1"/>
              </a:ext>
            </a:extLst>
          </p:cNvPr>
          <p:cNvSpPr/>
          <p:nvPr/>
        </p:nvSpPr>
        <p:spPr>
          <a:xfrm>
            <a:off x="4505252" y="3989420"/>
            <a:ext cx="1836000"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Dipmeter/borehole imaging report</a:t>
            </a:r>
          </a:p>
        </p:txBody>
      </p:sp>
      <p:sp>
        <p:nvSpPr>
          <p:cNvPr id="22" name="Rectangle 21">
            <a:extLst>
              <a:ext uri="{FF2B5EF4-FFF2-40B4-BE49-F238E27FC236}">
                <a16:creationId xmlns:a16="http://schemas.microsoft.com/office/drawing/2014/main" id="{A6CFE075-C98E-D24E-D54E-F80AD2316836}"/>
              </a:ext>
              <a:ext uri="{C183D7F6-B498-43B3-948B-1728B52AA6E4}">
                <adec:decorative xmlns:adec="http://schemas.microsoft.com/office/drawing/2017/decorative" val="1"/>
              </a:ext>
            </a:extLst>
          </p:cNvPr>
          <p:cNvSpPr/>
          <p:nvPr/>
        </p:nvSpPr>
        <p:spPr>
          <a:xfrm>
            <a:off x="4505253" y="4121448"/>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Lithological log data</a:t>
            </a:r>
          </a:p>
        </p:txBody>
      </p:sp>
      <p:sp>
        <p:nvSpPr>
          <p:cNvPr id="23" name="Rectangle 22">
            <a:extLst>
              <a:ext uri="{FF2B5EF4-FFF2-40B4-BE49-F238E27FC236}">
                <a16:creationId xmlns:a16="http://schemas.microsoft.com/office/drawing/2014/main" id="{F3ED0600-93A0-7197-B9BB-9EBCB63645A7}"/>
              </a:ext>
              <a:ext uri="{C183D7F6-B498-43B3-948B-1728B52AA6E4}">
                <adec:decorative xmlns:adec="http://schemas.microsoft.com/office/drawing/2017/decorative" val="1"/>
              </a:ext>
            </a:extLst>
          </p:cNvPr>
          <p:cNvSpPr/>
          <p:nvPr/>
        </p:nvSpPr>
        <p:spPr>
          <a:xfrm>
            <a:off x="4505001" y="4252507"/>
            <a:ext cx="207076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Daily geological observations report</a:t>
            </a:r>
          </a:p>
        </p:txBody>
      </p:sp>
      <p:sp>
        <p:nvSpPr>
          <p:cNvPr id="24" name="Rectangle 23">
            <a:extLst>
              <a:ext uri="{FF2B5EF4-FFF2-40B4-BE49-F238E27FC236}">
                <a16:creationId xmlns:a16="http://schemas.microsoft.com/office/drawing/2014/main" id="{C1E9E93C-08B5-964D-ED4A-D95E1BBE771C}"/>
              </a:ext>
              <a:ext uri="{C183D7F6-B498-43B3-948B-1728B52AA6E4}">
                <adec:decorative xmlns:adec="http://schemas.microsoft.com/office/drawing/2017/decorative" val="1"/>
              </a:ext>
            </a:extLst>
          </p:cNvPr>
          <p:cNvSpPr/>
          <p:nvPr/>
        </p:nvSpPr>
        <p:spPr>
          <a:xfrm>
            <a:off x="4511191" y="4387529"/>
            <a:ext cx="1692000"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Petrophysical end of well report</a:t>
            </a:r>
          </a:p>
        </p:txBody>
      </p:sp>
      <p:sp>
        <p:nvSpPr>
          <p:cNvPr id="25" name="Rectangle 24">
            <a:extLst>
              <a:ext uri="{FF2B5EF4-FFF2-40B4-BE49-F238E27FC236}">
                <a16:creationId xmlns:a16="http://schemas.microsoft.com/office/drawing/2014/main" id="{9652A74E-CDAD-E610-A31F-41FA84448F26}"/>
              </a:ext>
              <a:ext uri="{C183D7F6-B498-43B3-948B-1728B52AA6E4}">
                <adec:decorative xmlns:adec="http://schemas.microsoft.com/office/drawing/2017/decorative" val="1"/>
              </a:ext>
            </a:extLst>
          </p:cNvPr>
          <p:cNvSpPr/>
          <p:nvPr/>
        </p:nvSpPr>
        <p:spPr>
          <a:xfrm>
            <a:off x="5766035" y="3736709"/>
            <a:ext cx="809727" cy="1974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900"/>
              <a:t>CSHOT_FILE</a:t>
            </a:r>
          </a:p>
        </p:txBody>
      </p:sp>
      <p:sp>
        <p:nvSpPr>
          <p:cNvPr id="26" name="Rectangle 25">
            <a:extLst>
              <a:ext uri="{FF2B5EF4-FFF2-40B4-BE49-F238E27FC236}">
                <a16:creationId xmlns:a16="http://schemas.microsoft.com/office/drawing/2014/main" id="{076CCEAE-BFB3-4D09-318E-01F9F998728D}"/>
              </a:ext>
              <a:ext uri="{C183D7F6-B498-43B3-948B-1728B52AA6E4}">
                <adec:decorative xmlns:adec="http://schemas.microsoft.com/office/drawing/2017/decorative" val="1"/>
              </a:ext>
            </a:extLst>
          </p:cNvPr>
          <p:cNvSpPr/>
          <p:nvPr/>
        </p:nvSpPr>
        <p:spPr>
          <a:xfrm>
            <a:off x="4505001" y="1501279"/>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Mud Log, FEL, PEL</a:t>
            </a:r>
          </a:p>
        </p:txBody>
      </p:sp>
      <p:sp>
        <p:nvSpPr>
          <p:cNvPr id="27" name="Rectangle 26">
            <a:extLst>
              <a:ext uri="{FF2B5EF4-FFF2-40B4-BE49-F238E27FC236}">
                <a16:creationId xmlns:a16="http://schemas.microsoft.com/office/drawing/2014/main" id="{D4E5C17E-6013-4629-DC7F-346C590B8903}"/>
              </a:ext>
              <a:ext uri="{C183D7F6-B498-43B3-948B-1728B52AA6E4}">
                <adec:decorative xmlns:adec="http://schemas.microsoft.com/office/drawing/2017/decorative" val="1"/>
              </a:ext>
            </a:extLst>
          </p:cNvPr>
          <p:cNvSpPr/>
          <p:nvPr/>
        </p:nvSpPr>
        <p:spPr>
          <a:xfrm>
            <a:off x="4505001" y="1629208"/>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Core Operations Report</a:t>
            </a:r>
          </a:p>
        </p:txBody>
      </p:sp>
      <p:sp>
        <p:nvSpPr>
          <p:cNvPr id="28" name="Rectangle 27">
            <a:extLst>
              <a:ext uri="{FF2B5EF4-FFF2-40B4-BE49-F238E27FC236}">
                <a16:creationId xmlns:a16="http://schemas.microsoft.com/office/drawing/2014/main" id="{C688ED68-01D5-7AF8-08F7-24CFA75B5383}"/>
              </a:ext>
              <a:ext uri="{C183D7F6-B498-43B3-948B-1728B52AA6E4}">
                <adec:decorative xmlns:adec="http://schemas.microsoft.com/office/drawing/2017/decorative" val="1"/>
              </a:ext>
            </a:extLst>
          </p:cNvPr>
          <p:cNvSpPr/>
          <p:nvPr/>
        </p:nvSpPr>
        <p:spPr>
          <a:xfrm>
            <a:off x="4505000" y="1763112"/>
            <a:ext cx="1836000"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Biostratigraphy, palynology report</a:t>
            </a:r>
          </a:p>
        </p:txBody>
      </p:sp>
      <p:sp>
        <p:nvSpPr>
          <p:cNvPr id="29" name="Rectangle 28">
            <a:extLst>
              <a:ext uri="{FF2B5EF4-FFF2-40B4-BE49-F238E27FC236}">
                <a16:creationId xmlns:a16="http://schemas.microsoft.com/office/drawing/2014/main" id="{EFA852FA-E3F3-09B6-D712-D55E2A21509A}"/>
              </a:ext>
              <a:ext uri="{C183D7F6-B498-43B3-948B-1728B52AA6E4}">
                <adec:decorative xmlns:adec="http://schemas.microsoft.com/office/drawing/2017/decorative" val="1"/>
              </a:ext>
            </a:extLst>
          </p:cNvPr>
          <p:cNvSpPr/>
          <p:nvPr/>
        </p:nvSpPr>
        <p:spPr>
          <a:xfrm>
            <a:off x="4505001" y="1895140"/>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Geochemistry report</a:t>
            </a:r>
          </a:p>
        </p:txBody>
      </p:sp>
      <p:sp>
        <p:nvSpPr>
          <p:cNvPr id="30" name="Rectangle 29">
            <a:extLst>
              <a:ext uri="{FF2B5EF4-FFF2-40B4-BE49-F238E27FC236}">
                <a16:creationId xmlns:a16="http://schemas.microsoft.com/office/drawing/2014/main" id="{35147D85-256C-D20B-7FF4-E3ECF8CFF001}"/>
              </a:ext>
              <a:ext uri="{C183D7F6-B498-43B3-948B-1728B52AA6E4}">
                <adec:decorative xmlns:adec="http://schemas.microsoft.com/office/drawing/2017/decorative" val="1"/>
              </a:ext>
            </a:extLst>
          </p:cNvPr>
          <p:cNvSpPr/>
          <p:nvPr/>
        </p:nvSpPr>
        <p:spPr>
          <a:xfrm>
            <a:off x="4505001" y="2154645"/>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Core Permeametry report</a:t>
            </a:r>
          </a:p>
        </p:txBody>
      </p:sp>
      <p:sp>
        <p:nvSpPr>
          <p:cNvPr id="31" name="Rectangle 30">
            <a:extLst>
              <a:ext uri="{FF2B5EF4-FFF2-40B4-BE49-F238E27FC236}">
                <a16:creationId xmlns:a16="http://schemas.microsoft.com/office/drawing/2014/main" id="{129B39F8-3FC4-355D-FF97-F3D5B77846DB}"/>
              </a:ext>
              <a:ext uri="{C183D7F6-B498-43B3-948B-1728B52AA6E4}">
                <adec:decorative xmlns:adec="http://schemas.microsoft.com/office/drawing/2017/decorative" val="1"/>
              </a:ext>
            </a:extLst>
          </p:cNvPr>
          <p:cNvSpPr/>
          <p:nvPr/>
        </p:nvSpPr>
        <p:spPr>
          <a:xfrm>
            <a:off x="4505001" y="2024879"/>
            <a:ext cx="1753345" cy="1197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Conventional Core Analysis data</a:t>
            </a:r>
          </a:p>
        </p:txBody>
      </p:sp>
      <p:sp>
        <p:nvSpPr>
          <p:cNvPr id="32" name="Rectangle 31">
            <a:extLst>
              <a:ext uri="{FF2B5EF4-FFF2-40B4-BE49-F238E27FC236}">
                <a16:creationId xmlns:a16="http://schemas.microsoft.com/office/drawing/2014/main" id="{8FE7C6D7-2DCF-0C25-67FD-071203B33676}"/>
              </a:ext>
              <a:ext uri="{C183D7F6-B498-43B3-948B-1728B52AA6E4}">
                <adec:decorative xmlns:adec="http://schemas.microsoft.com/office/drawing/2017/decorative" val="1"/>
              </a:ext>
            </a:extLst>
          </p:cNvPr>
          <p:cNvSpPr/>
          <p:nvPr/>
        </p:nvSpPr>
        <p:spPr>
          <a:xfrm>
            <a:off x="4505001" y="2290382"/>
            <a:ext cx="207076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Sedimentology, petrology report</a:t>
            </a:r>
          </a:p>
        </p:txBody>
      </p:sp>
      <p:sp>
        <p:nvSpPr>
          <p:cNvPr id="33" name="Rectangle 32">
            <a:extLst>
              <a:ext uri="{FF2B5EF4-FFF2-40B4-BE49-F238E27FC236}">
                <a16:creationId xmlns:a16="http://schemas.microsoft.com/office/drawing/2014/main" id="{B2208AEF-03A9-3CF9-5BAF-008E85A6CB98}"/>
              </a:ext>
              <a:ext uri="{C183D7F6-B498-43B3-948B-1728B52AA6E4}">
                <adec:decorative xmlns:adec="http://schemas.microsoft.com/office/drawing/2017/decorative" val="1"/>
              </a:ext>
            </a:extLst>
          </p:cNvPr>
          <p:cNvSpPr/>
          <p:nvPr/>
        </p:nvSpPr>
        <p:spPr>
          <a:xfrm>
            <a:off x="4505253" y="2417215"/>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dirty="0"/>
              <a:t>Digital Wireline Log data</a:t>
            </a:r>
          </a:p>
        </p:txBody>
      </p:sp>
      <p:sp>
        <p:nvSpPr>
          <p:cNvPr id="34" name="Rectangle 33">
            <a:extLst>
              <a:ext uri="{FF2B5EF4-FFF2-40B4-BE49-F238E27FC236}">
                <a16:creationId xmlns:a16="http://schemas.microsoft.com/office/drawing/2014/main" id="{39BE4874-6BEA-BF83-1A2E-FD42F517164B}"/>
              </a:ext>
              <a:ext uri="{C183D7F6-B498-43B3-948B-1728B52AA6E4}">
                <adec:decorative xmlns:adec="http://schemas.microsoft.com/office/drawing/2017/decorative" val="1"/>
              </a:ext>
            </a:extLst>
          </p:cNvPr>
          <p:cNvSpPr/>
          <p:nvPr/>
        </p:nvSpPr>
        <p:spPr>
          <a:xfrm>
            <a:off x="4505253" y="2549243"/>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Other wireline log data</a:t>
            </a:r>
          </a:p>
        </p:txBody>
      </p:sp>
      <p:sp>
        <p:nvSpPr>
          <p:cNvPr id="35" name="Rectangle 34">
            <a:extLst>
              <a:ext uri="{FF2B5EF4-FFF2-40B4-BE49-F238E27FC236}">
                <a16:creationId xmlns:a16="http://schemas.microsoft.com/office/drawing/2014/main" id="{8B20915E-19D1-5904-AC97-48C94A1587A4}"/>
              </a:ext>
              <a:ext uri="{C183D7F6-B498-43B3-948B-1728B52AA6E4}">
                <adec:decorative xmlns:adec="http://schemas.microsoft.com/office/drawing/2017/decorative" val="1"/>
              </a:ext>
            </a:extLst>
          </p:cNvPr>
          <p:cNvSpPr/>
          <p:nvPr/>
        </p:nvSpPr>
        <p:spPr>
          <a:xfrm>
            <a:off x="4505002" y="2680302"/>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Casing log / Tubing log</a:t>
            </a:r>
          </a:p>
        </p:txBody>
      </p:sp>
      <p:sp>
        <p:nvSpPr>
          <p:cNvPr id="36" name="Rectangle 35">
            <a:extLst>
              <a:ext uri="{FF2B5EF4-FFF2-40B4-BE49-F238E27FC236}">
                <a16:creationId xmlns:a16="http://schemas.microsoft.com/office/drawing/2014/main" id="{53221B9C-93CA-F713-692C-C707339DD6AA}"/>
              </a:ext>
              <a:ext uri="{C183D7F6-B498-43B3-948B-1728B52AA6E4}">
                <adec:decorative xmlns:adec="http://schemas.microsoft.com/office/drawing/2017/decorative" val="1"/>
              </a:ext>
            </a:extLst>
          </p:cNvPr>
          <p:cNvSpPr/>
          <p:nvPr/>
        </p:nvSpPr>
        <p:spPr>
          <a:xfrm>
            <a:off x="4511191" y="2815324"/>
            <a:ext cx="1553212" cy="1081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a:t>Well Test data</a:t>
            </a:r>
          </a:p>
        </p:txBody>
      </p:sp>
      <p:sp>
        <p:nvSpPr>
          <p:cNvPr id="37" name="Arrow: Right 36">
            <a:extLst>
              <a:ext uri="{FF2B5EF4-FFF2-40B4-BE49-F238E27FC236}">
                <a16:creationId xmlns:a16="http://schemas.microsoft.com/office/drawing/2014/main" id="{0A93FA02-680C-35F0-AA53-A332787B6BBF}"/>
              </a:ext>
              <a:ext uri="{C183D7F6-B498-43B3-948B-1728B52AA6E4}">
                <adec:decorative xmlns:adec="http://schemas.microsoft.com/office/drawing/2017/decorative" val="1"/>
              </a:ext>
            </a:extLst>
          </p:cNvPr>
          <p:cNvSpPr/>
          <p:nvPr/>
        </p:nvSpPr>
        <p:spPr>
          <a:xfrm rot="14441091">
            <a:off x="5532947" y="3688569"/>
            <a:ext cx="215302" cy="110458"/>
          </a:xfrm>
          <a:prstGeom prst="rightArrow">
            <a:avLst>
              <a:gd name="adj1" fmla="val 10509"/>
              <a:gd name="adj2" fmla="val 11143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38" name="Rectangle 37">
            <a:extLst>
              <a:ext uri="{FF2B5EF4-FFF2-40B4-BE49-F238E27FC236}">
                <a16:creationId xmlns:a16="http://schemas.microsoft.com/office/drawing/2014/main" id="{96B695CC-FBF3-6A26-6075-FAEE5246BEC1}"/>
              </a:ext>
              <a:ext uri="{C183D7F6-B498-43B3-948B-1728B52AA6E4}">
                <adec:decorative xmlns:adec="http://schemas.microsoft.com/office/drawing/2017/decorative" val="1"/>
              </a:ext>
            </a:extLst>
          </p:cNvPr>
          <p:cNvSpPr/>
          <p:nvPr/>
        </p:nvSpPr>
        <p:spPr>
          <a:xfrm>
            <a:off x="4856638" y="1209312"/>
            <a:ext cx="1207765" cy="1535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900" b="1"/>
              <a:t>Information Type</a:t>
            </a:r>
          </a:p>
        </p:txBody>
      </p:sp>
    </p:spTree>
    <p:extLst>
      <p:ext uri="{BB962C8B-B14F-4D97-AF65-F5344CB8AC3E}">
        <p14:creationId xmlns:p14="http://schemas.microsoft.com/office/powerpoint/2010/main" val="23641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sz="1800" dirty="0">
                <a:solidFill>
                  <a:srgbClr val="193768"/>
                </a:solidFill>
                <a:latin typeface="Arial" panose="020B0604020202020204" pitchFamily="34" charset="0"/>
                <a:cs typeface="Arial" panose="020B0604020202020204" pitchFamily="34" charset="0"/>
              </a:rPr>
              <a:t>Results of User Feedback During the Meeting</a:t>
            </a:r>
            <a:endParaRPr lang="en-GB" sz="1800" dirty="0">
              <a:highlight>
                <a:srgbClr val="FFFF00"/>
              </a:highlight>
              <a:latin typeface="Arial" panose="020B0604020202020204" pitchFamily="34" charset="0"/>
              <a:cs typeface="Arial" panose="020B0604020202020204" pitchFamily="34" charset="0"/>
            </a:endParaRPr>
          </a:p>
        </p:txBody>
      </p:sp>
      <p:pic>
        <p:nvPicPr>
          <p:cNvPr id="4" name="Picture 3" descr="Mentimeter presentation results - responses collected during NDR user group meeting.">
            <a:extLst>
              <a:ext uri="{FF2B5EF4-FFF2-40B4-BE49-F238E27FC236}">
                <a16:creationId xmlns:a16="http://schemas.microsoft.com/office/drawing/2014/main" id="{D7FE9E62-3ADC-7645-FBFD-8CD9AE2A01DD}"/>
              </a:ext>
            </a:extLst>
          </p:cNvPr>
          <p:cNvPicPr>
            <a:picLocks noChangeAspect="1"/>
          </p:cNvPicPr>
          <p:nvPr/>
        </p:nvPicPr>
        <p:blipFill>
          <a:blip r:embed="rId2"/>
          <a:stretch>
            <a:fillRect/>
          </a:stretch>
        </p:blipFill>
        <p:spPr>
          <a:xfrm>
            <a:off x="249012" y="513863"/>
            <a:ext cx="8124967" cy="4558068"/>
          </a:xfrm>
          <a:prstGeom prst="rect">
            <a:avLst/>
          </a:prstGeom>
        </p:spPr>
      </p:pic>
    </p:spTree>
    <p:extLst>
      <p:ext uri="{BB962C8B-B14F-4D97-AF65-F5344CB8AC3E}">
        <p14:creationId xmlns:p14="http://schemas.microsoft.com/office/powerpoint/2010/main" val="319033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22E4-74BB-398A-B933-A2C605A0BDDD}"/>
              </a:ext>
            </a:extLst>
          </p:cNvPr>
          <p:cNvSpPr>
            <a:spLocks noGrp="1"/>
          </p:cNvSpPr>
          <p:nvPr>
            <p:ph type="title"/>
          </p:nvPr>
        </p:nvSpPr>
        <p:spPr>
          <a:xfrm>
            <a:off x="253045" y="120581"/>
            <a:ext cx="5321576" cy="376237"/>
          </a:xfrm>
        </p:spPr>
        <p:txBody>
          <a:bodyPr>
            <a:noAutofit/>
          </a:bodyPr>
          <a:lstStyle/>
          <a:p>
            <a:r>
              <a:rPr lang="en-GB" sz="1800" dirty="0">
                <a:solidFill>
                  <a:srgbClr val="193768"/>
                </a:solidFill>
                <a:latin typeface="Arial" panose="020B0604020202020204" pitchFamily="34" charset="0"/>
                <a:cs typeface="Arial" panose="020B0604020202020204" pitchFamily="34" charset="0"/>
              </a:rPr>
              <a:t>Results of User Feedback During the Meeting (2)</a:t>
            </a:r>
            <a:endParaRPr lang="en-GB" sz="1600" dirty="0"/>
          </a:p>
        </p:txBody>
      </p:sp>
      <p:pic>
        <p:nvPicPr>
          <p:cNvPr id="4" name="Picture 3" descr="Mentimeter poll results, collected during NDR user group meeting. This image shows seven written suggestions from users.">
            <a:extLst>
              <a:ext uri="{FF2B5EF4-FFF2-40B4-BE49-F238E27FC236}">
                <a16:creationId xmlns:a16="http://schemas.microsoft.com/office/drawing/2014/main" id="{DEBBA137-51FF-A438-6AAF-C4C3395013C8}"/>
              </a:ext>
            </a:extLst>
          </p:cNvPr>
          <p:cNvPicPr>
            <a:picLocks noChangeAspect="1"/>
          </p:cNvPicPr>
          <p:nvPr/>
        </p:nvPicPr>
        <p:blipFill>
          <a:blip r:embed="rId2"/>
          <a:stretch>
            <a:fillRect/>
          </a:stretch>
        </p:blipFill>
        <p:spPr>
          <a:xfrm>
            <a:off x="253045" y="592383"/>
            <a:ext cx="8120934" cy="4430536"/>
          </a:xfrm>
          <a:prstGeom prst="rect">
            <a:avLst/>
          </a:prstGeom>
        </p:spPr>
      </p:pic>
    </p:spTree>
    <p:extLst>
      <p:ext uri="{BB962C8B-B14F-4D97-AF65-F5344CB8AC3E}">
        <p14:creationId xmlns:p14="http://schemas.microsoft.com/office/powerpoint/2010/main" val="1142828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3351"/>
                </a:solidFill>
                <a:effectLst/>
                <a:uLnTx/>
                <a:uFillTx/>
                <a:latin typeface="Arial"/>
                <a:ea typeface="+mn-ea"/>
                <a:cs typeface="+mn-cs"/>
              </a:rPr>
              <a:t> Q&amp;A </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41327" y="2854760"/>
            <a:ext cx="8348663" cy="523215"/>
          </a:xfrm>
          <a:prstGeom prst="rect">
            <a:avLst/>
          </a:prstGeom>
        </p:spPr>
        <p:txBody>
          <a:bodyPr>
            <a:normAutofit fontScale="92500" lnSpcReduction="20000"/>
          </a:bodyPr>
          <a:lstStyle/>
          <a:p>
            <a:pPr marL="0" indent="0">
              <a:buNone/>
            </a:pPr>
            <a:r>
              <a:rPr lang="en-GB"/>
              <a:t>Developments – C Tags or Plain Text?</a:t>
            </a:r>
          </a:p>
        </p:txBody>
      </p:sp>
    </p:spTree>
    <p:extLst>
      <p:ext uri="{BB962C8B-B14F-4D97-AF65-F5344CB8AC3E}">
        <p14:creationId xmlns:p14="http://schemas.microsoft.com/office/powerpoint/2010/main" val="320040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Next steps</a:t>
            </a:r>
          </a:p>
        </p:txBody>
      </p:sp>
    </p:spTree>
    <p:extLst>
      <p:ext uri="{BB962C8B-B14F-4D97-AF65-F5344CB8AC3E}">
        <p14:creationId xmlns:p14="http://schemas.microsoft.com/office/powerpoint/2010/main" val="269662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Next steps – 3 month outlook</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1254931"/>
            <a:ext cx="8533481" cy="3231654"/>
          </a:xfrm>
          <a:prstGeom prst="rect">
            <a:avLst/>
          </a:prstGeom>
          <a:noFill/>
        </p:spPr>
        <p:txBody>
          <a:bodyPr wrap="square" lIns="91440" tIns="45720" rIns="91440" bIns="45720" rtlCol="0" anchor="t">
            <a:spAutoFit/>
          </a:bodyPr>
          <a:lstStyle/>
          <a:p>
            <a:pPr lvl="1" defTabSz="457189">
              <a:spcBef>
                <a:spcPts val="600"/>
              </a:spcBef>
              <a:defRPr/>
            </a:pPr>
            <a:r>
              <a:rPr lang="en-GB" sz="1400" b="1" u="sng">
                <a:solidFill>
                  <a:srgbClr val="002060"/>
                </a:solidFill>
                <a:latin typeface="Arial" panose="020B0604020202020204" pitchFamily="34" charset="0"/>
                <a:cs typeface="Arial" panose="020B0604020202020204" pitchFamily="34" charset="0"/>
              </a:rPr>
              <a:t>Active Projects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SEG-D archive procedure – development and testing</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NHDA archive to NDR -  seismic and well information</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Offline archive to NDR (continued)</a:t>
            </a:r>
          </a:p>
          <a:p>
            <a:pPr marL="742950" lvl="1" indent="-285750" defTabSz="457189">
              <a:spcBef>
                <a:spcPts val="600"/>
              </a:spcBef>
              <a:buFont typeface="Arial" panose="020B0604020202020204" pitchFamily="34" charset="0"/>
              <a:buChar char="•"/>
              <a:defRPr/>
            </a:pPr>
            <a:endParaRPr lang="en-GB" sz="1400">
              <a:solidFill>
                <a:srgbClr val="002060"/>
              </a:solidFill>
              <a:latin typeface="Arial" panose="020B0604020202020204" pitchFamily="34" charset="0"/>
              <a:cs typeface="Arial" panose="020B0604020202020204" pitchFamily="34" charset="0"/>
            </a:endParaRPr>
          </a:p>
          <a:p>
            <a:pPr lvl="1" defTabSz="457189">
              <a:spcBef>
                <a:spcPts val="600"/>
              </a:spcBef>
              <a:defRPr/>
            </a:pPr>
            <a:r>
              <a:rPr lang="en-GB" sz="1400" b="1" u="sng">
                <a:solidFill>
                  <a:srgbClr val="002060"/>
                </a:solidFill>
                <a:latin typeface="Arial" panose="020B0604020202020204" pitchFamily="34" charset="0"/>
                <a:cs typeface="Arial" panose="020B0604020202020204" pitchFamily="34" charset="0"/>
              </a:rPr>
              <a:t>Under consideration/planning</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File format label corrections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Data Request UI developments (accounting for user feedback)</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Seismic survey metadata to NSTA Open Data</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Seismic navigation data review</a:t>
            </a:r>
          </a:p>
          <a:p>
            <a:pPr defTabSz="457189">
              <a:spcBef>
                <a:spcPts val="600"/>
              </a:spcBef>
              <a:defRPr/>
            </a:pPr>
            <a:endParaRPr lang="en-GB" sz="1400" b="1">
              <a:solidFill>
                <a:srgbClr val="00206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235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BFDC3-C501-4571-A97A-A676324F9DAE}"/>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Dates For Your Diary</a:t>
            </a:r>
          </a:p>
        </p:txBody>
      </p:sp>
      <p:sp>
        <p:nvSpPr>
          <p:cNvPr id="3" name="Slide Number Placeholder 2">
            <a:extLst>
              <a:ext uri="{FF2B5EF4-FFF2-40B4-BE49-F238E27FC236}">
                <a16:creationId xmlns:a16="http://schemas.microsoft.com/office/drawing/2014/main" id="{89C42285-C401-466F-B97D-1BD55A62F233}"/>
              </a:ext>
            </a:extLst>
          </p:cNvPr>
          <p:cNvSpPr>
            <a:spLocks noGrp="1"/>
          </p:cNvSpPr>
          <p:nvPr>
            <p:ph type="sldNum" sz="quarter" idx="4"/>
          </p:nvPr>
        </p:nvSpPr>
        <p:spPr/>
        <p:txBody>
          <a:bodyPr/>
          <a:lstStyle/>
          <a:p>
            <a:fld id="{DD0590FE-9BA6-45CB-BC76-38BB9AEE2E90}" type="slidenum">
              <a:rPr lang="en-GB" smtClean="0"/>
              <a:t>27</a:t>
            </a:fld>
            <a:endParaRPr lang="en-GB"/>
          </a:p>
        </p:txBody>
      </p:sp>
      <p:graphicFrame>
        <p:nvGraphicFramePr>
          <p:cNvPr id="4" name="Table 3">
            <a:extLst>
              <a:ext uri="{FF2B5EF4-FFF2-40B4-BE49-F238E27FC236}">
                <a16:creationId xmlns:a16="http://schemas.microsoft.com/office/drawing/2014/main" id="{BED69917-1DAE-4908-89ED-A1E87E46ADF7}"/>
              </a:ext>
            </a:extLst>
          </p:cNvPr>
          <p:cNvGraphicFramePr>
            <a:graphicFrameLocks noGrp="1"/>
          </p:cNvGraphicFramePr>
          <p:nvPr>
            <p:extLst>
              <p:ext uri="{D42A27DB-BD31-4B8C-83A1-F6EECF244321}">
                <p14:modId xmlns:p14="http://schemas.microsoft.com/office/powerpoint/2010/main" val="1436695521"/>
              </p:ext>
            </p:extLst>
          </p:nvPr>
        </p:nvGraphicFramePr>
        <p:xfrm>
          <a:off x="287062" y="1222712"/>
          <a:ext cx="8533090" cy="3218520"/>
        </p:xfrm>
        <a:graphic>
          <a:graphicData uri="http://schemas.openxmlformats.org/drawingml/2006/table">
            <a:tbl>
              <a:tblPr firstRow="1" bandRow="1"/>
              <a:tblGrid>
                <a:gridCol w="1110915">
                  <a:extLst>
                    <a:ext uri="{9D8B030D-6E8A-4147-A177-3AD203B41FA5}">
                      <a16:colId xmlns:a16="http://schemas.microsoft.com/office/drawing/2014/main" val="4102567331"/>
                    </a:ext>
                  </a:extLst>
                </a:gridCol>
                <a:gridCol w="817685">
                  <a:extLst>
                    <a:ext uri="{9D8B030D-6E8A-4147-A177-3AD203B41FA5}">
                      <a16:colId xmlns:a16="http://schemas.microsoft.com/office/drawing/2014/main" val="2744140500"/>
                    </a:ext>
                  </a:extLst>
                </a:gridCol>
                <a:gridCol w="4252871">
                  <a:extLst>
                    <a:ext uri="{9D8B030D-6E8A-4147-A177-3AD203B41FA5}">
                      <a16:colId xmlns:a16="http://schemas.microsoft.com/office/drawing/2014/main" val="2340499951"/>
                    </a:ext>
                  </a:extLst>
                </a:gridCol>
                <a:gridCol w="2351619">
                  <a:extLst>
                    <a:ext uri="{9D8B030D-6E8A-4147-A177-3AD203B41FA5}">
                      <a16:colId xmlns:a16="http://schemas.microsoft.com/office/drawing/2014/main" val="465827358"/>
                    </a:ext>
                  </a:extLst>
                </a:gridCol>
              </a:tblGrid>
              <a:tr h="55882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a:latin typeface="Arial" panose="020B0604020202020204" pitchFamily="34" charset="0"/>
                          <a:cs typeface="Arial" panose="020B0604020202020204" pitchFamily="34" charset="0"/>
                        </a:rPr>
                        <a:t>Month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a:latin typeface="Arial" panose="020B0604020202020204" pitchFamily="34" charset="0"/>
                          <a:cs typeface="Arial" panose="020B0604020202020204" pitchFamily="34" charset="0"/>
                        </a:rPr>
                        <a:t>Date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algn="l">
                        <a:lnSpc>
                          <a:spcPct val="150000"/>
                        </a:lnSpc>
                      </a:pPr>
                      <a:r>
                        <a:rPr lang="en-GB" sz="1400" b="1">
                          <a:latin typeface="Arial" panose="020B0604020202020204" pitchFamily="34" charset="0"/>
                          <a:cs typeface="Arial" panose="020B0604020202020204" pitchFamily="34" charset="0"/>
                        </a:rPr>
                        <a:t>Event</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algn="l">
                        <a:lnSpc>
                          <a:spcPct val="150000"/>
                        </a:lnSpc>
                      </a:pPr>
                      <a:r>
                        <a:rPr lang="en-GB" sz="1400" b="1">
                          <a:latin typeface="Arial" panose="020B0604020202020204" pitchFamily="34" charset="0"/>
                          <a:cs typeface="Arial" panose="020B0604020202020204" pitchFamily="34" charset="0"/>
                        </a:rPr>
                        <a:t>Participants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372790891"/>
                  </a:ext>
                </a:extLst>
              </a:tr>
              <a:tr h="0">
                <a:tc>
                  <a:txBody>
                    <a:bodyPr/>
                    <a:lstStyle/>
                    <a:p>
                      <a:pPr algn="l">
                        <a:lnSpc>
                          <a:spcPct val="250000"/>
                        </a:lnSpc>
                      </a:pPr>
                      <a:r>
                        <a:rPr lang="en-GB" sz="1400" b="1">
                          <a:latin typeface="Arial" panose="020B0604020202020204" pitchFamily="34" charset="0"/>
                          <a:cs typeface="Arial" panose="020B0604020202020204" pitchFamily="34" charset="0"/>
                        </a:rPr>
                        <a:t>September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a:solidFill>
                            <a:schemeClr val="tx1"/>
                          </a:solidFill>
                          <a:latin typeface="Arial" panose="020B0604020202020204" pitchFamily="34" charset="0"/>
                          <a:cs typeface="Arial" panose="020B0604020202020204" pitchFamily="34" charset="0"/>
                        </a:rPr>
                        <a:t>Tue 12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NDR User Group Meeting 10 (online)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70854393"/>
                  </a:ext>
                </a:extLst>
              </a:tr>
              <a:tr h="0">
                <a:tc>
                  <a:txBody>
                    <a:bodyPr/>
                    <a:lstStyle/>
                    <a:p>
                      <a:pPr algn="l">
                        <a:lnSpc>
                          <a:spcPct val="250000"/>
                        </a:lnSpc>
                      </a:pPr>
                      <a:r>
                        <a:rPr lang="en-GB" sz="1400" b="1">
                          <a:latin typeface="Arial" panose="020B0604020202020204" pitchFamily="34" charset="0"/>
                          <a:cs typeface="Arial" panose="020B0604020202020204" pitchFamily="34" charset="0"/>
                        </a:rPr>
                        <a:t>November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l">
                        <a:lnSpc>
                          <a:spcPct val="250000"/>
                        </a:lnSpc>
                      </a:pPr>
                      <a:r>
                        <a:rPr lang="en-GB" sz="1400" b="0">
                          <a:solidFill>
                            <a:schemeClr val="tx1"/>
                          </a:solidFill>
                          <a:latin typeface="Arial" panose="020B0604020202020204" pitchFamily="34" charset="0"/>
                          <a:cs typeface="Arial" panose="020B0604020202020204" pitchFamily="34" charset="0"/>
                        </a:rPr>
                        <a:t>Tue 14*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NDR User Group Meeting 11 (hybrid)</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14982904"/>
                  </a:ext>
                </a:extLst>
              </a:tr>
              <a:tr h="0">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kern="0" baseline="0">
                          <a:latin typeface="Arial" panose="020B0604020202020204" pitchFamily="34" charset="0"/>
                          <a:cs typeface="Arial" panose="020B0604020202020204" pitchFamily="34" charset="0"/>
                        </a:rPr>
                        <a:t>March</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a:solidFill>
                            <a:schemeClr val="tx1"/>
                          </a:solidFill>
                          <a:latin typeface="Arial" panose="020B0604020202020204" pitchFamily="34" charset="0"/>
                          <a:cs typeface="Arial" panose="020B0604020202020204" pitchFamily="34" charset="0"/>
                        </a:rPr>
                        <a:t>Tue 12*</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NDR User Group Meeting 12 (online)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All NDR Users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276062266"/>
                  </a:ext>
                </a:extLst>
              </a:tr>
              <a:tr h="0">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1" kern="0" baseline="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0" kern="0" baseline="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92310569"/>
                  </a:ext>
                </a:extLst>
              </a:tr>
              <a:tr h="0">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250000"/>
                        </a:lnSpc>
                        <a:spcBef>
                          <a:spcPts val="0"/>
                        </a:spcBef>
                        <a:spcAft>
                          <a:spcPts val="0"/>
                        </a:spcAft>
                        <a:buClrTx/>
                        <a:buSzTx/>
                        <a:buFontTx/>
                        <a:buNone/>
                        <a:tabLst/>
                        <a:defRPr/>
                      </a:pPr>
                      <a:endParaRPr lang="en-GB" sz="1400" b="1" kern="0" baseline="0">
                        <a:latin typeface="Arial" panose="020B0604020202020204" pitchFamily="34" charset="0"/>
                        <a:cs typeface="Arial" panose="020B0604020202020204" pitchFamily="34" charset="0"/>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kern="0" baseline="0">
                          <a:latin typeface="Arial" panose="020B0604020202020204" pitchFamily="34" charset="0"/>
                          <a:cs typeface="Arial" panose="020B0604020202020204" pitchFamily="34" charset="0"/>
                        </a:rPr>
                        <a:t>TBC</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355" rtl="0" eaLnBrk="1" latinLnBrk="0" hangingPunct="1">
                        <a:defRPr sz="1800" kern="1200">
                          <a:solidFill>
                            <a:schemeClr val="dk1"/>
                          </a:solidFill>
                          <a:latin typeface="Calibri" panose="020F0502020204030204"/>
                        </a:defRPr>
                      </a:lvl1pPr>
                      <a:lvl2pPr marL="457178" algn="l" defTabSz="914355" rtl="0" eaLnBrk="1" latinLnBrk="0" hangingPunct="1">
                        <a:defRPr sz="1800" kern="1200">
                          <a:solidFill>
                            <a:schemeClr val="dk1"/>
                          </a:solidFill>
                          <a:latin typeface="Calibri" panose="020F0502020204030204"/>
                        </a:defRPr>
                      </a:lvl2pPr>
                      <a:lvl3pPr marL="914355" algn="l" defTabSz="914355" rtl="0" eaLnBrk="1" latinLnBrk="0" hangingPunct="1">
                        <a:defRPr sz="1800" kern="1200">
                          <a:solidFill>
                            <a:schemeClr val="dk1"/>
                          </a:solidFill>
                          <a:latin typeface="Calibri" panose="020F0502020204030204"/>
                        </a:defRPr>
                      </a:lvl3pPr>
                      <a:lvl4pPr marL="1371532" algn="l" defTabSz="914355" rtl="0" eaLnBrk="1" latinLnBrk="0" hangingPunct="1">
                        <a:defRPr sz="1800" kern="1200">
                          <a:solidFill>
                            <a:schemeClr val="dk1"/>
                          </a:solidFill>
                          <a:latin typeface="Calibri" panose="020F0502020204030204"/>
                        </a:defRPr>
                      </a:lvl4pPr>
                      <a:lvl5pPr marL="1828709" algn="l" defTabSz="914355" rtl="0" eaLnBrk="1" latinLnBrk="0" hangingPunct="1">
                        <a:defRPr sz="1800" kern="1200">
                          <a:solidFill>
                            <a:schemeClr val="dk1"/>
                          </a:solidFill>
                          <a:latin typeface="Calibri" panose="020F0502020204030204"/>
                        </a:defRPr>
                      </a:lvl5pPr>
                      <a:lvl6pPr marL="2285886" algn="l" defTabSz="914355" rtl="0" eaLnBrk="1" latinLnBrk="0" hangingPunct="1">
                        <a:defRPr sz="1800" kern="1200">
                          <a:solidFill>
                            <a:schemeClr val="dk1"/>
                          </a:solidFill>
                          <a:latin typeface="Calibri" panose="020F0502020204030204"/>
                        </a:defRPr>
                      </a:lvl6pPr>
                      <a:lvl7pPr marL="2743064" algn="l" defTabSz="914355" rtl="0" eaLnBrk="1" latinLnBrk="0" hangingPunct="1">
                        <a:defRPr sz="1800" kern="1200">
                          <a:solidFill>
                            <a:schemeClr val="dk1"/>
                          </a:solidFill>
                          <a:latin typeface="Calibri" panose="020F0502020204030204"/>
                        </a:defRPr>
                      </a:lvl7pPr>
                      <a:lvl8pPr marL="3200240" algn="l" defTabSz="914355" rtl="0" eaLnBrk="1" latinLnBrk="0" hangingPunct="1">
                        <a:defRPr sz="1800" kern="1200">
                          <a:solidFill>
                            <a:schemeClr val="dk1"/>
                          </a:solidFill>
                          <a:latin typeface="Calibri" panose="020F0502020204030204"/>
                        </a:defRPr>
                      </a:lvl8pPr>
                      <a:lvl9pPr marL="3657418" algn="l" defTabSz="914355" rtl="0" eaLnBrk="1" latinLnBrk="0" hangingPunct="1">
                        <a:defRPr sz="1800" kern="1200">
                          <a:solidFill>
                            <a:schemeClr val="dk1"/>
                          </a:solidFill>
                          <a:latin typeface="Calibri" panose="020F0502020204030204"/>
                        </a:defRPr>
                      </a:lvl9p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1">
                          <a:latin typeface="Arial" panose="020B0604020202020204" pitchFamily="34" charset="0"/>
                          <a:cs typeface="Arial" panose="020B0604020202020204" pitchFamily="34" charset="0"/>
                        </a:rPr>
                        <a:t>TFG007 – Review: Legacy Seismic Reporting</a:t>
                      </a:r>
                      <a:endParaRPr lang="en-GB" sz="1400" b="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l" defTabSz="685800" rtl="0" eaLnBrk="1" fontAlgn="auto" latinLnBrk="0" hangingPunct="1">
                        <a:lnSpc>
                          <a:spcPct val="250000"/>
                        </a:lnSpc>
                        <a:spcBef>
                          <a:spcPts val="0"/>
                        </a:spcBef>
                        <a:spcAft>
                          <a:spcPts val="0"/>
                        </a:spcAft>
                        <a:buClrTx/>
                        <a:buSzTx/>
                        <a:buFontTx/>
                        <a:buNone/>
                        <a:tabLst/>
                        <a:defRPr/>
                      </a:pPr>
                      <a:r>
                        <a:rPr lang="en-GB" sz="1400" b="0">
                          <a:latin typeface="Arial" panose="020B0604020202020204" pitchFamily="34" charset="0"/>
                          <a:cs typeface="Arial" panose="020B0604020202020204" pitchFamily="34" charset="0"/>
                        </a:rPr>
                        <a:t>Data Reporting Licensees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807502998"/>
                  </a:ext>
                </a:extLst>
              </a:tr>
            </a:tbl>
          </a:graphicData>
        </a:graphic>
      </p:graphicFrame>
      <p:sp>
        <p:nvSpPr>
          <p:cNvPr id="5" name="TextBox 4">
            <a:extLst>
              <a:ext uri="{FF2B5EF4-FFF2-40B4-BE49-F238E27FC236}">
                <a16:creationId xmlns:a16="http://schemas.microsoft.com/office/drawing/2014/main" id="{D5389E51-2DD5-44DC-9AC9-9B63E68FDBE2}"/>
              </a:ext>
            </a:extLst>
          </p:cNvPr>
          <p:cNvSpPr txBox="1"/>
          <p:nvPr/>
        </p:nvSpPr>
        <p:spPr>
          <a:xfrm>
            <a:off x="7389708" y="4661932"/>
            <a:ext cx="1575184" cy="307777"/>
          </a:xfrm>
          <a:prstGeom prst="rect">
            <a:avLst/>
          </a:prstGeom>
          <a:noFill/>
        </p:spPr>
        <p:txBody>
          <a:bodyPr wrap="square" rtlCol="0">
            <a:spAutoFit/>
          </a:bodyPr>
          <a:lstStyle/>
          <a:p>
            <a:r>
              <a:rPr lang="en-GB" sz="1400">
                <a:solidFill>
                  <a:srgbClr val="FF0000"/>
                </a:solidFill>
                <a:latin typeface="Calibri" panose="020F0502020204030204"/>
              </a:rPr>
              <a:t>*Provisional date</a:t>
            </a:r>
          </a:p>
        </p:txBody>
      </p:sp>
    </p:spTree>
    <p:extLst>
      <p:ext uri="{BB962C8B-B14F-4D97-AF65-F5344CB8AC3E}">
        <p14:creationId xmlns:p14="http://schemas.microsoft.com/office/powerpoint/2010/main" val="321812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Contact Information</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4108817"/>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a:rPr>
              <a:t>NSTA NDR Team</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NDR Team </a:t>
            </a:r>
            <a:r>
              <a:rPr lang="en-GB" sz="1400" kern="0" baseline="0">
                <a:solidFill>
                  <a:srgbClr val="002060"/>
                </a:solidFill>
                <a:latin typeface="Arial" panose="020B0604020202020204" pitchFamily="34" charset="0"/>
                <a:cs typeface="Arial" panose="020B0604020202020204" pitchFamily="34" charset="0"/>
              </a:rPr>
              <a:t>- email our mailbox </a:t>
            </a:r>
            <a:r>
              <a:rPr lang="en-GB" sz="1400" kern="0" baseline="0">
                <a:latin typeface="Arial" panose="020B0604020202020204" pitchFamily="34" charset="0"/>
                <a:cs typeface="Arial" panose="020B0604020202020204" pitchFamily="34" charset="0"/>
                <a:hlinkClick r:id="rId2"/>
              </a:rPr>
              <a:t>ndr@nstauthority.co.uk</a:t>
            </a:r>
            <a:r>
              <a:rPr lang="en-GB" sz="1400" kern="0" baseline="0">
                <a:latin typeface="Arial" panose="020B0604020202020204" pitchFamily="34" charset="0"/>
                <a:cs typeface="Arial" panose="020B0604020202020204" pitchFamily="34" charset="0"/>
              </a:rPr>
              <a:t> </a:t>
            </a:r>
            <a:endParaRPr lang="en-GB" sz="1400">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General enquires in relation to the National Data Repository</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Referrals to NSTA colleagues or Support Centre, where appropriate</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hlinkClick r:id="rId3"/>
              </a:rPr>
              <a:t>Register for the NDR User Group mailing list</a:t>
            </a:r>
            <a:r>
              <a:rPr lang="en-GB" sz="1400">
                <a:solidFill>
                  <a:srgbClr val="002060"/>
                </a:solidFill>
                <a:latin typeface="Arial" panose="020B0604020202020204"/>
              </a:rPr>
              <a:t> – updates and User Group invitations</a:t>
            </a:r>
            <a:endParaRPr lang="en-GB" sz="1400">
              <a:solidFill>
                <a:srgbClr val="002060"/>
              </a:solidFill>
              <a:highlight>
                <a:srgbClr val="00FF00"/>
              </a:highlight>
              <a:latin typeface="Arial" panose="020B0604020202020204"/>
            </a:endParaRPr>
          </a:p>
          <a:p>
            <a:pPr lvl="1" defTabSz="457189">
              <a:spcBef>
                <a:spcPts val="600"/>
              </a:spcBef>
              <a:defRPr/>
            </a:pPr>
            <a:endParaRPr lang="en-GB" sz="1400">
              <a:solidFill>
                <a:srgbClr val="002060"/>
              </a:solidFill>
              <a:latin typeface="Arial" panose="020B0604020202020204"/>
            </a:endParaRPr>
          </a:p>
          <a:p>
            <a:pPr defTabSz="457189">
              <a:spcBef>
                <a:spcPts val="600"/>
              </a:spcBef>
              <a:defRPr/>
            </a:pPr>
            <a:r>
              <a:rPr lang="en-GB" sz="1400" b="1">
                <a:solidFill>
                  <a:srgbClr val="002060"/>
                </a:solidFill>
                <a:latin typeface="Arial" panose="020B0604020202020204"/>
              </a:rPr>
              <a:t>NDR Support Centre</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Technical support for matters in relation to using the National Data Repository </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Advice on how to use the UI, uploading data, downloads, ordering on media, metadata services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Osokey and Moveout technical expertise</a:t>
            </a:r>
          </a:p>
          <a:p>
            <a:pPr marL="742950" lvl="1" indent="-285750" defTabSz="457189">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4"/>
              </a:rPr>
              <a:t>support@uk-ndr.co.uk</a:t>
            </a:r>
            <a:r>
              <a:rPr lang="en-GB" sz="1400">
                <a:solidFill>
                  <a:srgbClr val="0065A2">
                    <a:lumMod val="50000"/>
                  </a:srgbClr>
                </a:solidFill>
                <a:latin typeface="Arial" panose="020B0604020202020204"/>
              </a:rPr>
              <a:t> </a:t>
            </a:r>
          </a:p>
          <a:p>
            <a:pPr marL="742950" lvl="1" indent="-285750" defTabSz="457189">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5"/>
              </a:rPr>
              <a:t>https://support.uk-ndr.co.uk/</a:t>
            </a:r>
            <a:r>
              <a:rPr lang="en-GB" sz="1400">
                <a:solidFill>
                  <a:srgbClr val="0065A2">
                    <a:lumMod val="50000"/>
                  </a:srgbClr>
                </a:solidFill>
                <a:latin typeface="Arial" panose="020B0604020202020204"/>
              </a:rPr>
              <a:t> </a:t>
            </a:r>
            <a:endParaRPr lang="en-GB" sz="1400" b="1">
              <a:solidFill>
                <a:srgbClr val="0065A2">
                  <a:lumMod val="50000"/>
                </a:srgbClr>
              </a:solidFill>
              <a:latin typeface="Arial" panose="020B0604020202020204"/>
            </a:endParaRP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                  in app Support Centre launch – raise tickets, support articles and video explainers</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a:rPr>
              <a:t>                  Support Centre chat option</a:t>
            </a:r>
          </a:p>
        </p:txBody>
      </p:sp>
      <p:pic>
        <p:nvPicPr>
          <p:cNvPr id="4" name="Picture 3" descr="image of support chat button from the NDR support centre">
            <a:extLst>
              <a:ext uri="{FF2B5EF4-FFF2-40B4-BE49-F238E27FC236}">
                <a16:creationId xmlns:a16="http://schemas.microsoft.com/office/drawing/2014/main" id="{0F0AC943-7CC2-AFD2-D3F2-A42B712158D9}"/>
              </a:ext>
            </a:extLst>
          </p:cNvPr>
          <p:cNvPicPr>
            <a:picLocks noChangeAspect="1"/>
          </p:cNvPicPr>
          <p:nvPr/>
        </p:nvPicPr>
        <p:blipFill>
          <a:blip r:embed="rId6"/>
          <a:stretch>
            <a:fillRect/>
          </a:stretch>
        </p:blipFill>
        <p:spPr>
          <a:xfrm>
            <a:off x="1054477" y="4521450"/>
            <a:ext cx="774324" cy="301873"/>
          </a:xfrm>
          <a:prstGeom prst="rect">
            <a:avLst/>
          </a:prstGeom>
        </p:spPr>
      </p:pic>
      <p:pic>
        <p:nvPicPr>
          <p:cNvPr id="6" name="Picture 5" descr="image of support button from the NDR support centre">
            <a:extLst>
              <a:ext uri="{FF2B5EF4-FFF2-40B4-BE49-F238E27FC236}">
                <a16:creationId xmlns:a16="http://schemas.microsoft.com/office/drawing/2014/main" id="{12D39A51-DF0C-DD92-AF3C-ECF7BD993A0B}"/>
              </a:ext>
            </a:extLst>
          </p:cNvPr>
          <p:cNvPicPr>
            <a:picLocks noChangeAspect="1"/>
          </p:cNvPicPr>
          <p:nvPr/>
        </p:nvPicPr>
        <p:blipFill>
          <a:blip r:embed="rId7"/>
          <a:stretch>
            <a:fillRect/>
          </a:stretch>
        </p:blipFill>
        <p:spPr>
          <a:xfrm>
            <a:off x="1082593" y="4264260"/>
            <a:ext cx="729273" cy="274124"/>
          </a:xfrm>
          <a:prstGeom prst="rect">
            <a:avLst/>
          </a:prstGeom>
        </p:spPr>
      </p:pic>
    </p:spTree>
    <p:extLst>
      <p:ext uri="{BB962C8B-B14F-4D97-AF65-F5344CB8AC3E}">
        <p14:creationId xmlns:p14="http://schemas.microsoft.com/office/powerpoint/2010/main" val="2189793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6615"/>
            <a:ext cx="8388350" cy="748313"/>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Thank You</a:t>
            </a:r>
          </a:p>
        </p:txBody>
      </p:sp>
    </p:spTree>
    <p:extLst>
      <p:ext uri="{BB962C8B-B14F-4D97-AF65-F5344CB8AC3E}">
        <p14:creationId xmlns:p14="http://schemas.microsoft.com/office/powerpoint/2010/main" val="30002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Meeting etiquette &amp; structure</a:t>
            </a:r>
            <a:endParaRPr lang="en-GB">
              <a:solidFill>
                <a:srgbClr val="00335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62EA2A-48CB-4975-BC7B-BC1D82F9E2CF}"/>
              </a:ext>
            </a:extLst>
          </p:cNvPr>
          <p:cNvSpPr txBox="1"/>
          <p:nvPr/>
        </p:nvSpPr>
        <p:spPr>
          <a:xfrm>
            <a:off x="346528" y="1017926"/>
            <a:ext cx="8450943" cy="3724096"/>
          </a:xfrm>
          <a:prstGeom prst="rect">
            <a:avLst/>
          </a:prstGeom>
          <a:noFill/>
        </p:spPr>
        <p:txBody>
          <a:bodyPr wrap="square" rtlCol="0">
            <a:spAutoFit/>
          </a:bodyPr>
          <a:lstStyle/>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Questions raised in the meeting chat will be addressed at the end of each section of today’s presentation, time permitting.</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Please feel free to ask questions at the end of each section of today’s meeting. </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Should there be time remaining after all planned sections, we can use that for general discussion.</a:t>
            </a:r>
          </a:p>
          <a:p>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latin typeface="Arial" panose="020B0604020202020204" pitchFamily="34" charset="0"/>
                <a:ea typeface="Calibri" panose="020F0502020204030204" pitchFamily="34" charset="0"/>
                <a:cs typeface="Arial" panose="020B0604020202020204" pitchFamily="34" charset="0"/>
              </a:rPr>
              <a:t>The meeting will not be recorded - slides to be shared on the </a:t>
            </a:r>
            <a:r>
              <a:rPr lang="en-GB" sz="1600">
                <a:solidFill>
                  <a:srgbClr val="003351"/>
                </a:solidFill>
                <a:latin typeface="Arial" panose="020B0604020202020204" pitchFamily="34" charset="0"/>
                <a:ea typeface="Calibri" panose="020F0502020204030204" pitchFamily="34" charset="0"/>
                <a:cs typeface="Arial" panose="020B0604020202020204" pitchFamily="34" charset="0"/>
                <a:hlinkClick r:id="rId2"/>
              </a:rPr>
              <a:t>NDR User Group web page</a:t>
            </a:r>
            <a:endParaRPr lang="en-GB" sz="160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3351"/>
                </a:solidFill>
                <a:latin typeface="Arial" panose="020B0604020202020204" pitchFamily="34" charset="0"/>
                <a:ea typeface="Calibri" panose="020F0502020204030204" pitchFamily="34" charset="0"/>
                <a:cs typeface="Arial" panose="020B0604020202020204" pitchFamily="34" charset="0"/>
              </a:rPr>
              <a:t> </a:t>
            </a:r>
          </a:p>
          <a:p>
            <a:r>
              <a:rPr lang="en-GB" sz="1200">
                <a:solidFill>
                  <a:srgbClr val="003351"/>
                </a:solidFill>
                <a:latin typeface="Arial" panose="020B0604020202020204" pitchFamily="34" charset="0"/>
                <a:ea typeface="Calibri" panose="020F0502020204030204" pitchFamily="34" charset="0"/>
                <a:cs typeface="Arial" panose="020B0604020202020204" pitchFamily="34" charset="0"/>
                <a:hlinkClick r:id="rId2"/>
              </a:rPr>
              <a:t>https://www.nstauthority.co.uk/data-centre/national-data-repository-ndr/ndr-user-group-and-updates/</a:t>
            </a:r>
            <a:r>
              <a:rPr lang="en-GB" sz="1200">
                <a:solidFill>
                  <a:srgbClr val="003351"/>
                </a:solidFill>
                <a:latin typeface="Arial" panose="020B0604020202020204" pitchFamily="34" charset="0"/>
                <a:ea typeface="Calibri" panose="020F0502020204030204" pitchFamily="34" charset="0"/>
                <a:cs typeface="Arial" panose="020B0604020202020204" pitchFamily="34" charset="0"/>
              </a:rPr>
              <a:t> </a:t>
            </a:r>
            <a:endParaRPr lang="en-GB">
              <a:solidFill>
                <a:srgbClr val="003351"/>
              </a:solidFill>
              <a:highlight>
                <a:srgbClr val="00FF00"/>
              </a:highligh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892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Agenda</a:t>
            </a:r>
            <a:endParaRPr lang="en-GB">
              <a:solidFill>
                <a:srgbClr val="00335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7A49F9F-7FA4-4EF8-A3DD-10DF6EA97A7C}"/>
              </a:ext>
            </a:extLst>
          </p:cNvPr>
          <p:cNvSpPr txBox="1"/>
          <p:nvPr/>
        </p:nvSpPr>
        <p:spPr>
          <a:xfrm>
            <a:off x="65938" y="647088"/>
            <a:ext cx="8892481" cy="4493538"/>
          </a:xfrm>
          <a:prstGeom prst="rect">
            <a:avLst/>
          </a:prstGeom>
          <a:noFill/>
        </p:spPr>
        <p:txBody>
          <a:bodyPr wrap="square" rtlCol="0">
            <a:spAutoFit/>
          </a:bodyPr>
          <a:lstStyle/>
          <a:p>
            <a:r>
              <a:rPr lang="en-GB" sz="2000" b="1">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I</a:t>
            </a:r>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ntroduction and general topics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11:00</a:t>
            </a:r>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Last meeting – Recap and Activity</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General updates: Version releases, Updates to documentation</a:t>
            </a:r>
          </a:p>
          <a:p>
            <a:pPr marL="457200"/>
            <a:endParaRPr lang="en-GB" sz="1400">
              <a:solidFill>
                <a:srgbClr val="00206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457200"/>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Task Finish Groups &amp; Projects  (11:15)</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TFG007 – Legacy Seismic Data Reporting</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TFG008 – Data Management Best Practices for Licensees – Inventory Management</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TFG011 – User Acceptance Testing – 1 Bit TIFF reporting</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Project	- NDR Offline Archive – status update</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Project	- Geophysical Information – Classification Tags</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Project	- BGS Collaboration - NHDA collection to the NDR</a:t>
            </a:r>
          </a:p>
          <a:p>
            <a:pPr marL="1200150" lvl="1" indent="-285750">
              <a:buFont typeface="Arial" panose="020B0604020202020204" pitchFamily="34" charset="0"/>
              <a:buChar char="•"/>
            </a:pPr>
            <a:endParaRPr lang="en-GB" sz="1400">
              <a:solidFill>
                <a:srgbClr val="002060"/>
              </a:solidFill>
              <a:latin typeface="Arial" panose="020B0604020202020204" pitchFamily="34" charset="0"/>
              <a:cs typeface="Arial" panose="020B0604020202020204" pitchFamily="34" charset="0"/>
            </a:endParaRPr>
          </a:p>
          <a:p>
            <a:pPr marL="457200"/>
            <a:r>
              <a:rPr lang="en-GB" sz="1400" b="1">
                <a:solidFill>
                  <a:srgbClr val="002060"/>
                </a:solidFill>
                <a:effectLst/>
                <a:latin typeface="Arial" panose="020B0604020202020204" pitchFamily="34" charset="0"/>
                <a:ea typeface="Calibri" panose="020F0502020204030204" pitchFamily="34" charset="0"/>
                <a:cs typeface="Arial" panose="020B0604020202020204" pitchFamily="34" charset="0"/>
              </a:rPr>
              <a:t>Planned Updates and Developments </a:t>
            </a:r>
            <a:r>
              <a:rPr lang="en-GB" sz="1400" b="1">
                <a:solidFill>
                  <a:srgbClr val="002060"/>
                </a:solidFill>
                <a:latin typeface="Arial" panose="020B0604020202020204" pitchFamily="34" charset="0"/>
                <a:ea typeface="Calibri" panose="020F0502020204030204" pitchFamily="34" charset="0"/>
                <a:cs typeface="Arial" panose="020B0604020202020204" pitchFamily="34" charset="0"/>
              </a:rPr>
              <a:t>(11:45) </a:t>
            </a:r>
            <a:r>
              <a:rPr lang="en-GB" sz="1400" b="1">
                <a:solidFill>
                  <a:srgbClr val="C00000"/>
                </a:solidFill>
                <a:latin typeface="Arial" panose="020B0604020202020204" pitchFamily="34" charset="0"/>
                <a:ea typeface="Calibri" panose="020F0502020204030204" pitchFamily="34" charset="0"/>
                <a:cs typeface="Arial" panose="020B0604020202020204" pitchFamily="34" charset="0"/>
              </a:rPr>
              <a:t>FIRE ALARM TEST (12:00)</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Prioritising development work</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Resolving issues with NDR metadata </a:t>
            </a:r>
          </a:p>
          <a:p>
            <a:pPr marL="1200150" lvl="1" indent="-285750">
              <a:buFont typeface="Arial" panose="020B0604020202020204" pitchFamily="34" charset="0"/>
              <a:buChar char="•"/>
            </a:pPr>
            <a:r>
              <a:rPr lang="en-GB" sz="1400">
                <a:solidFill>
                  <a:srgbClr val="002060"/>
                </a:solidFill>
                <a:latin typeface="Arial" panose="020B0604020202020204" pitchFamily="34" charset="0"/>
                <a:cs typeface="Arial" panose="020B0604020202020204" pitchFamily="34" charset="0"/>
              </a:rPr>
              <a:t>Data Request UIs – C Tags vs Plain language?</a:t>
            </a:r>
          </a:p>
          <a:p>
            <a:pPr marL="1200150" lvl="1" indent="-285750">
              <a:buFont typeface="Arial" panose="020B0604020202020204" pitchFamily="34" charset="0"/>
              <a:buChar char="•"/>
            </a:pPr>
            <a:endParaRPr lang="en-GB" sz="1400">
              <a:solidFill>
                <a:srgbClr val="CF0C71"/>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457200"/>
            <a:r>
              <a:rPr lang="en-GB" sz="1400" b="1">
                <a:solidFill>
                  <a:srgbClr val="002060"/>
                </a:solidFill>
                <a:latin typeface="Arial" panose="020B0604020202020204" pitchFamily="34" charset="0"/>
                <a:cs typeface="Arial" panose="020B0604020202020204" pitchFamily="34" charset="0"/>
              </a:rPr>
              <a:t>Next steps – 3 month outlook  (12:15)</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Development plan summary</a:t>
            </a:r>
          </a:p>
          <a:p>
            <a:pPr marL="1200150" lvl="1" indent="-285750">
              <a:buFont typeface="Arial" panose="020B0604020202020204" pitchFamily="34" charset="0"/>
              <a:buChar char="•"/>
            </a:pPr>
            <a:r>
              <a:rPr lang="en-GB" sz="1400">
                <a:solidFill>
                  <a:srgbClr val="002060"/>
                </a:solidFill>
                <a:latin typeface="Arial" panose="020B0604020202020204" pitchFamily="34" charset="0"/>
                <a:ea typeface="Calibri" panose="020F0502020204030204" pitchFamily="34" charset="0"/>
                <a:cs typeface="Arial" panose="020B0604020202020204" pitchFamily="34" charset="0"/>
              </a:rPr>
              <a:t>Dates for your diary and Contact information</a:t>
            </a:r>
          </a:p>
        </p:txBody>
      </p:sp>
    </p:spTree>
    <p:extLst>
      <p:ext uri="{BB962C8B-B14F-4D97-AF65-F5344CB8AC3E}">
        <p14:creationId xmlns:p14="http://schemas.microsoft.com/office/powerpoint/2010/main" val="271529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March meeting – Recap and Activity</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2" y="780147"/>
            <a:ext cx="8533481" cy="4401205"/>
          </a:xfrm>
          <a:prstGeom prst="rect">
            <a:avLst/>
          </a:prstGeom>
          <a:noFill/>
        </p:spPr>
        <p:txBody>
          <a:bodyPr wrap="square" lIns="91440" tIns="45720" rIns="91440" bIns="45720" rtlCol="0" anchor="t">
            <a:spAutoFit/>
          </a:bodyPr>
          <a:lstStyle/>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Development plan – continuous improvement</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Classification Tags for Geophysical information types</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Programmatic access (API) to data wellbore – operational</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DR and Edit – revised UIs and workflows for NSTA users</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Surveys with no geometries (58 projects updated with Licensee information)</a:t>
            </a:r>
          </a:p>
          <a:p>
            <a:pPr lvl="1" defTabSz="457189">
              <a:spcBef>
                <a:spcPts val="600"/>
              </a:spcBef>
              <a:defRPr/>
            </a:pPr>
            <a:endParaRPr lang="en-GB" sz="1400">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NSTA strategic projects</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of NHDA holdings versus NDR</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Review of remaining offline data collection</a:t>
            </a:r>
          </a:p>
          <a:p>
            <a:pPr marL="742950" lvl="1" indent="-285750" defTabSz="457189">
              <a:spcBef>
                <a:spcPts val="600"/>
              </a:spcBef>
              <a:buFont typeface="Arial" panose="020B0604020202020204" pitchFamily="34" charset="0"/>
              <a:buChar char="•"/>
              <a:defRPr/>
            </a:pPr>
            <a:r>
              <a:rPr lang="en-GB" sz="1400">
                <a:solidFill>
                  <a:srgbClr val="193768"/>
                </a:solidFill>
                <a:latin typeface="Arial" panose="020B0604020202020204" pitchFamily="34" charset="0"/>
                <a:cs typeface="Arial" panose="020B0604020202020204" pitchFamily="34" charset="0"/>
              </a:rPr>
              <a:t>OCR of legacy data collection (following </a:t>
            </a:r>
            <a:r>
              <a:rPr lang="en-GB" sz="1400">
                <a:solidFill>
                  <a:srgbClr val="002060"/>
                </a:solidFill>
                <a:latin typeface="Arial" panose="020B0604020202020204" pitchFamily="34" charset="0"/>
                <a:cs typeface="Arial" panose="020B0604020202020204" pitchFamily="34" charset="0"/>
              </a:rPr>
              <a:t>2021 PoC)</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Enabling data transfer to user’s cloud tenant</a:t>
            </a:r>
            <a:endParaRPr lang="en-GB" sz="1400" b="1">
              <a:solidFill>
                <a:srgbClr val="002060"/>
              </a:solidFill>
              <a:latin typeface="Arial" panose="020B0604020202020204" pitchFamily="34" charset="0"/>
              <a:cs typeface="Arial" panose="020B0604020202020204" pitchFamily="34" charset="0"/>
            </a:endParaRPr>
          </a:p>
          <a:p>
            <a:pPr defTabSz="457189">
              <a:spcBef>
                <a:spcPts val="600"/>
              </a:spcBef>
              <a:defRPr/>
            </a:pPr>
            <a:endParaRPr lang="en-GB" sz="140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400" b="1">
                <a:solidFill>
                  <a:srgbClr val="002060"/>
                </a:solidFill>
                <a:latin typeface="Arial" panose="020B0604020202020204" pitchFamily="34" charset="0"/>
                <a:cs typeface="Arial" panose="020B0604020202020204" pitchFamily="34" charset="0"/>
              </a:rPr>
              <a:t>Carbon Storage Licences – Information and Samples Consultation response (6th April)</a:t>
            </a:r>
          </a:p>
          <a:p>
            <a:pPr marL="742950" lvl="1" indent="-285750" defTabSz="457189">
              <a:spcBef>
                <a:spcPts val="600"/>
              </a:spcBef>
              <a:buFont typeface="Arial" panose="020B0604020202020204" pitchFamily="34" charset="0"/>
              <a:buChar char="•"/>
              <a:defRPr/>
            </a:pPr>
            <a:r>
              <a:rPr lang="en-GB" sz="1400">
                <a:solidFill>
                  <a:srgbClr val="002060"/>
                </a:solidFill>
                <a:latin typeface="Arial" panose="020B0604020202020204" pitchFamily="34" charset="0"/>
                <a:cs typeface="Arial" panose="020B0604020202020204" pitchFamily="34" charset="0"/>
              </a:rPr>
              <a:t>Implications for development of the NDR to accommodate CS Licence Information</a:t>
            </a:r>
            <a:r>
              <a:rPr lang="en-GB" sz="1400">
                <a:solidFill>
                  <a:srgbClr val="0065A2">
                    <a:lumMod val="50000"/>
                  </a:srgbClr>
                </a:solidFill>
                <a:latin typeface="Arial" panose="020B0604020202020204"/>
              </a:rPr>
              <a:t> </a:t>
            </a:r>
          </a:p>
          <a:p>
            <a:pPr marL="742950" lvl="1" indent="-285750" defTabSz="457189">
              <a:spcBef>
                <a:spcPts val="600"/>
              </a:spcBef>
              <a:buFont typeface="Arial" panose="020B0604020202020204" pitchFamily="34" charset="0"/>
              <a:buChar char="•"/>
              <a:defRPr/>
            </a:pPr>
            <a:r>
              <a:rPr lang="en-GB" sz="1400">
                <a:solidFill>
                  <a:srgbClr val="0065A2">
                    <a:lumMod val="50000"/>
                  </a:srgbClr>
                </a:solidFill>
                <a:latin typeface="Arial" panose="020B0604020202020204"/>
                <a:hlinkClick r:id="rId2"/>
              </a:rPr>
              <a:t>https://www.nstauthority.co.uk/media/8999/consultation-on-cs-data-powers_v2-6-april-2023.pdf</a:t>
            </a:r>
            <a:r>
              <a:rPr lang="en-GB" sz="1400">
                <a:solidFill>
                  <a:srgbClr val="0065A2">
                    <a:lumMod val="50000"/>
                  </a:srgbClr>
                </a:solidFill>
                <a:latin typeface="Arial" panose="020B0604020202020204"/>
              </a:rPr>
              <a:t> </a:t>
            </a:r>
          </a:p>
        </p:txBody>
      </p:sp>
      <p:pic>
        <p:nvPicPr>
          <p:cNvPr id="3" name="Graphic 2">
            <a:extLst>
              <a:ext uri="{FF2B5EF4-FFF2-40B4-BE49-F238E27FC236}">
                <a16:creationId xmlns:a16="http://schemas.microsoft.com/office/drawing/2014/main" id="{1E83DA78-DEA8-84C2-934F-61F00AA955E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4694" y="3157080"/>
            <a:ext cx="177028" cy="177028"/>
          </a:xfrm>
          <a:prstGeom prst="rect">
            <a:avLst/>
          </a:prstGeom>
        </p:spPr>
      </p:pic>
      <p:pic>
        <p:nvPicPr>
          <p:cNvPr id="4" name="Graphic 3">
            <a:extLst>
              <a:ext uri="{FF2B5EF4-FFF2-40B4-BE49-F238E27FC236}">
                <a16:creationId xmlns:a16="http://schemas.microsoft.com/office/drawing/2014/main" id="{9547E99B-9B66-0698-D82D-2051AC893FA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3075" y="2857067"/>
            <a:ext cx="177028" cy="177028"/>
          </a:xfrm>
          <a:prstGeom prst="rect">
            <a:avLst/>
          </a:prstGeom>
        </p:spPr>
      </p:pic>
      <p:pic>
        <p:nvPicPr>
          <p:cNvPr id="5" name="Graphic 4">
            <a:extLst>
              <a:ext uri="{FF2B5EF4-FFF2-40B4-BE49-F238E27FC236}">
                <a16:creationId xmlns:a16="http://schemas.microsoft.com/office/drawing/2014/main" id="{634C4CE6-4FF2-B888-0BD9-C94C3B741A1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6260" y="2002357"/>
            <a:ext cx="177028" cy="177028"/>
          </a:xfrm>
          <a:prstGeom prst="rect">
            <a:avLst/>
          </a:prstGeom>
        </p:spPr>
      </p:pic>
      <p:pic>
        <p:nvPicPr>
          <p:cNvPr id="6" name="Graphic 5">
            <a:extLst>
              <a:ext uri="{FF2B5EF4-FFF2-40B4-BE49-F238E27FC236}">
                <a16:creationId xmlns:a16="http://schemas.microsoft.com/office/drawing/2014/main" id="{32B81345-2F08-A7C3-611B-0A136A15CF2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8121" y="1706349"/>
            <a:ext cx="177028" cy="177028"/>
          </a:xfrm>
          <a:prstGeom prst="rect">
            <a:avLst/>
          </a:prstGeom>
        </p:spPr>
      </p:pic>
      <p:pic>
        <p:nvPicPr>
          <p:cNvPr id="7" name="Graphic 6">
            <a:extLst>
              <a:ext uri="{FF2B5EF4-FFF2-40B4-BE49-F238E27FC236}">
                <a16:creationId xmlns:a16="http://schemas.microsoft.com/office/drawing/2014/main" id="{22FE3A89-F264-71CF-BB29-3C6903663D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6635" y="1430742"/>
            <a:ext cx="177028" cy="177028"/>
          </a:xfrm>
          <a:prstGeom prst="rect">
            <a:avLst/>
          </a:prstGeom>
        </p:spPr>
      </p:pic>
      <p:pic>
        <p:nvPicPr>
          <p:cNvPr id="8" name="Graphic 7">
            <a:extLst>
              <a:ext uri="{FF2B5EF4-FFF2-40B4-BE49-F238E27FC236}">
                <a16:creationId xmlns:a16="http://schemas.microsoft.com/office/drawing/2014/main" id="{792FB8B6-2972-EF42-73B8-EF215F780E8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1422" y="1131918"/>
            <a:ext cx="177028" cy="177028"/>
          </a:xfrm>
          <a:prstGeom prst="rect">
            <a:avLst/>
          </a:prstGeom>
        </p:spPr>
      </p:pic>
      <p:pic>
        <p:nvPicPr>
          <p:cNvPr id="9" name="Graphic 8">
            <a:extLst>
              <a:ext uri="{FF2B5EF4-FFF2-40B4-BE49-F238E27FC236}">
                <a16:creationId xmlns:a16="http://schemas.microsoft.com/office/drawing/2014/main" id="{C5720CF1-D084-B042-955B-5D07F294C45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4403" y="4318799"/>
            <a:ext cx="177028" cy="177028"/>
          </a:xfrm>
          <a:prstGeom prst="rect">
            <a:avLst/>
          </a:prstGeom>
        </p:spPr>
      </p:pic>
      <p:pic>
        <p:nvPicPr>
          <p:cNvPr id="10" name="Graphic 9" descr="Circle with left arrow with solid fill">
            <a:extLst>
              <a:ext uri="{FF2B5EF4-FFF2-40B4-BE49-F238E27FC236}">
                <a16:creationId xmlns:a16="http://schemas.microsoft.com/office/drawing/2014/main" id="{1D52AF16-1458-937E-F63D-64FC19AFF0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4651722" y="3711104"/>
            <a:ext cx="238469" cy="238469"/>
          </a:xfrm>
          <a:prstGeom prst="rect">
            <a:avLst/>
          </a:prstGeom>
        </p:spPr>
      </p:pic>
      <p:pic>
        <p:nvPicPr>
          <p:cNvPr id="11" name="Graphic 10" descr="Circle with left arrow with solid fill">
            <a:extLst>
              <a:ext uri="{FF2B5EF4-FFF2-40B4-BE49-F238E27FC236}">
                <a16:creationId xmlns:a16="http://schemas.microsoft.com/office/drawing/2014/main" id="{5D933B1B-F6BC-2FC6-9D29-D6A2C91B8B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5201467" y="3421245"/>
            <a:ext cx="238469" cy="238469"/>
          </a:xfrm>
          <a:prstGeom prst="rect">
            <a:avLst/>
          </a:prstGeom>
        </p:spPr>
      </p:pic>
    </p:spTree>
    <p:extLst>
      <p:ext uri="{BB962C8B-B14F-4D97-AF65-F5344CB8AC3E}">
        <p14:creationId xmlns:p14="http://schemas.microsoft.com/office/powerpoint/2010/main" val="103432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249012" y="137626"/>
            <a:ext cx="6223506" cy="376237"/>
          </a:xfrm>
        </p:spPr>
        <p:txBody>
          <a:bodyPr lIns="0" tIns="0" rIns="91440" bIns="45720" anchor="t">
            <a:noAutofit/>
          </a:bodyPr>
          <a:lstStyle/>
          <a:p>
            <a:r>
              <a:rPr lang="en-GB">
                <a:latin typeface="Arial" panose="020B0604020202020204" pitchFamily="34" charset="0"/>
                <a:cs typeface="Arial" panose="020B0604020202020204" pitchFamily="34" charset="0"/>
              </a:rPr>
              <a:t>Version, documentation and other updates</a:t>
            </a:r>
          </a:p>
        </p:txBody>
      </p:sp>
      <p:sp>
        <p:nvSpPr>
          <p:cNvPr id="47" name="TextBox 46">
            <a:extLst>
              <a:ext uri="{FF2B5EF4-FFF2-40B4-BE49-F238E27FC236}">
                <a16:creationId xmlns:a16="http://schemas.microsoft.com/office/drawing/2014/main" id="{6C25FDAE-CF2C-4E4C-80C7-E4F436676154}"/>
              </a:ext>
            </a:extLst>
          </p:cNvPr>
          <p:cNvSpPr txBox="1"/>
          <p:nvPr/>
        </p:nvSpPr>
        <p:spPr>
          <a:xfrm>
            <a:off x="249011" y="796156"/>
            <a:ext cx="8645978" cy="4285789"/>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193768"/>
                </a:solidFill>
                <a:latin typeface="Arial" panose="020B0604020202020204"/>
              </a:rPr>
              <a:t>Version release		-  v20230613_13		Notice to NDR stakeholders		16.06.23	</a:t>
            </a:r>
            <a:r>
              <a:rPr lang="en-GB" sz="1350">
                <a:solidFill>
                  <a:srgbClr val="193768"/>
                </a:solidFill>
                <a:latin typeface="Arial" panose="020B0604020202020204"/>
              </a:rPr>
              <a:t>		</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Functionality		- active map layers for offshore wind, carbon storage and geology</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Usability		- Data Request and Edit Request UI’s for NSTA Reviewers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Reporting 		- TIFF files at 1 Bit and ‘QC Scan’ for text extraction</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Classification Tags	- geophysical information types</a:t>
            </a:r>
          </a:p>
          <a:p>
            <a:pPr defTabSz="457189">
              <a:spcBef>
                <a:spcPts val="600"/>
              </a:spcBef>
              <a:defRPr/>
            </a:pPr>
            <a:r>
              <a:rPr lang="en-GB" sz="1350">
                <a:solidFill>
                  <a:srgbClr val="193768"/>
                </a:solidFill>
                <a:latin typeface="Arial" panose="020B0604020202020204"/>
                <a:hlinkClick r:id="rId2"/>
              </a:rPr>
              <a:t>https://support.uk-ndr.co.uk/hc/en-gb/articles/12050143303570-Release-notes-13th-June-2023</a:t>
            </a:r>
            <a:r>
              <a:rPr lang="en-GB" sz="1350">
                <a:solidFill>
                  <a:srgbClr val="193768"/>
                </a:solidFill>
                <a:latin typeface="Arial" panose="020B0604020202020204"/>
              </a:rPr>
              <a:t> </a:t>
            </a:r>
          </a:p>
          <a:p>
            <a:pPr defTabSz="457189">
              <a:spcBef>
                <a:spcPts val="600"/>
              </a:spcBef>
              <a:defRPr/>
            </a:pPr>
            <a:endParaRPr lang="en-GB" sz="1350" b="1">
              <a:solidFill>
                <a:srgbClr val="193768"/>
              </a:solidFill>
              <a:latin typeface="Arial" panose="020B0604020202020204"/>
            </a:endParaRPr>
          </a:p>
          <a:p>
            <a:pPr defTabSz="457189">
              <a:spcBef>
                <a:spcPts val="600"/>
              </a:spcBef>
              <a:defRPr/>
            </a:pPr>
            <a:r>
              <a:rPr lang="en-GB" sz="1350" b="1">
                <a:solidFill>
                  <a:srgbClr val="193768"/>
                </a:solidFill>
                <a:latin typeface="Arial" panose="020B0604020202020204"/>
              </a:rPr>
              <a:t>Information Reporting – ‘Form and Manner’ 	 Notice to NDR stakeholders	16.06.23</a:t>
            </a:r>
          </a:p>
          <a:p>
            <a:pPr defTabSz="457189">
              <a:spcBef>
                <a:spcPts val="600"/>
              </a:spcBef>
              <a:defRPr/>
            </a:pPr>
            <a:r>
              <a:rPr lang="en-GB" sz="1350">
                <a:solidFill>
                  <a:srgbClr val="193768"/>
                </a:solidFill>
                <a:latin typeface="Arial" panose="020B0604020202020204"/>
              </a:rPr>
              <a:t>		</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Table 3 		Log Images 	1 bit scanned images may be reported for pre 2018 wellbores</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Table 3 		LAS Header	Reflecting the requirement to include Well ID</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Table 4		Core Photos information type correctly associated to CORE_CCA</a:t>
            </a:r>
          </a:p>
          <a:p>
            <a:pPr marL="285750" indent="-285750" defTabSz="457189">
              <a:spcBef>
                <a:spcPts val="600"/>
              </a:spcBef>
              <a:buFont typeface="Arial" panose="020B0604020202020204" pitchFamily="34" charset="0"/>
              <a:buChar char="•"/>
              <a:defRPr/>
            </a:pPr>
            <a:r>
              <a:rPr lang="en-GB" sz="1350">
                <a:solidFill>
                  <a:srgbClr val="193768"/>
                </a:solidFill>
                <a:latin typeface="Arial" panose="020B0604020202020204"/>
              </a:rPr>
              <a:t>Table 15	Additions to Geophysical information type C Tags as presented at the last meeting</a:t>
            </a:r>
          </a:p>
          <a:p>
            <a:pPr marL="285750" indent="-285750" defTabSz="457189">
              <a:spcBef>
                <a:spcPts val="600"/>
              </a:spcBef>
              <a:buFont typeface="Arial" panose="020B0604020202020204" pitchFamily="34" charset="0"/>
              <a:buChar char="•"/>
              <a:defRPr/>
            </a:pPr>
            <a:r>
              <a:rPr kumimoji="0" lang="en-GB" sz="1350" b="0" i="0" u="none" strike="noStrike" kern="1200" cap="none" spc="0" normalizeH="0" baseline="0" noProof="0">
                <a:ln>
                  <a:noFill/>
                </a:ln>
                <a:solidFill>
                  <a:srgbClr val="193768"/>
                </a:solidFill>
                <a:effectLst/>
                <a:uLnTx/>
                <a:uFillTx/>
                <a:latin typeface="Arial" panose="020B0604020202020204"/>
                <a:ea typeface="+mn-ea"/>
                <a:cs typeface="+mn-cs"/>
              </a:rPr>
              <a:t>Table 15	Addition of file format SEG-D-GZIP as a compliant format for legacy field seismic data</a:t>
            </a:r>
          </a:p>
          <a:p>
            <a:pPr defTabSz="457189">
              <a:spcBef>
                <a:spcPts val="600"/>
              </a:spcBef>
              <a:defRPr/>
            </a:pPr>
            <a:r>
              <a:rPr lang="en-GB" sz="1350">
                <a:solidFill>
                  <a:srgbClr val="0070C0"/>
                </a:solidFill>
                <a:latin typeface="Arial" panose="020B0604020202020204"/>
                <a:hlinkClick r:id="rId3"/>
              </a:rPr>
              <a:t>https://www.nstauthority.co.uk/media/9094/information-reporting-form-and-manner-for-ndr-june-2023.pdf</a:t>
            </a:r>
            <a:r>
              <a:rPr lang="en-GB" sz="1350">
                <a:solidFill>
                  <a:srgbClr val="0070C0"/>
                </a:solidFill>
                <a:latin typeface="Arial" panose="020B0604020202020204"/>
              </a:rPr>
              <a:t> </a:t>
            </a:r>
            <a:endParaRPr lang="en-GB" sz="1350" b="1">
              <a:solidFill>
                <a:srgbClr val="0070C0"/>
              </a:solidFill>
              <a:latin typeface="Arial" panose="020B0604020202020204"/>
            </a:endParaRPr>
          </a:p>
        </p:txBody>
      </p:sp>
    </p:spTree>
    <p:extLst>
      <p:ext uri="{BB962C8B-B14F-4D97-AF65-F5344CB8AC3E}">
        <p14:creationId xmlns:p14="http://schemas.microsoft.com/office/powerpoint/2010/main" val="81102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0"/>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Q&amp;A</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2"/>
          </p:nvPr>
        </p:nvSpPr>
        <p:spPr>
          <a:xfrm>
            <a:off x="431800" y="2816873"/>
            <a:ext cx="8348663" cy="523215"/>
          </a:xfrm>
          <a:prstGeom prst="rect">
            <a:avLst/>
          </a:prstGeom>
        </p:spPr>
        <p:txBody>
          <a:bodyPr>
            <a:normAutofit fontScale="92500" lnSpcReduction="20000"/>
          </a:bodyPr>
          <a:lstStyle/>
          <a:p>
            <a:pPr marL="0" indent="0">
              <a:buNone/>
            </a:pPr>
            <a:r>
              <a:rPr lang="en-GB"/>
              <a:t>General topics</a:t>
            </a:r>
          </a:p>
        </p:txBody>
      </p:sp>
    </p:spTree>
    <p:extLst>
      <p:ext uri="{BB962C8B-B14F-4D97-AF65-F5344CB8AC3E}">
        <p14:creationId xmlns:p14="http://schemas.microsoft.com/office/powerpoint/2010/main" val="230743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9552E-4DC1-406F-AA88-9CED56760C72}"/>
              </a:ext>
              <a:ext uri="{C183D7F6-B498-43B3-948B-1728B52AA6E4}">
                <adec:decorative xmlns:adec="http://schemas.microsoft.com/office/drawing/2017/decorative" val="1"/>
              </a:ext>
            </a:extLst>
          </p:cNvPr>
          <p:cNvPicPr>
            <a:picLocks noChangeAspect="1"/>
          </p:cNvPicPr>
          <p:nvPr/>
        </p:nvPicPr>
        <p:blipFill>
          <a:blip r:embed="rId3">
            <a:alphaModFix amt="25000"/>
          </a:blip>
          <a:srcRect/>
          <a:stretch/>
        </p:blipFill>
        <p:spPr>
          <a:xfrm flipH="1">
            <a:off x="16513" y="1013461"/>
            <a:ext cx="9127487" cy="4130040"/>
          </a:xfrm>
          <a:prstGeom prst="rect">
            <a:avLst/>
          </a:prstGeom>
        </p:spPr>
      </p:pic>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755650" y="1976438"/>
            <a:ext cx="8388350" cy="747712"/>
          </a:xfrm>
          <a:prstGeom prst="rect">
            <a:avLst/>
          </a:prstGeom>
          <a:noFill/>
          <a:ln>
            <a:noFill/>
            <a:prstDash/>
          </a:ln>
          <a:effectLst/>
        </p:spPr>
        <p:txBody>
          <a:bodyPr rot="0" spcFirstLastPara="0" vertOverflow="overflow" horzOverflow="overflow" vert="horz" wrap="square" lIns="0" tIns="34290" rIns="68580" bIns="34290" numCol="1" spcCol="0" rtlCol="0" fromWordArt="0" anchor="b" anchorCtr="0" forceAA="0" compatLnSpc="1">
            <a:prstTxWarp prst="textNoShape">
              <a:avLst/>
            </a:prstTxWarp>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003351"/>
                </a:solidFill>
                <a:effectLst/>
                <a:uLnTx/>
                <a:uFillTx/>
                <a:latin typeface="Arial"/>
                <a:ea typeface="+mn-ea"/>
                <a:cs typeface="+mn-cs"/>
              </a:rPr>
              <a:t>Task Finish Groups and Projects</a:t>
            </a:r>
          </a:p>
        </p:txBody>
      </p:sp>
    </p:spTree>
    <p:extLst>
      <p:ext uri="{BB962C8B-B14F-4D97-AF65-F5344CB8AC3E}">
        <p14:creationId xmlns:p14="http://schemas.microsoft.com/office/powerpoint/2010/main" val="192369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FA8ED-F11C-7FFA-5229-F77E1923AEFA}"/>
              </a:ext>
            </a:extLst>
          </p:cNvPr>
          <p:cNvSpPr>
            <a:spLocks noGrp="1"/>
          </p:cNvSpPr>
          <p:nvPr>
            <p:ph type="title"/>
          </p:nvPr>
        </p:nvSpPr>
        <p:spPr>
          <a:xfrm>
            <a:off x="267629" y="195265"/>
            <a:ext cx="6066496" cy="376237"/>
          </a:xfrm>
        </p:spPr>
        <p:txBody>
          <a:bodyPr>
            <a:normAutofit/>
          </a:bodyPr>
          <a:lstStyle/>
          <a:p>
            <a:r>
              <a:rPr lang="en-GB">
                <a:latin typeface="Arial" panose="020B0604020202020204" pitchFamily="34" charset="0"/>
                <a:cs typeface="Arial" panose="020B0604020202020204" pitchFamily="34" charset="0"/>
              </a:rPr>
              <a:t>TFG007 - Legacy Seismic Reporting</a:t>
            </a:r>
            <a:r>
              <a:rPr lang="en-GB">
                <a:solidFill>
                  <a:schemeClr val="bg1"/>
                </a:solidFill>
                <a:latin typeface="Arial" panose="020B0604020202020204" pitchFamily="34" charset="0"/>
                <a:cs typeface="Arial" panose="020B0604020202020204" pitchFamily="34" charset="0"/>
              </a:rPr>
              <a:t>…</a:t>
            </a:r>
          </a:p>
        </p:txBody>
      </p:sp>
      <p:pic>
        <p:nvPicPr>
          <p:cNvPr id="7" name="Picture 6" descr="Title page of Issue Outline document that describes the case for changing the reporting method for legacy SEG D">
            <a:extLst>
              <a:ext uri="{FF2B5EF4-FFF2-40B4-BE49-F238E27FC236}">
                <a16:creationId xmlns:a16="http://schemas.microsoft.com/office/drawing/2014/main" id="{255A03D3-9E80-1454-0DC5-6790BA49352A}"/>
              </a:ext>
            </a:extLst>
          </p:cNvPr>
          <p:cNvPicPr>
            <a:picLocks noChangeAspect="1"/>
          </p:cNvPicPr>
          <p:nvPr/>
        </p:nvPicPr>
        <p:blipFill>
          <a:blip r:embed="rId2"/>
          <a:stretch>
            <a:fillRect/>
          </a:stretch>
        </p:blipFill>
        <p:spPr>
          <a:xfrm>
            <a:off x="5753376" y="791565"/>
            <a:ext cx="1874469" cy="2657475"/>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pic>
        <p:nvPicPr>
          <p:cNvPr id="9" name="Picture 8" descr="Front page of a technical document that describes the proposed method for legacy seg d reporting">
            <a:extLst>
              <a:ext uri="{FF2B5EF4-FFF2-40B4-BE49-F238E27FC236}">
                <a16:creationId xmlns:a16="http://schemas.microsoft.com/office/drawing/2014/main" id="{6D719A2F-B4BA-5108-758C-D45ADF553357}"/>
              </a:ext>
            </a:extLst>
          </p:cNvPr>
          <p:cNvPicPr>
            <a:picLocks noChangeAspect="1"/>
          </p:cNvPicPr>
          <p:nvPr/>
        </p:nvPicPr>
        <p:blipFill>
          <a:blip r:embed="rId3"/>
          <a:stretch>
            <a:fillRect/>
          </a:stretch>
        </p:blipFill>
        <p:spPr>
          <a:xfrm>
            <a:off x="7000506" y="1335465"/>
            <a:ext cx="1875864" cy="2657475"/>
          </a:xfrm>
          <a:prstGeom prst="rect">
            <a:avLst/>
          </a:prstGeom>
          <a:ln>
            <a:solidFill>
              <a:schemeClr val="bg1">
                <a:lumMod val="75000"/>
              </a:schemeClr>
            </a:solidFill>
          </a:ln>
          <a:effectLst>
            <a:softEdge rad="0"/>
          </a:effectLst>
          <a:scene3d>
            <a:camera prst="orthographicFront">
              <a:rot lat="489187" lon="21590662" rev="21417610"/>
            </a:camera>
            <a:lightRig rig="threePt" dir="t"/>
          </a:scene3d>
          <a:sp3d/>
        </p:spPr>
      </p:pic>
      <p:sp>
        <p:nvSpPr>
          <p:cNvPr id="3" name="TextBox 2">
            <a:extLst>
              <a:ext uri="{FF2B5EF4-FFF2-40B4-BE49-F238E27FC236}">
                <a16:creationId xmlns:a16="http://schemas.microsoft.com/office/drawing/2014/main" id="{B27CF065-BBCF-4D09-AF47-AF619B75C88D}"/>
              </a:ext>
            </a:extLst>
          </p:cNvPr>
          <p:cNvSpPr txBox="1"/>
          <p:nvPr/>
        </p:nvSpPr>
        <p:spPr>
          <a:xfrm>
            <a:off x="267629" y="1002090"/>
            <a:ext cx="8608741" cy="4001095"/>
          </a:xfrm>
          <a:prstGeom prst="rect">
            <a:avLst/>
          </a:prstGeom>
          <a:noFill/>
        </p:spPr>
        <p:txBody>
          <a:bodyPr wrap="square" lIns="91440" tIns="45720" rIns="91440" bIns="45720" rtlCol="0" anchor="t">
            <a:spAutoFit/>
          </a:bodyPr>
          <a:lstStyle/>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Streamline reporting of legacy acquisition data:</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to enable elective reporting of such data by licensees,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to establish an archive of accessible and reusable data</a:t>
            </a:r>
          </a:p>
          <a:p>
            <a:pPr defTabSz="457189">
              <a:spcBef>
                <a:spcPts val="600"/>
              </a:spcBef>
              <a:defRPr/>
            </a:pPr>
            <a:endParaRPr lang="en-GB" sz="1350" b="1">
              <a:solidFill>
                <a:srgbClr val="002060"/>
              </a:solidFill>
              <a:latin typeface="Arial" panose="020B0604020202020204" pitchFamily="34" charset="0"/>
              <a:cs typeface="Arial" panose="020B0604020202020204" pitchFamily="34" charset="0"/>
            </a:endParaRPr>
          </a:p>
          <a:p>
            <a:pPr defTabSz="457189">
              <a:spcBef>
                <a:spcPts val="600"/>
              </a:spcBef>
              <a:defRPr/>
            </a:pPr>
            <a:r>
              <a:rPr lang="en-GB" sz="1350" b="1">
                <a:solidFill>
                  <a:srgbClr val="002060"/>
                </a:solidFill>
                <a:latin typeface="Arial" panose="020B0604020202020204" pitchFamily="34" charset="0"/>
                <a:cs typeface="Arial" panose="020B0604020202020204" pitchFamily="34" charset="0"/>
              </a:rPr>
              <a:t>Status:</a:t>
            </a:r>
            <a:endParaRPr lang="en-GB" sz="1350">
              <a:solidFill>
                <a:srgbClr val="002060"/>
              </a:solidFill>
              <a:latin typeface="Arial" panose="020B0604020202020204" pitchFamily="34" charset="0"/>
              <a:cs typeface="Arial" panose="020B0604020202020204" pitchFamily="34" charset="0"/>
            </a:endParaRPr>
          </a:p>
          <a:p>
            <a:pPr defTabSz="457189">
              <a:spcBef>
                <a:spcPts val="600"/>
              </a:spcBef>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Archival methodology devised</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Initial meeting (December) – discussion with licensees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NSTA review of offline archive identified candidate test data sets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Development of archival code and process</a:t>
            </a: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NDR team testing and iterative development ongoing </a:t>
            </a:r>
          </a:p>
          <a:p>
            <a:pPr marL="285750" indent="-285750" defTabSz="457189">
              <a:spcBef>
                <a:spcPts val="600"/>
              </a:spcBef>
              <a:buFont typeface="Arial" panose="020B0604020202020204" pitchFamily="34" charset="0"/>
              <a:buChar char="•"/>
              <a:defRPr/>
            </a:pPr>
            <a:endParaRPr lang="en-GB" sz="1350">
              <a:solidFill>
                <a:srgbClr val="002060"/>
              </a:solidFill>
              <a:latin typeface="Arial" panose="020B0604020202020204" pitchFamily="34" charset="0"/>
              <a:cs typeface="Arial" panose="020B0604020202020204" pitchFamily="34" charset="0"/>
            </a:endParaRPr>
          </a:p>
          <a:p>
            <a:pPr marL="285750" indent="-285750" defTabSz="457189">
              <a:spcBef>
                <a:spcPts val="600"/>
              </a:spcBef>
              <a:buFont typeface="Arial" panose="020B0604020202020204" pitchFamily="34" charset="0"/>
              <a:buChar char="•"/>
              <a:defRPr/>
            </a:pPr>
            <a:r>
              <a:rPr lang="en-GB" sz="1350">
                <a:solidFill>
                  <a:srgbClr val="002060"/>
                </a:solidFill>
                <a:latin typeface="Arial" panose="020B0604020202020204" pitchFamily="34" charset="0"/>
                <a:cs typeface="Arial" panose="020B0604020202020204" pitchFamily="34" charset="0"/>
              </a:rPr>
              <a:t>NSTA to re-engage with TFG participants when the solution is further developed</a:t>
            </a:r>
          </a:p>
        </p:txBody>
      </p:sp>
      <p:pic>
        <p:nvPicPr>
          <p:cNvPr id="2" name="Graphic 1">
            <a:extLst>
              <a:ext uri="{FF2B5EF4-FFF2-40B4-BE49-F238E27FC236}">
                <a16:creationId xmlns:a16="http://schemas.microsoft.com/office/drawing/2014/main" id="{FB1203A3-0842-7926-AE32-3F81E1862D5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77498" y="3011429"/>
            <a:ext cx="177028" cy="177028"/>
          </a:xfrm>
          <a:prstGeom prst="rect">
            <a:avLst/>
          </a:prstGeom>
        </p:spPr>
      </p:pic>
      <p:pic>
        <p:nvPicPr>
          <p:cNvPr id="5" name="Graphic 4">
            <a:extLst>
              <a:ext uri="{FF2B5EF4-FFF2-40B4-BE49-F238E27FC236}">
                <a16:creationId xmlns:a16="http://schemas.microsoft.com/office/drawing/2014/main" id="{89EECCDE-7F83-5EB1-5689-A874D2FA17E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9090" y="3589381"/>
            <a:ext cx="177028" cy="177028"/>
          </a:xfrm>
          <a:prstGeom prst="rect">
            <a:avLst/>
          </a:prstGeom>
        </p:spPr>
      </p:pic>
      <p:pic>
        <p:nvPicPr>
          <p:cNvPr id="6" name="Graphic 5">
            <a:extLst>
              <a:ext uri="{FF2B5EF4-FFF2-40B4-BE49-F238E27FC236}">
                <a16:creationId xmlns:a16="http://schemas.microsoft.com/office/drawing/2014/main" id="{AA4A2597-C6C8-D79C-8A7E-CC349FFD48F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6523" y="3307437"/>
            <a:ext cx="177028" cy="177028"/>
          </a:xfrm>
          <a:prstGeom prst="rect">
            <a:avLst/>
          </a:prstGeom>
        </p:spPr>
      </p:pic>
      <p:pic>
        <p:nvPicPr>
          <p:cNvPr id="10" name="Graphic 9" descr="Circle with left arrow with solid fill">
            <a:extLst>
              <a:ext uri="{FF2B5EF4-FFF2-40B4-BE49-F238E27FC236}">
                <a16:creationId xmlns:a16="http://schemas.microsoft.com/office/drawing/2014/main" id="{B5339404-AB11-D674-3859-684CDEAF3E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3961544" y="3873705"/>
            <a:ext cx="238469" cy="238469"/>
          </a:xfrm>
          <a:prstGeom prst="rect">
            <a:avLst/>
          </a:prstGeom>
        </p:spPr>
      </p:pic>
      <p:pic>
        <p:nvPicPr>
          <p:cNvPr id="11" name="Graphic 10" descr="Circle with left arrow with solid fill">
            <a:extLst>
              <a:ext uri="{FF2B5EF4-FFF2-40B4-BE49-F238E27FC236}">
                <a16:creationId xmlns:a16="http://schemas.microsoft.com/office/drawing/2014/main" id="{8622F765-597E-32E3-575A-37E5B1286B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716568" y="4141410"/>
            <a:ext cx="238469" cy="238469"/>
          </a:xfrm>
          <a:prstGeom prst="rect">
            <a:avLst/>
          </a:prstGeom>
        </p:spPr>
      </p:pic>
    </p:spTree>
    <p:extLst>
      <p:ext uri="{BB962C8B-B14F-4D97-AF65-F5344CB8AC3E}">
        <p14:creationId xmlns:p14="http://schemas.microsoft.com/office/powerpoint/2010/main" val="3527174809"/>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5" ma:contentTypeDescription="Create a new document." ma:contentTypeScope="" ma:versionID="3bc29f87d0281100857170fe0ffc8ade">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d9e4f459438fe8a43f4befe8280b2ea5"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24c2800-ae55-4920-8405-8945bcf78682}" ma:internalName="TaxCatchAll" ma:showField="CatchAllData" ma:web="66f71bc7-eed5-4ebc-893f-d76acaddfc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6f71bc7-eed5-4ebc-893f-d76acaddfc24">
      <UserInfo>
        <DisplayName>David Lecore (North Sea Transition Authority)</DisplayName>
        <AccountId>32</AccountId>
        <AccountType/>
      </UserInfo>
      <UserInfo>
        <DisplayName>Phil Harrison (North Sea Transition Authority)</DisplayName>
        <AccountId>14</AccountId>
        <AccountType/>
      </UserInfo>
    </SharedWithUsers>
    <lcf76f155ced4ddcb4097134ff3c332f xmlns="4b1a9e67-4bd3-4e10-8ceb-d8428c69d47a">
      <Terms xmlns="http://schemas.microsoft.com/office/infopath/2007/PartnerControls"/>
    </lcf76f155ced4ddcb4097134ff3c332f>
    <TaxCatchAll xmlns="66f71bc7-eed5-4ebc-893f-d76acaddfc24" xsi:nil="true"/>
  </documentManagement>
</p:properties>
</file>

<file path=customXml/itemProps1.xml><?xml version="1.0" encoding="utf-8"?>
<ds:datastoreItem xmlns:ds="http://schemas.openxmlformats.org/officeDocument/2006/customXml" ds:itemID="{90AC16AE-98BC-480D-A687-5A064B3EF6CE}">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5A2D43-9AE9-4122-9B56-05E4F6FE6115}">
  <ds:schemaRefs>
    <ds:schemaRef ds:uri="http://schemas.microsoft.com/sharepoint/v3/contenttype/forms"/>
  </ds:schemaRefs>
</ds:datastoreItem>
</file>

<file path=customXml/itemProps3.xml><?xml version="1.0" encoding="utf-8"?>
<ds:datastoreItem xmlns:ds="http://schemas.openxmlformats.org/officeDocument/2006/customXml" ds:itemID="{1AAFB752-9F3A-401C-8907-B37242933A67}">
  <ds:schemaRefs>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66f71bc7-eed5-4ebc-893f-d76acaddfc24"/>
    <ds:schemaRef ds:uri="http://schemas.microsoft.com/office/infopath/2007/PartnerControls"/>
    <ds:schemaRef ds:uri="4b1a9e67-4bd3-4e10-8ceb-d8428c69d47a"/>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369</TotalTime>
  <Words>2280</Words>
  <Application>Microsoft Office PowerPoint</Application>
  <PresentationFormat>On-screen Show (16:9)</PresentationFormat>
  <Paragraphs>368</Paragraphs>
  <Slides>29</Slides>
  <Notes>11</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29</vt:i4>
      </vt:variant>
    </vt:vector>
  </HeadingPairs>
  <TitlesOfParts>
    <vt:vector size="43" baseType="lpstr">
      <vt:lpstr>Arial</vt:lpstr>
      <vt:lpstr>Calibri</vt:lpstr>
      <vt:lpstr>Calibri Light</vt:lpstr>
      <vt:lpstr>Helvetica 45 Light</vt:lpstr>
      <vt:lpstr>Custom Design</vt:lpstr>
      <vt:lpstr>OGA_Master_template_16:9</vt:lpstr>
      <vt:lpstr>1_OGA_Master_template_16:9</vt:lpstr>
      <vt:lpstr>2_OGA_Master_template_16:9</vt:lpstr>
      <vt:lpstr>3_OGA_Master_template_16:9</vt:lpstr>
      <vt:lpstr>4_OGA_Master_template_16:9</vt:lpstr>
      <vt:lpstr>5_OGA_Master_template_16:9</vt:lpstr>
      <vt:lpstr>1_Custom Design</vt:lpstr>
      <vt:lpstr>7_OGA_Master_template_16:9</vt:lpstr>
      <vt:lpstr>Office Theme</vt:lpstr>
      <vt:lpstr>Safety Moment  Please take note of the fire exits.  The assembly point is the rainbow steps on Flourmill Lane.  There is a planned fire alarm test at 12pm.</vt:lpstr>
      <vt:lpstr>UK National Data Repository</vt:lpstr>
      <vt:lpstr>Meeting etiquette &amp; structure</vt:lpstr>
      <vt:lpstr>Agenda</vt:lpstr>
      <vt:lpstr>March meeting – Recap and Activity</vt:lpstr>
      <vt:lpstr>Version, documentation and other updates</vt:lpstr>
      <vt:lpstr>Q&amp;A</vt:lpstr>
      <vt:lpstr>Task Finish Groups and Projects</vt:lpstr>
      <vt:lpstr>TFG007 - Legacy Seismic Reporting…</vt:lpstr>
      <vt:lpstr>TFG008 – Best Practices: Managing the Inventory</vt:lpstr>
      <vt:lpstr>TFG and Activity summaries</vt:lpstr>
      <vt:lpstr>National Hydrocarbons Data Archive</vt:lpstr>
      <vt:lpstr>Q&amp;A </vt:lpstr>
      <vt:lpstr>Forthcoming updates and developments</vt:lpstr>
      <vt:lpstr>Developments – Prioritisation of work</vt:lpstr>
      <vt:lpstr>Issues to resolve – NDR data and metadata</vt:lpstr>
      <vt:lpstr>Resolving metadata issues: Format Labelling</vt:lpstr>
      <vt:lpstr>Resolving metadata issues: “LAS” files</vt:lpstr>
      <vt:lpstr> Q&amp;A</vt:lpstr>
      <vt:lpstr>Data Request UI - C Tags or Plain text</vt:lpstr>
      <vt:lpstr>Data Request UI - C Tags or Plain text (Examples)</vt:lpstr>
      <vt:lpstr>Results of User Feedback During the Meeting</vt:lpstr>
      <vt:lpstr>Results of User Feedback During the Meeting (2)</vt:lpstr>
      <vt:lpstr> Q&amp;A </vt:lpstr>
      <vt:lpstr>Next steps</vt:lpstr>
      <vt:lpstr>Next steps – 3 month outlook</vt:lpstr>
      <vt:lpstr>Dates For Your Diary</vt:lpstr>
      <vt:lpstr>Contact Information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Ian Furneaux (North Sea Transition Authority)</cp:lastModifiedBy>
  <cp:revision>3</cp:revision>
  <cp:lastPrinted>2016-10-24T07:58:33Z</cp:lastPrinted>
  <dcterms:created xsi:type="dcterms:W3CDTF">2016-10-17T11:59:42Z</dcterms:created>
  <dcterms:modified xsi:type="dcterms:W3CDTF">2023-07-04T10:17:10Z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y fmtid="{D5CDD505-2E9C-101B-9397-08002B2CF9AE}" pid="10" name="MediaServiceImageTags">
    <vt:lpwstr/>
  </property>
</Properties>
</file>