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0.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01" r:id="rId4"/>
    <p:sldMasterId id="2147483719" r:id="rId5"/>
    <p:sldMasterId id="2147483808" r:id="rId6"/>
    <p:sldMasterId id="2147483826" r:id="rId7"/>
    <p:sldMasterId id="2147483843" r:id="rId8"/>
    <p:sldMasterId id="2147483860" r:id="rId9"/>
    <p:sldMasterId id="2147483876" r:id="rId10"/>
    <p:sldMasterId id="2147483889" r:id="rId11"/>
    <p:sldMasterId id="2147483971" r:id="rId12"/>
    <p:sldMasterId id="2147483978" r:id="rId13"/>
    <p:sldMasterId id="2147484022" r:id="rId14"/>
  </p:sldMasterIdLst>
  <p:notesMasterIdLst>
    <p:notesMasterId r:id="rId51"/>
  </p:notesMasterIdLst>
  <p:handoutMasterIdLst>
    <p:handoutMasterId r:id="rId52"/>
  </p:handoutMasterIdLst>
  <p:sldIdLst>
    <p:sldId id="813" r:id="rId15"/>
    <p:sldId id="3583" r:id="rId16"/>
    <p:sldId id="3584" r:id="rId17"/>
    <p:sldId id="3659" r:id="rId18"/>
    <p:sldId id="3577" r:id="rId19"/>
    <p:sldId id="3638" r:id="rId20"/>
    <p:sldId id="3591" r:id="rId21"/>
    <p:sldId id="3679" r:id="rId22"/>
    <p:sldId id="3658" r:id="rId23"/>
    <p:sldId id="3588" r:id="rId24"/>
    <p:sldId id="3597" r:id="rId25"/>
    <p:sldId id="3640" r:id="rId26"/>
    <p:sldId id="3673" r:id="rId27"/>
    <p:sldId id="3669" r:id="rId28"/>
    <p:sldId id="3680" r:id="rId29"/>
    <p:sldId id="3665" r:id="rId30"/>
    <p:sldId id="3657" r:id="rId31"/>
    <p:sldId id="3672" r:id="rId32"/>
    <p:sldId id="3674" r:id="rId33"/>
    <p:sldId id="3589" r:id="rId34"/>
    <p:sldId id="3681" r:id="rId35"/>
    <p:sldId id="3666" r:id="rId36"/>
    <p:sldId id="3633" r:id="rId37"/>
    <p:sldId id="3647" r:id="rId38"/>
    <p:sldId id="3675" r:id="rId39"/>
    <p:sldId id="3676" r:id="rId40"/>
    <p:sldId id="3671" r:id="rId41"/>
    <p:sldId id="3652" r:id="rId42"/>
    <p:sldId id="3682" r:id="rId43"/>
    <p:sldId id="3667" r:id="rId44"/>
    <p:sldId id="3590" r:id="rId45"/>
    <p:sldId id="3581" r:id="rId46"/>
    <p:sldId id="3627" r:id="rId47"/>
    <p:sldId id="816" r:id="rId48"/>
    <p:sldId id="3653" r:id="rId49"/>
    <p:sldId id="3587" r:id="rId50"/>
  </p:sldIdLst>
  <p:sldSz cx="9144000" cy="5143500" type="screen16x9"/>
  <p:notesSz cx="6858000" cy="9240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13">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3D4737-8040-95A5-2A24-7BE158698C4E}" name="Andy Thompson (North Sea Transition Authority)" initials="AT(STA" userId="S::Andrew.Thompson@nstauthority.co.uk::321959ed-7daa-421a-aad7-834d2e4c66f9" providerId="AD"/>
  <p188:author id="{837A4E70-5E1C-024F-1611-11455371B827}" name="Miriam Paterson (North Sea Transition Authority)" initials="MA" userId="S::miriam.paterson@nstauthority.co.uk::74bb3175-2638-4c5f-af30-d06d48dd2ab3" providerId="AD"/>
  <p188:author id="{78844C96-688E-15E8-AAAF-02864AB93056}" name="Miriam Paterson (North Sea Transition Authority)" initials="MP(STA" userId="S::Miriam.Paterson@nstauthority.co.uk::74bb3175-2638-4c5f-af30-d06d48dd2ab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Walker Christopher (Oil and Gas Authority)" initials="WC" lastIdx="3" clrIdx="0"/>
  <p:cmAuthor id="7" name="Nic Granger (Oil &amp; Gas Authority)" initials="NG(&amp;GA" lastIdx="1" clrIdx="7">
    <p:extLst>
      <p:ext uri="{19B8F6BF-5375-455C-9EA6-DF929625EA0E}">
        <p15:presenceInfo xmlns:p15="http://schemas.microsoft.com/office/powerpoint/2012/main" userId="S::Nic.Granger@ogauthority.co.uk::86df2bd1-d84d-4527-9c22-4a49c45a0b8e" providerId="AD"/>
      </p:ext>
    </p:extLst>
  </p:cmAuthor>
  <p:cmAuthor id="1" name="David Lecore (Oil &amp; Gas Authority)" initials="DL(&amp;GA" lastIdx="15" clrIdx="1">
    <p:extLst>
      <p:ext uri="{19B8F6BF-5375-455C-9EA6-DF929625EA0E}">
        <p15:presenceInfo xmlns:p15="http://schemas.microsoft.com/office/powerpoint/2012/main" userId="S::David.Lecore@ogauthority.co.uk::5a63dd3c-845b-4393-8a87-75039c82e634" providerId="AD"/>
      </p:ext>
    </p:extLst>
  </p:cmAuthor>
  <p:cmAuthor id="2" name="Robert Swiergon (Oil &amp; Gas Authority)" initials="RA" lastIdx="11" clrIdx="2">
    <p:extLst>
      <p:ext uri="{19B8F6BF-5375-455C-9EA6-DF929625EA0E}">
        <p15:presenceInfo xmlns:p15="http://schemas.microsoft.com/office/powerpoint/2012/main" userId="S::robert.swiergon@ogauthority.co.uk::cc03a8d1-46b3-46a3-85ac-5df82dc13b5d" providerId="AD"/>
      </p:ext>
    </p:extLst>
  </p:cmAuthor>
  <p:cmAuthor id="3" name="John Seabourn (Oil &amp; Gas Authority)" initials="JS(&amp;GA" lastIdx="8" clrIdx="3">
    <p:extLst>
      <p:ext uri="{19B8F6BF-5375-455C-9EA6-DF929625EA0E}">
        <p15:presenceInfo xmlns:p15="http://schemas.microsoft.com/office/powerpoint/2012/main" userId="S::John.Seabourn@ogauthority.co.uk::eb90218a-4f45-4a2d-9e23-729677d3c2ef" providerId="AD"/>
      </p:ext>
    </p:extLst>
  </p:cmAuthor>
  <p:cmAuthor id="4" name="Andy Thompson (Oil &amp; Gas Authority)" initials="AT(&amp;GA" lastIdx="23" clrIdx="4">
    <p:extLst>
      <p:ext uri="{19B8F6BF-5375-455C-9EA6-DF929625EA0E}">
        <p15:presenceInfo xmlns:p15="http://schemas.microsoft.com/office/powerpoint/2012/main" userId="S::Andrew.Thompson@ogauthority.co.uk::321959ed-7daa-421a-aad7-834d2e4c66f9" providerId="AD"/>
      </p:ext>
    </p:extLst>
  </p:cmAuthor>
  <p:cmAuthor id="5" name="Miriam Paterson (Oil &amp; Gas Authority)" initials="MP(&amp;GA" lastIdx="1" clrIdx="5">
    <p:extLst>
      <p:ext uri="{19B8F6BF-5375-455C-9EA6-DF929625EA0E}">
        <p15:presenceInfo xmlns:p15="http://schemas.microsoft.com/office/powerpoint/2012/main" userId="S::Miriam.Paterson@ogauthority.co.uk::74bb3175-2638-4c5f-af30-d06d48dd2ab3" providerId="AD"/>
      </p:ext>
    </p:extLst>
  </p:cmAuthor>
  <p:cmAuthor id="6" name="Simon James (Oil &amp; Gas Authority)" initials="SJ(&amp;GA" lastIdx="4" clrIdx="6">
    <p:extLst>
      <p:ext uri="{19B8F6BF-5375-455C-9EA6-DF929625EA0E}">
        <p15:presenceInfo xmlns:p15="http://schemas.microsoft.com/office/powerpoint/2012/main" userId="S::Simon.James@ogauthority.co.uk::762e178f-77c3-475a-8359-d3c2bfe8a4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93768"/>
    <a:srgbClr val="002060"/>
    <a:srgbClr val="FFFFFF"/>
    <a:srgbClr val="003351"/>
    <a:srgbClr val="EBEBF5"/>
    <a:srgbClr val="ED7D31"/>
    <a:srgbClr val="CF0C71"/>
    <a:srgbClr val="FF5050"/>
    <a:srgbClr val="003399"/>
    <a:srgbClr val="0065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5D5A2B-14F6-41D1-A8F1-065678DC967D}" v="869" dt="2023-04-20T11:53:03.918"/>
    <p1510:client id="{EC9A5174-5532-4A49-90C6-2358C3678030}" vWet="2" dt="2023-04-20T10:23:13.83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2913"/>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microsoft.com/office/2018/10/relationships/authors" Target="author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66FC44-3FBB-4EDB-B952-8624D6532536}"/>
              </a:ext>
            </a:extLst>
          </p:cNvPr>
          <p:cNvSpPr>
            <a:spLocks noGrp="1"/>
          </p:cNvSpPr>
          <p:nvPr>
            <p:ph type="hdr" sz="quarter"/>
          </p:nvPr>
        </p:nvSpPr>
        <p:spPr>
          <a:xfrm>
            <a:off x="0" y="0"/>
            <a:ext cx="2971800" cy="463550"/>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5925394-4F73-4F50-9B37-7ABCC7C5AAD6}"/>
              </a:ext>
            </a:extLst>
          </p:cNvPr>
          <p:cNvSpPr>
            <a:spLocks noGrp="1"/>
          </p:cNvSpPr>
          <p:nvPr>
            <p:ph type="dt" sz="quarter" idx="1"/>
          </p:nvPr>
        </p:nvSpPr>
        <p:spPr>
          <a:xfrm>
            <a:off x="3884613" y="0"/>
            <a:ext cx="2971800" cy="463550"/>
          </a:xfrm>
          <a:prstGeom prst="rect">
            <a:avLst/>
          </a:prstGeom>
        </p:spPr>
        <p:txBody>
          <a:bodyPr vert="horz" lIns="91440" tIns="45720" rIns="91440" bIns="45720" rtlCol="0"/>
          <a:lstStyle>
            <a:lvl1pPr algn="r">
              <a:defRPr sz="1200"/>
            </a:lvl1pPr>
          </a:lstStyle>
          <a:p>
            <a:fld id="{52077FB2-8417-4EE8-A8ED-71841BD955E1}" type="datetimeFigureOut">
              <a:rPr lang="en-GB" smtClean="0"/>
              <a:t>24/04/2023</a:t>
            </a:fld>
            <a:endParaRPr lang="en-GB"/>
          </a:p>
        </p:txBody>
      </p:sp>
      <p:sp>
        <p:nvSpPr>
          <p:cNvPr id="4" name="Footer Placeholder 3">
            <a:extLst>
              <a:ext uri="{FF2B5EF4-FFF2-40B4-BE49-F238E27FC236}">
                <a16:creationId xmlns:a16="http://schemas.microsoft.com/office/drawing/2014/main" id="{1164C1FD-9BE5-4CED-B678-0A7D4A8E0E4E}"/>
              </a:ext>
            </a:extLst>
          </p:cNvPr>
          <p:cNvSpPr>
            <a:spLocks noGrp="1"/>
          </p:cNvSpPr>
          <p:nvPr>
            <p:ph type="ftr" sz="quarter" idx="2"/>
          </p:nvPr>
        </p:nvSpPr>
        <p:spPr>
          <a:xfrm>
            <a:off x="0" y="8777288"/>
            <a:ext cx="2971800" cy="4635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36A45E5-9E4C-4FFA-9DD5-5443BC7E18EE}"/>
              </a:ext>
            </a:extLst>
          </p:cNvPr>
          <p:cNvSpPr>
            <a:spLocks noGrp="1"/>
          </p:cNvSpPr>
          <p:nvPr>
            <p:ph type="sldNum" sz="quarter" idx="3"/>
          </p:nvPr>
        </p:nvSpPr>
        <p:spPr>
          <a:xfrm>
            <a:off x="3884613" y="8777288"/>
            <a:ext cx="2971800" cy="463550"/>
          </a:xfrm>
          <a:prstGeom prst="rect">
            <a:avLst/>
          </a:prstGeom>
        </p:spPr>
        <p:txBody>
          <a:bodyPr vert="horz" lIns="91440" tIns="45720" rIns="91440" bIns="45720" rtlCol="0" anchor="b"/>
          <a:lstStyle>
            <a:lvl1pPr algn="r">
              <a:defRPr sz="1200"/>
            </a:lvl1pPr>
          </a:lstStyle>
          <a:p>
            <a:fld id="{D266549C-9897-4376-A31E-52639625D8E9}" type="slidenum">
              <a:rPr lang="en-GB" smtClean="0"/>
              <a:t>‹#›</a:t>
            </a:fld>
            <a:endParaRPr lang="en-GB"/>
          </a:p>
        </p:txBody>
      </p:sp>
    </p:spTree>
    <p:extLst>
      <p:ext uri="{BB962C8B-B14F-4D97-AF65-F5344CB8AC3E}">
        <p14:creationId xmlns:p14="http://schemas.microsoft.com/office/powerpoint/2010/main" val="265028718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7T21:38:32.925"/>
    </inkml:context>
    <inkml:brush xml:id="br0">
      <inkml:brushProperty name="width" value="0.05" units="cm"/>
      <inkml:brushProperty name="height" value="0.05" units="cm"/>
      <inkml:brushProperty name="color" value="#FFFFFF"/>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7T21:38:33.972"/>
    </inkml:context>
    <inkml:brush xml:id="br0">
      <inkml:brushProperty name="width" value="0.05" units="cm"/>
      <inkml:brushProperty name="height" value="0.05" units="cm"/>
      <inkml:brushProperty name="color" value="#FFFFFF"/>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7T21:38:34.762"/>
    </inkml:context>
    <inkml:brush xml:id="br0">
      <inkml:brushProperty name="width" value="0.05" units="cm"/>
      <inkml:brushProperty name="height" value="0.05" units="cm"/>
      <inkml:brushProperty name="color" value="#FFFFFF"/>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7T21:38:35.571"/>
    </inkml:context>
    <inkml:brush xml:id="br0">
      <inkml:brushProperty name="width" value="0.05" units="cm"/>
      <inkml:brushProperty name="height" value="0.05" units="cm"/>
      <inkml:brushProperty name="color" value="#FFFFFF"/>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7T21:38:37.238"/>
    </inkml:context>
    <inkml:brush xml:id="br0">
      <inkml:brushProperty name="width" value="0.05" units="cm"/>
      <inkml:brushProperty name="height" value="0.05" units="cm"/>
      <inkml:brushProperty name="color" value="#FFFFFF"/>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7T21:38:37.637"/>
    </inkml:context>
    <inkml:brush xml:id="br0">
      <inkml:brushProperty name="width" value="0.05" units="cm"/>
      <inkml:brushProperty name="height" value="0.05" units="cm"/>
      <inkml:brushProperty name="color" value="#FFFFFF"/>
    </inkml:brush>
  </inkml:definitions>
  <inkml:trace contextRef="#ctx0" brushRef="#br0">0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7T21:38:38.138"/>
    </inkml:context>
    <inkml:brush xml:id="br0">
      <inkml:brushProperty name="width" value="0.05" units="cm"/>
      <inkml:brushProperty name="height" value="0.05" units="cm"/>
      <inkml:brushProperty name="color" value="#FFFFFF"/>
    </inkml:brush>
  </inkml:definitions>
  <inkml:trace contextRef="#ctx0" brushRef="#br0">0 1 24575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1800" cy="461472"/>
          </a:xfrm>
          <a:prstGeom prst="rect">
            <a:avLst/>
          </a:prstGeom>
        </p:spPr>
        <p:txBody>
          <a:bodyPr vert="horz" lIns="106271" tIns="53136" rIns="106271" bIns="53136" rtlCol="0"/>
          <a:lstStyle>
            <a:lvl1pPr algn="l">
              <a:defRPr sz="1400"/>
            </a:lvl1pPr>
          </a:lstStyle>
          <a:p>
            <a:endParaRPr lang="en-GB"/>
          </a:p>
        </p:txBody>
      </p:sp>
      <p:sp>
        <p:nvSpPr>
          <p:cNvPr id="3" name="Date Placeholder 2"/>
          <p:cNvSpPr>
            <a:spLocks noGrp="1"/>
          </p:cNvSpPr>
          <p:nvPr>
            <p:ph type="dt" idx="1"/>
          </p:nvPr>
        </p:nvSpPr>
        <p:spPr>
          <a:xfrm>
            <a:off x="3885011" y="2"/>
            <a:ext cx="2971800" cy="461472"/>
          </a:xfrm>
          <a:prstGeom prst="rect">
            <a:avLst/>
          </a:prstGeom>
        </p:spPr>
        <p:txBody>
          <a:bodyPr vert="horz" lIns="106271" tIns="53136" rIns="106271" bIns="53136" rtlCol="0"/>
          <a:lstStyle>
            <a:lvl1pPr algn="r">
              <a:defRPr sz="1400"/>
            </a:lvl1pPr>
          </a:lstStyle>
          <a:p>
            <a:fld id="{18509D73-1F11-47CD-8D52-DA2AEAF3C024}" type="datetimeFigureOut">
              <a:rPr lang="en-GB" smtClean="0"/>
              <a:t>24/04/2023</a:t>
            </a:fld>
            <a:endParaRPr lang="en-GB"/>
          </a:p>
        </p:txBody>
      </p:sp>
      <p:sp>
        <p:nvSpPr>
          <p:cNvPr id="4" name="Slide Image Placeholder 3"/>
          <p:cNvSpPr>
            <a:spLocks noGrp="1" noRot="1" noChangeAspect="1"/>
          </p:cNvSpPr>
          <p:nvPr>
            <p:ph type="sldImg" idx="2"/>
          </p:nvPr>
        </p:nvSpPr>
        <p:spPr>
          <a:xfrm>
            <a:off x="349250" y="692150"/>
            <a:ext cx="6159500" cy="3465513"/>
          </a:xfrm>
          <a:prstGeom prst="rect">
            <a:avLst/>
          </a:prstGeom>
          <a:noFill/>
          <a:ln w="12700">
            <a:solidFill>
              <a:prstClr val="black"/>
            </a:solidFill>
          </a:ln>
        </p:spPr>
        <p:txBody>
          <a:bodyPr vert="horz" lIns="106271" tIns="53136" rIns="106271" bIns="53136" rtlCol="0" anchor="ctr"/>
          <a:lstStyle/>
          <a:p>
            <a:endParaRPr lang="en-GB"/>
          </a:p>
        </p:txBody>
      </p:sp>
      <p:sp>
        <p:nvSpPr>
          <p:cNvPr id="5" name="Notes Placeholder 4"/>
          <p:cNvSpPr>
            <a:spLocks noGrp="1"/>
          </p:cNvSpPr>
          <p:nvPr>
            <p:ph type="body" sz="quarter" idx="3"/>
          </p:nvPr>
        </p:nvSpPr>
        <p:spPr>
          <a:xfrm>
            <a:off x="685800" y="4389687"/>
            <a:ext cx="5486400" cy="4158947"/>
          </a:xfrm>
          <a:prstGeom prst="rect">
            <a:avLst/>
          </a:prstGeom>
        </p:spPr>
        <p:txBody>
          <a:bodyPr vert="horz" lIns="106271" tIns="53136" rIns="106271" bIns="5313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8776521"/>
            <a:ext cx="2971800" cy="461472"/>
          </a:xfrm>
          <a:prstGeom prst="rect">
            <a:avLst/>
          </a:prstGeom>
        </p:spPr>
        <p:txBody>
          <a:bodyPr vert="horz" lIns="106271" tIns="53136" rIns="106271" bIns="53136" rtlCol="0" anchor="b"/>
          <a:lstStyle>
            <a:lvl1pPr algn="l">
              <a:defRPr sz="1400"/>
            </a:lvl1pPr>
          </a:lstStyle>
          <a:p>
            <a:endParaRPr lang="en-GB"/>
          </a:p>
        </p:txBody>
      </p:sp>
      <p:sp>
        <p:nvSpPr>
          <p:cNvPr id="7" name="Slide Number Placeholder 6"/>
          <p:cNvSpPr>
            <a:spLocks noGrp="1"/>
          </p:cNvSpPr>
          <p:nvPr>
            <p:ph type="sldNum" sz="quarter" idx="5"/>
          </p:nvPr>
        </p:nvSpPr>
        <p:spPr>
          <a:xfrm>
            <a:off x="3885011" y="8776521"/>
            <a:ext cx="2971800" cy="461472"/>
          </a:xfrm>
          <a:prstGeom prst="rect">
            <a:avLst/>
          </a:prstGeom>
        </p:spPr>
        <p:txBody>
          <a:bodyPr vert="horz" lIns="106271" tIns="53136" rIns="106271" bIns="53136" rtlCol="0" anchor="b"/>
          <a:lstStyle>
            <a:lvl1pPr algn="r">
              <a:defRPr sz="1400"/>
            </a:lvl1pPr>
          </a:lstStyle>
          <a:p>
            <a:fld id="{F27E7B17-5099-4BBE-8F19-7BFADD7AACEA}" type="slidenum">
              <a:rPr lang="en-GB" smtClean="0"/>
              <a:t>‹#›</a:t>
            </a:fld>
            <a:endParaRPr lang="en-GB"/>
          </a:p>
        </p:txBody>
      </p:sp>
    </p:spTree>
    <p:extLst>
      <p:ext uri="{BB962C8B-B14F-4D97-AF65-F5344CB8AC3E}">
        <p14:creationId xmlns:p14="http://schemas.microsoft.com/office/powerpoint/2010/main" val="2302390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pPr marL="0" marR="0" lvl="0" indent="0" algn="r" defTabSz="609570" rtl="0" eaLnBrk="1" fontAlgn="auto" latinLnBrk="0" hangingPunct="1">
              <a:lnSpc>
                <a:spcPct val="100000"/>
              </a:lnSpc>
              <a:spcBef>
                <a:spcPts val="0"/>
              </a:spcBef>
              <a:spcAft>
                <a:spcPts val="0"/>
              </a:spcAft>
              <a:buClrTx/>
              <a:buSzTx/>
              <a:buFontTx/>
              <a:buNone/>
              <a:tabLst/>
              <a:defRPr/>
            </a:pPr>
            <a:fld id="{F27E7B17-5099-4BBE-8F19-7BFADD7AACEA}" type="slidenum">
              <a:rPr kumimoji="0" lang="en-GB"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70" rtl="0" eaLnBrk="1" fontAlgn="auto" latinLnBrk="0" hangingPunct="1">
                <a:lnSpc>
                  <a:spcPct val="100000"/>
                </a:lnSpc>
                <a:spcBef>
                  <a:spcPts val="0"/>
                </a:spcBef>
                <a:spcAft>
                  <a:spcPts val="0"/>
                </a:spcAft>
                <a:buClrTx/>
                <a:buSzTx/>
                <a:buFontTx/>
                <a:buNone/>
                <a:tabLst/>
                <a:defRPr/>
              </a:pPr>
              <a:t>1</a:t>
            </a:fld>
            <a:endParaRPr kumimoji="0" lang="en-GB"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1700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fld id="{F27E7B17-5099-4BBE-8F19-7BFADD7AACEA}" type="slidenum">
              <a:rPr lang="en-GB" smtClean="0"/>
              <a:t>34</a:t>
            </a:fld>
            <a:endParaRPr lang="en-GB"/>
          </a:p>
        </p:txBody>
      </p:sp>
    </p:spTree>
    <p:extLst>
      <p:ext uri="{BB962C8B-B14F-4D97-AF65-F5344CB8AC3E}">
        <p14:creationId xmlns:p14="http://schemas.microsoft.com/office/powerpoint/2010/main" val="519992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fld id="{F27E7B17-5099-4BBE-8F19-7BFADD7AACEA}" type="slidenum">
              <a:rPr lang="en-GB" smtClean="0"/>
              <a:t>36</a:t>
            </a:fld>
            <a:endParaRPr lang="en-GB"/>
          </a:p>
        </p:txBody>
      </p:sp>
    </p:spTree>
    <p:extLst>
      <p:ext uri="{BB962C8B-B14F-4D97-AF65-F5344CB8AC3E}">
        <p14:creationId xmlns:p14="http://schemas.microsoft.com/office/powerpoint/2010/main" val="2228387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3</a:t>
            </a:fld>
            <a:endParaRPr lang="en-GB"/>
          </a:p>
        </p:txBody>
      </p:sp>
    </p:spTree>
    <p:extLst>
      <p:ext uri="{BB962C8B-B14F-4D97-AF65-F5344CB8AC3E}">
        <p14:creationId xmlns:p14="http://schemas.microsoft.com/office/powerpoint/2010/main" val="3343824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fld id="{F27E7B17-5099-4BBE-8F19-7BFADD7AACEA}" type="slidenum">
              <a:rPr lang="en-GB" smtClean="0"/>
              <a:t>7</a:t>
            </a:fld>
            <a:endParaRPr lang="en-GB"/>
          </a:p>
        </p:txBody>
      </p:sp>
    </p:spTree>
    <p:extLst>
      <p:ext uri="{BB962C8B-B14F-4D97-AF65-F5344CB8AC3E}">
        <p14:creationId xmlns:p14="http://schemas.microsoft.com/office/powerpoint/2010/main" val="2722754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fld id="{F27E7B17-5099-4BBE-8F19-7BFADD7AACEA}" type="slidenum">
              <a:rPr lang="en-GB" smtClean="0"/>
              <a:t>10</a:t>
            </a:fld>
            <a:endParaRPr lang="en-GB"/>
          </a:p>
        </p:txBody>
      </p:sp>
    </p:spTree>
    <p:extLst>
      <p:ext uri="{BB962C8B-B14F-4D97-AF65-F5344CB8AC3E}">
        <p14:creationId xmlns:p14="http://schemas.microsoft.com/office/powerpoint/2010/main" val="709907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fld id="{F27E7B17-5099-4BBE-8F19-7BFADD7AACEA}" type="slidenum">
              <a:rPr lang="en-GB" smtClean="0"/>
              <a:t>20</a:t>
            </a:fld>
            <a:endParaRPr lang="en-GB"/>
          </a:p>
        </p:txBody>
      </p:sp>
    </p:spTree>
    <p:extLst>
      <p:ext uri="{BB962C8B-B14F-4D97-AF65-F5344CB8AC3E}">
        <p14:creationId xmlns:p14="http://schemas.microsoft.com/office/powerpoint/2010/main" val="20900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E7B17-5099-4BBE-8F19-7BFADD7AACEA}" type="slidenum">
              <a:rPr kumimoji="0" lang="en-GB"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9127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26</a:t>
            </a:fld>
            <a:endParaRPr lang="en-GB"/>
          </a:p>
        </p:txBody>
      </p:sp>
    </p:spTree>
    <p:extLst>
      <p:ext uri="{BB962C8B-B14F-4D97-AF65-F5344CB8AC3E}">
        <p14:creationId xmlns:p14="http://schemas.microsoft.com/office/powerpoint/2010/main" val="2557372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fld id="{F27E7B17-5099-4BBE-8F19-7BFADD7AACEA}" type="slidenum">
              <a:rPr lang="en-GB" smtClean="0"/>
              <a:t>27</a:t>
            </a:fld>
            <a:endParaRPr lang="en-GB"/>
          </a:p>
        </p:txBody>
      </p:sp>
    </p:spTree>
    <p:extLst>
      <p:ext uri="{BB962C8B-B14F-4D97-AF65-F5344CB8AC3E}">
        <p14:creationId xmlns:p14="http://schemas.microsoft.com/office/powerpoint/2010/main" val="3357939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fld id="{F27E7B17-5099-4BBE-8F19-7BFADD7AACEA}" type="slidenum">
              <a:rPr lang="en-GB" smtClean="0"/>
              <a:t>31</a:t>
            </a:fld>
            <a:endParaRPr lang="en-GB"/>
          </a:p>
        </p:txBody>
      </p:sp>
    </p:spTree>
    <p:extLst>
      <p:ext uri="{BB962C8B-B14F-4D97-AF65-F5344CB8AC3E}">
        <p14:creationId xmlns:p14="http://schemas.microsoft.com/office/powerpoint/2010/main" val="38518937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15E28A0-AE1A-4AEC-9E52-A3BC1086D0A6}"/>
              </a:ext>
            </a:extLst>
          </p:cNvPr>
          <p:cNvSpPr txBox="1"/>
          <p:nvPr userDrawn="1"/>
        </p:nvSpPr>
        <p:spPr>
          <a:xfrm>
            <a:off x="0" y="-50192"/>
            <a:ext cx="4031938" cy="369332"/>
          </a:xfrm>
          <a:prstGeom prst="rect">
            <a:avLst/>
          </a:prstGeom>
          <a:noFill/>
        </p:spPr>
        <p:txBody>
          <a:bodyPr wrap="none" rtlCol="0">
            <a:spAutoFit/>
          </a:bodyPr>
          <a:lstStyle/>
          <a:p>
            <a:r>
              <a:rPr lang="en-GB" sz="1800">
                <a:solidFill>
                  <a:schemeClr val="bg1"/>
                </a:solidFill>
              </a:rPr>
              <a:t>DRAFT – COMMERCIAL SENSITIVE</a:t>
            </a:r>
          </a:p>
        </p:txBody>
      </p:sp>
      <p:sp>
        <p:nvSpPr>
          <p:cNvPr id="4" name="object 3">
            <a:extLst>
              <a:ext uri="{FF2B5EF4-FFF2-40B4-BE49-F238E27FC236}">
                <a16:creationId xmlns:a16="http://schemas.microsoft.com/office/drawing/2014/main" id="{668AE168-61D1-4938-8944-6084A0B9E692}"/>
              </a:ext>
            </a:extLst>
          </p:cNvPr>
          <p:cNvSpPr/>
          <p:nvPr userDrawn="1"/>
        </p:nvSpPr>
        <p:spPr>
          <a:xfrm>
            <a:off x="792004" y="2928852"/>
            <a:ext cx="8352155" cy="0"/>
          </a:xfrm>
          <a:custGeom>
            <a:avLst/>
            <a:gdLst/>
            <a:ahLst/>
            <a:cxnLst/>
            <a:rect l="l" t="t" r="r" b="b"/>
            <a:pathLst>
              <a:path w="8352155">
                <a:moveTo>
                  <a:pt x="0" y="0"/>
                </a:moveTo>
                <a:lnTo>
                  <a:pt x="8352002" y="0"/>
                </a:lnTo>
              </a:path>
            </a:pathLst>
          </a:custGeom>
          <a:ln w="12700">
            <a:solidFill>
              <a:srgbClr val="00AEEF"/>
            </a:solidFill>
          </a:ln>
        </p:spPr>
        <p:txBody>
          <a:bodyPr wrap="square" lIns="0" tIns="0" rIns="0" bIns="0" rtlCol="0"/>
          <a:lstStyle/>
          <a:p>
            <a:endParaRPr sz="1800">
              <a:solidFill>
                <a:prstClr val="black"/>
              </a:solidFill>
            </a:endParaRPr>
          </a:p>
        </p:txBody>
      </p:sp>
      <p:pic>
        <p:nvPicPr>
          <p:cNvPr id="7" name="Picture 6" descr="Oil &amp; Gas Authority_CYAN_AW.png">
            <a:extLst>
              <a:ext uri="{FF2B5EF4-FFF2-40B4-BE49-F238E27FC236}">
                <a16:creationId xmlns:a16="http://schemas.microsoft.com/office/drawing/2014/main" id="{3E97481E-D8B5-4B31-BC5E-33CB37601A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1" y="364676"/>
            <a:ext cx="1548794" cy="1298037"/>
          </a:xfrm>
          <a:prstGeom prst="rect">
            <a:avLst/>
          </a:prstGeom>
        </p:spPr>
      </p:pic>
    </p:spTree>
    <p:extLst>
      <p:ext uri="{BB962C8B-B14F-4D97-AF65-F5344CB8AC3E}">
        <p14:creationId xmlns:p14="http://schemas.microsoft.com/office/powerpoint/2010/main" val="319609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2959536258"/>
      </p:ext>
    </p:extLst>
  </p:cSld>
  <p:clrMapOvr>
    <a:masterClrMapping/>
  </p:clrMapOvr>
  <p:extLst>
    <p:ext uri="{DCECCB84-F9BA-43D5-87BE-67443E8EF086}">
      <p15:sldGuideLst xmlns:p15="http://schemas.microsoft.com/office/powerpoint/2012/main">
        <p15:guide id="1" pos="2857" userDrawn="1">
          <p15:clr>
            <a:srgbClr val="FBAE40"/>
          </p15:clr>
        </p15:guide>
        <p15:guide id="2" pos="2971"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4" name="Shape 172">
            <a:extLst>
              <a:ext uri="{FF2B5EF4-FFF2-40B4-BE49-F238E27FC236}">
                <a16:creationId xmlns:a16="http://schemas.microsoft.com/office/drawing/2014/main" id="{315ECEED-55FE-4004-BFA6-B3EF242F1DC5}"/>
              </a:ext>
            </a:extLst>
          </p:cNvPr>
          <p:cNvSpPr/>
          <p:nvPr userDrawn="1"/>
        </p:nvSpPr>
        <p:spPr>
          <a:xfrm>
            <a:off x="1" y="4876251"/>
            <a:ext cx="9144000" cy="276882"/>
          </a:xfrm>
          <a:prstGeom prst="rect">
            <a:avLst/>
          </a:pr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45662" tIns="45662" rIns="108000" bIns="45662" numCol="1" anchor="ctr">
            <a:spAutoFit/>
          </a:bodyPr>
          <a:lstStyle>
            <a:lvl1pPr algn="ctr">
              <a:defRPr sz="1600" b="1">
                <a:solidFill>
                  <a:srgbClr val="FFFFFF"/>
                </a:solidFill>
              </a:defRPr>
            </a:lvl1pPr>
          </a:lstStyle>
          <a:p>
            <a:pPr algn="r" defTabSz="913025">
              <a:defRPr/>
            </a:pPr>
            <a:fld id="{E2302B12-97F5-4C7F-B8BE-15A2610F4317}" type="slidenum">
              <a:rPr lang="en-GB" sz="1200" kern="0" smtClean="0">
                <a:solidFill>
                  <a:prstClr val="white"/>
                </a:solidFill>
                <a:latin typeface="Arial"/>
                <a:cs typeface="Arial" panose="020B0604020202020204" pitchFamily="34" charset="0"/>
              </a:rPr>
              <a:pPr algn="r" defTabSz="913025">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Tree>
    <p:extLst>
      <p:ext uri="{BB962C8B-B14F-4D97-AF65-F5344CB8AC3E}">
        <p14:creationId xmlns:p14="http://schemas.microsoft.com/office/powerpoint/2010/main" val="3821918420"/>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4" name="Shape 172">
            <a:extLst>
              <a:ext uri="{FF2B5EF4-FFF2-40B4-BE49-F238E27FC236}">
                <a16:creationId xmlns:a16="http://schemas.microsoft.com/office/drawing/2014/main" id="{2853DE9D-017B-4D9B-B49C-2AF277B5394A}"/>
              </a:ext>
            </a:extLst>
          </p:cNvPr>
          <p:cNvSpPr/>
          <p:nvPr userDrawn="1"/>
        </p:nvSpPr>
        <p:spPr>
          <a:xfrm>
            <a:off x="1" y="4876251"/>
            <a:ext cx="9144000" cy="276882"/>
          </a:xfrm>
          <a:prstGeom prst="rect">
            <a:avLst/>
          </a:pr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45662" tIns="45662" rIns="108000" bIns="45662" numCol="1" anchor="ctr">
            <a:spAutoFit/>
          </a:bodyPr>
          <a:lstStyle>
            <a:lvl1pPr algn="ctr">
              <a:defRPr sz="1600" b="1">
                <a:solidFill>
                  <a:srgbClr val="FFFFFF"/>
                </a:solidFill>
              </a:defRPr>
            </a:lvl1pPr>
          </a:lstStyle>
          <a:p>
            <a:pPr algn="r" defTabSz="913025">
              <a:defRPr/>
            </a:pPr>
            <a:fld id="{E2302B12-97F5-4C7F-B8BE-15A2610F4317}" type="slidenum">
              <a:rPr lang="en-GB" sz="1200" kern="0" smtClean="0">
                <a:solidFill>
                  <a:prstClr val="white"/>
                </a:solidFill>
                <a:latin typeface="Arial"/>
                <a:cs typeface="Arial" panose="020B0604020202020204" pitchFamily="34" charset="0"/>
              </a:rPr>
              <a:pPr algn="r" defTabSz="913025">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Tree>
    <p:extLst>
      <p:ext uri="{BB962C8B-B14F-4D97-AF65-F5344CB8AC3E}">
        <p14:creationId xmlns:p14="http://schemas.microsoft.com/office/powerpoint/2010/main" val="3332480791"/>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4" name="Shape 172">
            <a:extLst>
              <a:ext uri="{FF2B5EF4-FFF2-40B4-BE49-F238E27FC236}">
                <a16:creationId xmlns:a16="http://schemas.microsoft.com/office/drawing/2014/main" id="{2ECE2E9D-4B94-48D7-8F78-3AF894547640}"/>
              </a:ext>
            </a:extLst>
          </p:cNvPr>
          <p:cNvSpPr/>
          <p:nvPr userDrawn="1"/>
        </p:nvSpPr>
        <p:spPr>
          <a:xfrm>
            <a:off x="1" y="4876251"/>
            <a:ext cx="9144000" cy="276882"/>
          </a:xfrm>
          <a:prstGeom prst="rect">
            <a:avLst/>
          </a:pr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45662" tIns="45662" rIns="108000" bIns="45662" numCol="1" anchor="ctr">
            <a:spAutoFit/>
          </a:bodyPr>
          <a:lstStyle>
            <a:lvl1pPr algn="ctr">
              <a:defRPr sz="1600" b="1">
                <a:solidFill>
                  <a:srgbClr val="FFFFFF"/>
                </a:solidFill>
              </a:defRPr>
            </a:lvl1pPr>
          </a:lstStyle>
          <a:p>
            <a:pPr algn="r" defTabSz="913025">
              <a:defRPr/>
            </a:pPr>
            <a:fld id="{E2302B12-97F5-4C7F-B8BE-15A2610F4317}" type="slidenum">
              <a:rPr lang="en-GB" sz="1200" kern="0" smtClean="0">
                <a:solidFill>
                  <a:prstClr val="white"/>
                </a:solidFill>
                <a:latin typeface="Arial"/>
                <a:cs typeface="Arial" panose="020B0604020202020204" pitchFamily="34" charset="0"/>
              </a:rPr>
              <a:pPr algn="r" defTabSz="913025">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Tree>
    <p:extLst>
      <p:ext uri="{BB962C8B-B14F-4D97-AF65-F5344CB8AC3E}">
        <p14:creationId xmlns:p14="http://schemas.microsoft.com/office/powerpoint/2010/main" val="1686781496"/>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guide id="3" pos="1497">
          <p15:clr>
            <a:srgbClr val="FBAE40"/>
          </p15:clr>
        </p15:guide>
        <p15:guide id="4" pos="1610">
          <p15:clr>
            <a:srgbClr val="FBAE40"/>
          </p15:clr>
        </p15:guide>
        <p15:guide id="5" pos="4195">
          <p15:clr>
            <a:srgbClr val="FBAE40"/>
          </p15:clr>
        </p15:guide>
        <p15:guide id="6" pos="4332">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4" name="Shape 172">
            <a:extLst>
              <a:ext uri="{FF2B5EF4-FFF2-40B4-BE49-F238E27FC236}">
                <a16:creationId xmlns:a16="http://schemas.microsoft.com/office/drawing/2014/main" id="{315ECEED-55FE-4004-BFA6-B3EF242F1DC5}"/>
              </a:ext>
            </a:extLst>
          </p:cNvPr>
          <p:cNvSpPr/>
          <p:nvPr userDrawn="1"/>
        </p:nvSpPr>
        <p:spPr>
          <a:xfrm>
            <a:off x="1" y="4876251"/>
            <a:ext cx="9144000" cy="276882"/>
          </a:xfrm>
          <a:prstGeom prst="rect">
            <a:avLst/>
          </a:pr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45662" tIns="45662" rIns="108000" bIns="45662" numCol="1" anchor="ctr">
            <a:spAutoFit/>
          </a:bodyPr>
          <a:lstStyle>
            <a:lvl1pPr algn="ctr">
              <a:defRPr sz="1600" b="1">
                <a:solidFill>
                  <a:srgbClr val="FFFFFF"/>
                </a:solidFill>
              </a:defRPr>
            </a:lvl1pPr>
          </a:lstStyle>
          <a:p>
            <a:pPr algn="r" defTabSz="913025">
              <a:defRPr/>
            </a:pPr>
            <a:fld id="{E2302B12-97F5-4C7F-B8BE-15A2610F4317}" type="slidenum">
              <a:rPr lang="en-GB" sz="1200" kern="0" smtClean="0">
                <a:solidFill>
                  <a:prstClr val="white"/>
                </a:solidFill>
                <a:latin typeface="Arial"/>
                <a:cs typeface="Arial" panose="020B0604020202020204" pitchFamily="34" charset="0"/>
              </a:rPr>
              <a:pPr algn="r" defTabSz="913025">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4716464" y="944564"/>
            <a:ext cx="4103687" cy="3605212"/>
          </a:xfrm>
          <a:prstGeom prst="rect">
            <a:avLst/>
          </a:prstGeom>
          <a:solidFill>
            <a:schemeClr val="bg2">
              <a:lumMod val="20000"/>
              <a:lumOff val="80000"/>
            </a:schemeClr>
          </a:solidFill>
        </p:spPr>
        <p:txBody>
          <a:bodyPr anchor="ctr"/>
          <a:lstStyle>
            <a:lvl1pPr>
              <a:defRPr lang="en-GB" dirty="0"/>
            </a:lvl1pPr>
          </a:lstStyle>
          <a:p>
            <a:pPr marL="0" lvl="0" indent="0" algn="ctr">
              <a:buNone/>
            </a:pPr>
            <a:endParaRPr lang="en-GB"/>
          </a:p>
        </p:txBody>
      </p:sp>
    </p:spTree>
    <p:extLst>
      <p:ext uri="{BB962C8B-B14F-4D97-AF65-F5344CB8AC3E}">
        <p14:creationId xmlns:p14="http://schemas.microsoft.com/office/powerpoint/2010/main" val="3472787684"/>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4" name="Shape 172">
            <a:extLst>
              <a:ext uri="{FF2B5EF4-FFF2-40B4-BE49-F238E27FC236}">
                <a16:creationId xmlns:a16="http://schemas.microsoft.com/office/drawing/2014/main" id="{2853DE9D-017B-4D9B-B49C-2AF277B5394A}"/>
              </a:ext>
            </a:extLst>
          </p:cNvPr>
          <p:cNvSpPr/>
          <p:nvPr userDrawn="1"/>
        </p:nvSpPr>
        <p:spPr>
          <a:xfrm>
            <a:off x="1" y="4876251"/>
            <a:ext cx="9144000" cy="276882"/>
          </a:xfrm>
          <a:prstGeom prst="rect">
            <a:avLst/>
          </a:pr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45662" tIns="45662" rIns="108000" bIns="45662" numCol="1" anchor="ctr">
            <a:spAutoFit/>
          </a:bodyPr>
          <a:lstStyle>
            <a:lvl1pPr algn="ctr">
              <a:defRPr sz="1600" b="1">
                <a:solidFill>
                  <a:srgbClr val="FFFFFF"/>
                </a:solidFill>
              </a:defRPr>
            </a:lvl1pPr>
          </a:lstStyle>
          <a:p>
            <a:pPr algn="r" defTabSz="913025">
              <a:defRPr/>
            </a:pPr>
            <a:fld id="{E2302B12-97F5-4C7F-B8BE-15A2610F4317}" type="slidenum">
              <a:rPr lang="en-GB" sz="1200" kern="0" smtClean="0">
                <a:solidFill>
                  <a:prstClr val="white"/>
                </a:solidFill>
                <a:latin typeface="Arial"/>
                <a:cs typeface="Arial" panose="020B0604020202020204" pitchFamily="34" charset="0"/>
              </a:rPr>
              <a:pPr algn="r" defTabSz="913025">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431801" y="857250"/>
            <a:ext cx="2698750" cy="197485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3276600" y="857250"/>
            <a:ext cx="2700338" cy="197485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6119813" y="857250"/>
            <a:ext cx="2698750" cy="1974850"/>
          </a:xfrm>
          <a:prstGeom prst="rect">
            <a:avLst/>
          </a:prstGeom>
          <a:solidFill>
            <a:schemeClr val="bg2">
              <a:lumMod val="20000"/>
              <a:lumOff val="80000"/>
            </a:schemeClr>
          </a:solid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1575514319"/>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4" name="Shape 172">
            <a:extLst>
              <a:ext uri="{FF2B5EF4-FFF2-40B4-BE49-F238E27FC236}">
                <a16:creationId xmlns:a16="http://schemas.microsoft.com/office/drawing/2014/main" id="{2ECE2E9D-4B94-48D7-8F78-3AF894547640}"/>
              </a:ext>
            </a:extLst>
          </p:cNvPr>
          <p:cNvSpPr/>
          <p:nvPr userDrawn="1"/>
        </p:nvSpPr>
        <p:spPr>
          <a:xfrm>
            <a:off x="1" y="4876251"/>
            <a:ext cx="9144000" cy="276882"/>
          </a:xfrm>
          <a:prstGeom prst="rect">
            <a:avLst/>
          </a:pr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45662" tIns="45662" rIns="108000" bIns="45662" numCol="1" anchor="ctr">
            <a:spAutoFit/>
          </a:bodyPr>
          <a:lstStyle>
            <a:lvl1pPr algn="ctr">
              <a:defRPr sz="1600" b="1">
                <a:solidFill>
                  <a:srgbClr val="FFFFFF"/>
                </a:solidFill>
              </a:defRPr>
            </a:lvl1pPr>
          </a:lstStyle>
          <a:p>
            <a:pPr algn="r" defTabSz="913025">
              <a:defRPr/>
            </a:pPr>
            <a:fld id="{E2302B12-97F5-4C7F-B8BE-15A2610F4317}" type="slidenum">
              <a:rPr lang="en-GB" sz="1200" kern="0" smtClean="0">
                <a:solidFill>
                  <a:prstClr val="white"/>
                </a:solidFill>
                <a:latin typeface="Arial"/>
                <a:cs typeface="Arial" panose="020B0604020202020204" pitchFamily="34" charset="0"/>
              </a:rPr>
              <a:pPr algn="r" defTabSz="913025">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439689" y="857250"/>
            <a:ext cx="1971725" cy="1488241"/>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2566989" y="857250"/>
            <a:ext cx="1971725" cy="1488241"/>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4705351" y="857250"/>
            <a:ext cx="1971725" cy="1488241"/>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6843713" y="857250"/>
            <a:ext cx="1971725" cy="1488241"/>
          </a:xfrm>
          <a:prstGeom prst="rect">
            <a:avLst/>
          </a:prstGeom>
          <a:solidFill>
            <a:schemeClr val="bg2">
              <a:lumMod val="20000"/>
              <a:lumOff val="80000"/>
            </a:schemeClr>
          </a:solid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358541685"/>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7">
          <p15:clr>
            <a:srgbClr val="FBAE40"/>
          </p15:clr>
        </p15:guide>
        <p15:guide id="5" pos="4209">
          <p15:clr>
            <a:srgbClr val="FBAE40"/>
          </p15:clr>
        </p15:guide>
        <p15:guide id="6" pos="4305">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4" name="Shape 172">
            <a:extLst>
              <a:ext uri="{FF2B5EF4-FFF2-40B4-BE49-F238E27FC236}">
                <a16:creationId xmlns:a16="http://schemas.microsoft.com/office/drawing/2014/main" id="{315ECEED-55FE-4004-BFA6-B3EF242F1DC5}"/>
              </a:ext>
            </a:extLst>
          </p:cNvPr>
          <p:cNvSpPr/>
          <p:nvPr userDrawn="1"/>
        </p:nvSpPr>
        <p:spPr>
          <a:xfrm>
            <a:off x="1" y="4876251"/>
            <a:ext cx="9144000" cy="276882"/>
          </a:xfrm>
          <a:prstGeom prst="rect">
            <a:avLst/>
          </a:pr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45662" tIns="45662" rIns="108000" bIns="45662" numCol="1" anchor="ctr">
            <a:spAutoFit/>
          </a:bodyPr>
          <a:lstStyle>
            <a:lvl1pPr algn="ctr">
              <a:defRPr sz="1600" b="1">
                <a:solidFill>
                  <a:srgbClr val="FFFFFF"/>
                </a:solidFill>
              </a:defRPr>
            </a:lvl1pPr>
          </a:lstStyle>
          <a:p>
            <a:pPr algn="r" defTabSz="913025">
              <a:defRPr/>
            </a:pPr>
            <a:fld id="{E2302B12-97F5-4C7F-B8BE-15A2610F4317}" type="slidenum">
              <a:rPr lang="en-GB" sz="1200" kern="0" smtClean="0">
                <a:solidFill>
                  <a:prstClr val="white"/>
                </a:solidFill>
                <a:latin typeface="Arial"/>
                <a:cs typeface="Arial" panose="020B0604020202020204" pitchFamily="34" charset="0"/>
              </a:rPr>
              <a:pPr algn="r" defTabSz="913025">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431800" y="857250"/>
            <a:ext cx="4102100" cy="183600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4716463" y="857250"/>
            <a:ext cx="4102100" cy="183600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431800" y="2862262"/>
            <a:ext cx="4102100" cy="183600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4716463" y="2862262"/>
            <a:ext cx="4102100" cy="1836000"/>
          </a:xfrm>
          <a:prstGeom prst="rect">
            <a:avLst/>
          </a:prstGeom>
          <a:solidFill>
            <a:schemeClr val="bg2">
              <a:lumMod val="20000"/>
              <a:lumOff val="80000"/>
            </a:schemeClr>
          </a:solid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2978916553"/>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column_feature_box">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431799" y="857250"/>
            <a:ext cx="5591176" cy="244221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8" name="Shape 172">
            <a:extLst>
              <a:ext uri="{FF2B5EF4-FFF2-40B4-BE49-F238E27FC236}">
                <a16:creationId xmlns:a16="http://schemas.microsoft.com/office/drawing/2014/main" id="{CC0D98D4-A833-4094-ADC4-8A70FD7F2B2B}"/>
              </a:ext>
            </a:extLst>
          </p:cNvPr>
          <p:cNvSpPr/>
          <p:nvPr userDrawn="1"/>
        </p:nvSpPr>
        <p:spPr>
          <a:xfrm>
            <a:off x="1" y="4876251"/>
            <a:ext cx="9144000" cy="276882"/>
          </a:xfrm>
          <a:prstGeom prst="rect">
            <a:avLst/>
          </a:pr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45662" tIns="45662" rIns="108000" bIns="45662" numCol="1" anchor="ctr">
            <a:spAutoFit/>
          </a:bodyPr>
          <a:lstStyle>
            <a:lvl1pPr algn="ctr">
              <a:defRPr sz="1600" b="1">
                <a:solidFill>
                  <a:srgbClr val="FFFFFF"/>
                </a:solidFill>
              </a:defRPr>
            </a:lvl1pPr>
          </a:lstStyle>
          <a:p>
            <a:pPr algn="r" defTabSz="913025">
              <a:defRPr/>
            </a:pPr>
            <a:fld id="{E2302B12-97F5-4C7F-B8BE-15A2610F4317}" type="slidenum">
              <a:rPr lang="en-GB" sz="1200" kern="0" smtClean="0">
                <a:solidFill>
                  <a:prstClr val="white"/>
                </a:solidFill>
                <a:latin typeface="Arial"/>
                <a:cs typeface="Arial" panose="020B0604020202020204" pitchFamily="34" charset="0"/>
              </a:rPr>
              <a:pPr algn="r" defTabSz="913025">
                <a:defRPr/>
              </a:pPr>
              <a:t>‹#›</a:t>
            </a:fld>
            <a:endParaRPr sz="1200" kern="0">
              <a:solidFill>
                <a:prstClr val="white"/>
              </a:solidFill>
              <a:latin typeface="Arial"/>
              <a:cs typeface="Arial" panose="020B0604020202020204" pitchFamily="34" charset="0"/>
            </a:endParaRPr>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Tree>
    <p:extLst>
      <p:ext uri="{BB962C8B-B14F-4D97-AF65-F5344CB8AC3E}">
        <p14:creationId xmlns:p14="http://schemas.microsoft.com/office/powerpoint/2010/main" val="2263771963"/>
      </p:ext>
    </p:extLst>
  </p:cSld>
  <p:clrMapOvr>
    <a:masterClrMapping/>
  </p:clrMapOvr>
  <p:extLst>
    <p:ext uri="{DCECCB84-F9BA-43D5-87BE-67443E8EF086}">
      <p15:sldGuideLst xmlns:p15="http://schemas.microsoft.com/office/powerpoint/2012/main">
        <p15:guide id="2" pos="3923">
          <p15:clr>
            <a:srgbClr val="FBAE40"/>
          </p15:clr>
        </p15:guide>
        <p15:guide id="7" pos="3794">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17092275"/>
      </p:ext>
    </p:extLst>
  </p:cSld>
  <p:clrMapOvr>
    <a:masterClrMapping/>
  </p:clrMapOvr>
  <p:extLst>
    <p:ext uri="{DCECCB84-F9BA-43D5-87BE-67443E8EF086}">
      <p15:sldGuideLst xmlns:p15="http://schemas.microsoft.com/office/powerpoint/2012/main">
        <p15:guide id="1" pos="2849">
          <p15:clr>
            <a:srgbClr val="FBAE40"/>
          </p15:clr>
        </p15:guide>
        <p15:guide id="2" pos="2970">
          <p15:clr>
            <a:srgbClr val="FBAE40"/>
          </p15:clr>
        </p15:guide>
        <p15:guide id="3" pos="1497">
          <p15:clr>
            <a:srgbClr val="FBAE40"/>
          </p15:clr>
        </p15:guide>
        <p15:guide id="4" pos="1616">
          <p15:clr>
            <a:srgbClr val="FBAE40"/>
          </p15:clr>
        </p15:guide>
        <p15:guide id="5" pos="4203">
          <p15:clr>
            <a:srgbClr val="FBAE40"/>
          </p15:clr>
        </p15:guide>
        <p15:guide id="6" pos="4329">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ivider_page">
    <p:bg>
      <p:bgPr>
        <a:solidFill>
          <a:srgbClr val="00AEEF"/>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700E569-29DA-4C92-8B98-093A575DAB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5580" y="79411"/>
            <a:ext cx="2472690" cy="724646"/>
          </a:xfrm>
          <a:prstGeom prst="rect">
            <a:avLst/>
          </a:prstGeom>
        </p:spPr>
      </p:pic>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431800" y="2109789"/>
            <a:ext cx="8388350" cy="884872"/>
          </a:xfrm>
          <a:prstGeom prst="rect">
            <a:avLst/>
          </a:prstGeom>
        </p:spPr>
        <p:txBody>
          <a:bodyPr/>
          <a:lstStyle>
            <a:lvl1pPr marL="0" indent="0">
              <a:buNone/>
              <a:defRPr sz="5400" spc="-200"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431800" y="3513138"/>
            <a:ext cx="5717540" cy="1143000"/>
          </a:xfrm>
          <a:prstGeom prst="rect">
            <a:avLst/>
          </a:prstGeom>
        </p:spPr>
        <p:txBody>
          <a:bodyPr/>
          <a:lstStyle>
            <a:lvl1pPr marL="0" indent="0">
              <a:lnSpc>
                <a:spcPts val="2200"/>
              </a:lnSpc>
              <a:spcBef>
                <a:spcPts val="0"/>
              </a:spcBef>
              <a:buNone/>
              <a:defRPr sz="1800">
                <a:solidFill>
                  <a:srgbClr val="FFFFFF"/>
                </a:solidFill>
              </a:defRPr>
            </a:lvl1pPr>
            <a:lvl2pPr marL="457189" indent="0">
              <a:buNone/>
              <a:defRPr>
                <a:solidFill>
                  <a:srgbClr val="FFFFFF"/>
                </a:solidFill>
              </a:defRPr>
            </a:lvl2pPr>
            <a:lvl3pPr marL="914378" indent="0">
              <a:buNone/>
              <a:defRPr>
                <a:solidFill>
                  <a:srgbClr val="FFFFFF"/>
                </a:solidFill>
              </a:defRPr>
            </a:lvl3pPr>
            <a:lvl4pPr marL="1371566" indent="0">
              <a:buNone/>
              <a:defRPr>
                <a:solidFill>
                  <a:srgbClr val="FFFFFF"/>
                </a:solidFill>
              </a:defRPr>
            </a:lvl4pPr>
            <a:lvl5pPr marL="1828754" indent="0">
              <a:buNone/>
              <a:defRPr>
                <a:solidFill>
                  <a:srgbClr val="FFFFFF"/>
                </a:solidFill>
              </a:defRPr>
            </a:lvl5pPr>
          </a:lstStyle>
          <a:p>
            <a:pPr lvl="0"/>
            <a:r>
              <a:rPr lang="en-US"/>
              <a:t>Descriptive text</a:t>
            </a:r>
            <a:endParaRPr lang="en-GB"/>
          </a:p>
        </p:txBody>
      </p:sp>
    </p:spTree>
    <p:extLst>
      <p:ext uri="{BB962C8B-B14F-4D97-AF65-F5344CB8AC3E}">
        <p14:creationId xmlns:p14="http://schemas.microsoft.com/office/powerpoint/2010/main" val="3737424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1070430663"/>
      </p:ext>
    </p:extLst>
  </p:cSld>
  <p:clrMapOvr>
    <a:masterClrMapping/>
  </p:clrMapOvr>
  <p:extLst>
    <p:ext uri="{DCECCB84-F9BA-43D5-87BE-67443E8EF086}">
      <p15:sldGuideLst xmlns:p15="http://schemas.microsoft.com/office/powerpoint/2012/main">
        <p15:guide id="1" pos="1973" userDrawn="1">
          <p15:clr>
            <a:srgbClr val="FBAE40"/>
          </p15:clr>
        </p15:guide>
        <p15:guide id="2" pos="2064" userDrawn="1">
          <p15:clr>
            <a:srgbClr val="FBAE40"/>
          </p15:clr>
        </p15:guide>
        <p15:guide id="3" pos="3765" userDrawn="1">
          <p15:clr>
            <a:srgbClr val="FBAE40"/>
          </p15:clr>
        </p15:guide>
        <p15:guide id="4" pos="3855"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sp>
        <p:nvSpPr>
          <p:cNvPr id="7" name="object 2"/>
          <p:cNvSpPr txBox="1"/>
          <p:nvPr userDrawn="1"/>
        </p:nvSpPr>
        <p:spPr>
          <a:xfrm>
            <a:off x="762006" y="2060859"/>
            <a:ext cx="8649181" cy="923330"/>
          </a:xfrm>
          <a:prstGeom prst="rect">
            <a:avLst/>
          </a:prstGeom>
        </p:spPr>
        <p:txBody>
          <a:bodyPr vert="horz" wrap="square" lIns="0" tIns="0" rIns="0" bIns="0" rtlCol="0">
            <a:spAutoFit/>
          </a:bodyPr>
          <a:lstStyle/>
          <a:p>
            <a:pPr marL="12700"/>
            <a:r>
              <a:rPr lang="en-GB" sz="6000" spc="-55">
                <a:solidFill>
                  <a:srgbClr val="00AEEF"/>
                </a:solidFill>
                <a:latin typeface="Arial"/>
                <a:cs typeface="Arial"/>
              </a:rPr>
              <a:t>Thank you</a:t>
            </a:r>
          </a:p>
        </p:txBody>
      </p:sp>
      <p:sp>
        <p:nvSpPr>
          <p:cNvPr id="8" name="object 3"/>
          <p:cNvSpPr/>
          <p:nvPr userDrawn="1"/>
        </p:nvSpPr>
        <p:spPr>
          <a:xfrm>
            <a:off x="762002" y="2895845"/>
            <a:ext cx="8352155" cy="0"/>
          </a:xfrm>
          <a:custGeom>
            <a:avLst/>
            <a:gdLst/>
            <a:ahLst/>
            <a:cxnLst/>
            <a:rect l="l" t="t" r="r" b="b"/>
            <a:pathLst>
              <a:path w="8352155">
                <a:moveTo>
                  <a:pt x="0" y="0"/>
                </a:moveTo>
                <a:lnTo>
                  <a:pt x="8352002" y="0"/>
                </a:lnTo>
              </a:path>
            </a:pathLst>
          </a:custGeom>
          <a:ln w="12700">
            <a:solidFill>
              <a:srgbClr val="00AEEF"/>
            </a:solidFill>
          </a:ln>
        </p:spPr>
        <p:txBody>
          <a:bodyPr wrap="square" lIns="0" tIns="0" rIns="0" bIns="0" rtlCol="0"/>
          <a:lstStyle/>
          <a:p>
            <a:endParaRPr sz="1800">
              <a:solidFill>
                <a:prstClr val="black"/>
              </a:solidFill>
            </a:endParaRPr>
          </a:p>
        </p:txBody>
      </p:sp>
      <p:pic>
        <p:nvPicPr>
          <p:cNvPr id="9" name="Picture 8" descr="Oil &amp; Gas Authority_CYAN_A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1" y="364676"/>
            <a:ext cx="1548794" cy="1298037"/>
          </a:xfrm>
          <a:prstGeom prst="rect">
            <a:avLst/>
          </a:prstGeom>
        </p:spPr>
      </p:pic>
    </p:spTree>
    <p:extLst>
      <p:ext uri="{BB962C8B-B14F-4D97-AF65-F5344CB8AC3E}">
        <p14:creationId xmlns:p14="http://schemas.microsoft.com/office/powerpoint/2010/main" val="19006850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object 3"/>
          <p:cNvSpPr/>
          <p:nvPr userDrawn="1"/>
        </p:nvSpPr>
        <p:spPr>
          <a:xfrm>
            <a:off x="792004" y="2928852"/>
            <a:ext cx="8352155" cy="0"/>
          </a:xfrm>
          <a:custGeom>
            <a:avLst/>
            <a:gdLst/>
            <a:ahLst/>
            <a:cxnLst/>
            <a:rect l="l" t="t" r="r" b="b"/>
            <a:pathLst>
              <a:path w="8352155">
                <a:moveTo>
                  <a:pt x="0" y="0"/>
                </a:moveTo>
                <a:lnTo>
                  <a:pt x="8352002" y="0"/>
                </a:lnTo>
              </a:path>
            </a:pathLst>
          </a:custGeom>
          <a:ln w="12700">
            <a:solidFill>
              <a:srgbClr val="00AEEF"/>
            </a:solidFill>
          </a:ln>
        </p:spPr>
        <p:txBody>
          <a:bodyPr wrap="square" lIns="0" tIns="0" rIns="0" bIns="0" rtlCol="0"/>
          <a:lstStyle/>
          <a:p>
            <a:pPr defTabSz="914378"/>
            <a:endParaRPr sz="1800">
              <a:solidFill>
                <a:prstClr val="black"/>
              </a:solidFill>
              <a:latin typeface="Arial"/>
            </a:endParaRPr>
          </a:p>
        </p:txBody>
      </p:sp>
      <p:pic>
        <p:nvPicPr>
          <p:cNvPr id="11" name="Picture 10" descr="Oil &amp; Gas Authority_CYAN_A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1" y="364676"/>
            <a:ext cx="1548794" cy="1298037"/>
          </a:xfrm>
          <a:prstGeom prst="rect">
            <a:avLst/>
          </a:prstGeom>
        </p:spPr>
      </p:pic>
      <p:sp>
        <p:nvSpPr>
          <p:cNvPr id="13" name="TextBox 12"/>
          <p:cNvSpPr txBox="1"/>
          <p:nvPr userDrawn="1"/>
        </p:nvSpPr>
        <p:spPr>
          <a:xfrm>
            <a:off x="837422" y="4655617"/>
            <a:ext cx="7823978" cy="488595"/>
          </a:xfrm>
          <a:prstGeom prst="rect">
            <a:avLst/>
          </a:prstGeom>
          <a:noFill/>
        </p:spPr>
        <p:txBody>
          <a:bodyPr vert="horz" wrap="square" lIns="0" tIns="87630" rIns="0" bIns="0" rtlCol="0">
            <a:spAutoFit/>
          </a:bodyPr>
          <a:lstStyle/>
          <a:p>
            <a:r>
              <a:rPr lang="en-GB" sz="800">
                <a:solidFill>
                  <a:schemeClr val="bg1">
                    <a:lumMod val="75000"/>
                  </a:schemeClr>
                </a:solidFill>
                <a:latin typeface="Helvetica 45 Light"/>
              </a:rPr>
              <a:t>© OGA 2018</a:t>
            </a:r>
          </a:p>
          <a:p>
            <a:r>
              <a:rPr lang="en-GB" sz="600">
                <a:solidFill>
                  <a:schemeClr val="bg1">
                    <a:lumMod val="75000"/>
                  </a:schemeClr>
                </a:solidFill>
                <a:latin typeface="Helvetica 45 Light"/>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Tree>
    <p:extLst>
      <p:ext uri="{BB962C8B-B14F-4D97-AF65-F5344CB8AC3E}">
        <p14:creationId xmlns:p14="http://schemas.microsoft.com/office/powerpoint/2010/main" val="1854005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object 3"/>
          <p:cNvSpPr/>
          <p:nvPr userDrawn="1"/>
        </p:nvSpPr>
        <p:spPr>
          <a:xfrm>
            <a:off x="792004" y="2928852"/>
            <a:ext cx="8352155" cy="0"/>
          </a:xfrm>
          <a:custGeom>
            <a:avLst/>
            <a:gdLst/>
            <a:ahLst/>
            <a:cxnLst/>
            <a:rect l="l" t="t" r="r" b="b"/>
            <a:pathLst>
              <a:path w="8352155">
                <a:moveTo>
                  <a:pt x="0" y="0"/>
                </a:moveTo>
                <a:lnTo>
                  <a:pt x="8352002" y="0"/>
                </a:lnTo>
              </a:path>
            </a:pathLst>
          </a:custGeom>
          <a:ln w="12700">
            <a:solidFill>
              <a:srgbClr val="00AEEF"/>
            </a:solidFill>
          </a:ln>
        </p:spPr>
        <p:txBody>
          <a:bodyPr wrap="square" lIns="0" tIns="0" rIns="0" bIns="0" rtlCol="0"/>
          <a:lstStyle/>
          <a:p>
            <a:pPr defTabSz="914378"/>
            <a:endParaRPr sz="1800">
              <a:solidFill>
                <a:prstClr val="black"/>
              </a:solidFill>
              <a:latin typeface="Arial"/>
            </a:endParaRPr>
          </a:p>
        </p:txBody>
      </p:sp>
      <p:pic>
        <p:nvPicPr>
          <p:cNvPr id="4" name="Picture 3" descr="Oil &amp; Gas Authority_CYAN_A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1" y="364676"/>
            <a:ext cx="1548794" cy="1298037"/>
          </a:xfrm>
          <a:prstGeom prst="rect">
            <a:avLst/>
          </a:prstGeom>
        </p:spPr>
      </p:pic>
      <p:sp>
        <p:nvSpPr>
          <p:cNvPr id="5" name="TextBox 4"/>
          <p:cNvSpPr txBox="1"/>
          <p:nvPr userDrawn="1"/>
        </p:nvSpPr>
        <p:spPr>
          <a:xfrm>
            <a:off x="837422" y="4655617"/>
            <a:ext cx="7823978" cy="488595"/>
          </a:xfrm>
          <a:prstGeom prst="rect">
            <a:avLst/>
          </a:prstGeom>
          <a:noFill/>
        </p:spPr>
        <p:txBody>
          <a:bodyPr vert="horz" wrap="square" lIns="0" tIns="87630" rIns="0" bIns="0" rtlCol="0">
            <a:spAutoFit/>
          </a:bodyPr>
          <a:lstStyle/>
          <a:p>
            <a:r>
              <a:rPr lang="en-GB" sz="800">
                <a:solidFill>
                  <a:schemeClr val="bg1">
                    <a:lumMod val="75000"/>
                  </a:schemeClr>
                </a:solidFill>
                <a:latin typeface="Helvetica 45 Light"/>
              </a:rPr>
              <a:t>© OGA 2018</a:t>
            </a:r>
          </a:p>
          <a:p>
            <a:r>
              <a:rPr lang="en-GB" sz="600">
                <a:solidFill>
                  <a:schemeClr val="bg1">
                    <a:lumMod val="75000"/>
                  </a:schemeClr>
                </a:solidFill>
                <a:latin typeface="Helvetica 45 Light"/>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Tree>
    <p:extLst>
      <p:ext uri="{BB962C8B-B14F-4D97-AF65-F5344CB8AC3E}">
        <p14:creationId xmlns:p14="http://schemas.microsoft.com/office/powerpoint/2010/main" val="13297038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92BB8D3-7AB1-4486-B95E-9DC61E7702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67451" y="293371"/>
            <a:ext cx="2692136" cy="432447"/>
          </a:xfrm>
          <a:prstGeom prst="rect">
            <a:avLst/>
          </a:prstGeom>
        </p:spPr>
      </p:pic>
    </p:spTree>
    <p:extLst>
      <p:ext uri="{BB962C8B-B14F-4D97-AF65-F5344CB8AC3E}">
        <p14:creationId xmlns:p14="http://schemas.microsoft.com/office/powerpoint/2010/main" val="32301881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B7370FF-B171-4D60-B33B-17B42AF9AA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85750"/>
            <a:ext cx="9144000" cy="5715000"/>
          </a:xfrm>
          <a:prstGeom prst="rect">
            <a:avLst/>
          </a:prstGeom>
        </p:spPr>
      </p:pic>
      <p:sp>
        <p:nvSpPr>
          <p:cNvPr id="7" name="object 2"/>
          <p:cNvSpPr txBox="1"/>
          <p:nvPr userDrawn="1"/>
        </p:nvSpPr>
        <p:spPr>
          <a:xfrm>
            <a:off x="762006" y="2060859"/>
            <a:ext cx="8649181" cy="923330"/>
          </a:xfrm>
          <a:prstGeom prst="rect">
            <a:avLst/>
          </a:prstGeom>
        </p:spPr>
        <p:txBody>
          <a:bodyPr vert="horz" wrap="square" lIns="0" tIns="0" rIns="0" bIns="0" rtlCol="0">
            <a:spAutoFit/>
          </a:bodyPr>
          <a:lstStyle/>
          <a:p>
            <a:pPr marL="12700"/>
            <a:r>
              <a:rPr lang="en-GB" sz="6000" spc="-55">
                <a:solidFill>
                  <a:schemeClr val="bg1"/>
                </a:solidFill>
                <a:latin typeface="Arial"/>
                <a:cs typeface="Arial"/>
              </a:rPr>
              <a:t>Thank you</a:t>
            </a:r>
          </a:p>
        </p:txBody>
      </p:sp>
    </p:spTree>
    <p:extLst>
      <p:ext uri="{BB962C8B-B14F-4D97-AF65-F5344CB8AC3E}">
        <p14:creationId xmlns:p14="http://schemas.microsoft.com/office/powerpoint/2010/main" val="35282559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861F6056-7718-497D-B64C-AA311F4FA8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85750"/>
            <a:ext cx="9144000" cy="5715000"/>
          </a:xfrm>
          <a:prstGeom prst="rect">
            <a:avLst/>
          </a:prstGeom>
        </p:spPr>
      </p:pic>
    </p:spTree>
    <p:extLst>
      <p:ext uri="{BB962C8B-B14F-4D97-AF65-F5344CB8AC3E}">
        <p14:creationId xmlns:p14="http://schemas.microsoft.com/office/powerpoint/2010/main" val="21982219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139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10" name="Graphic 9" descr="North Sea Transition Authority logo">
            <a:extLst>
              <a:ext uri="{FF2B5EF4-FFF2-40B4-BE49-F238E27FC236}">
                <a16:creationId xmlns:a16="http://schemas.microsoft.com/office/drawing/2014/main" id="{EA0B287C-6E98-4ABE-9770-5F9F12084EBA}"/>
              </a:ext>
            </a:extLst>
          </p:cNvPr>
          <p:cNvPicPr>
            <a:picLocks noChangeAspect="1"/>
          </p:cNvPicPr>
          <p:nvPr userDrawn="1"/>
        </p:nvPicPr>
        <p:blipFill>
          <a:blip r:embed="rId2"/>
          <a:srcRect/>
          <a:stretch/>
        </p:blipFill>
        <p:spPr>
          <a:xfrm>
            <a:off x="539186" y="189911"/>
            <a:ext cx="1099524" cy="1102863"/>
          </a:xfrm>
          <a:prstGeom prst="rect">
            <a:avLst/>
          </a:prstGeom>
        </p:spPr>
      </p:pic>
      <p:cxnSp>
        <p:nvCxnSpPr>
          <p:cNvPr id="15" name="Straight Connector 14">
            <a:extLst>
              <a:ext uri="{FF2B5EF4-FFF2-40B4-BE49-F238E27FC236}">
                <a16:creationId xmlns:a16="http://schemas.microsoft.com/office/drawing/2014/main" id="{DE038CA5-8F1F-4334-8648-E6A7038DE8C1}"/>
              </a:ext>
              <a:ext uri="{C183D7F6-B498-43B3-948B-1728B52AA6E4}">
                <adec:decorative xmlns:adec="http://schemas.microsoft.com/office/drawing/2017/decorative" val="1"/>
              </a:ext>
            </a:extLst>
          </p:cNvPr>
          <p:cNvCxnSpPr/>
          <p:nvPr userDrawn="1"/>
        </p:nvCxnSpPr>
        <p:spPr>
          <a:xfrm>
            <a:off x="431800" y="2727436"/>
            <a:ext cx="838835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2066D78-725F-47AA-B718-01D0AF25F789}"/>
              </a:ext>
            </a:extLst>
          </p:cNvPr>
          <p:cNvSpPr txBox="1"/>
          <p:nvPr userDrawn="1"/>
        </p:nvSpPr>
        <p:spPr>
          <a:xfrm>
            <a:off x="341117" y="4430371"/>
            <a:ext cx="8479033" cy="738664"/>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NSTA 2022</a:t>
            </a:r>
          </a:p>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NSTA makes no representations or warranties, express or implied, regarding the quality, completeness or accuracy of the information contained herein. All and any such responsibility and liability is expressly disclaimed. The NSTA does not provide endorsements or investment recommendations.</a:t>
            </a:r>
            <a:b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b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The North Sea Transition Authority is the business name for the Oil &amp; Gas Authority, a limited company registered in England and Wales with registered number 09666504 and VAT registered number 249433979. Our registered office is at 21 Bloomsbury Street, London, United Kingdom, WC1B 3HF. </a:t>
            </a:r>
          </a:p>
          <a:p>
            <a:pPr marL="0" marR="0" lvl="0" indent="0" algn="l" defTabSz="457178"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endParaRP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7467600" y="3732212"/>
            <a:ext cx="1332706" cy="523215"/>
          </a:xfrm>
          <a:prstGeom prst="rect">
            <a:avLst/>
          </a:prstGeom>
        </p:spPr>
        <p:txBody>
          <a:bodyPr/>
          <a:lstStyle>
            <a:lvl1pPr marL="0" indent="0" algn="l">
              <a:buNone/>
              <a:defRPr sz="1600"/>
            </a:lvl1pPr>
            <a:lvl2pPr marL="457178" indent="0">
              <a:buNone/>
              <a:defRPr/>
            </a:lvl2pPr>
            <a:lvl3pPr marL="914355" indent="0">
              <a:buNone/>
              <a:defRPr/>
            </a:lvl3pPr>
            <a:lvl4pPr marL="1371532" indent="0">
              <a:buNone/>
              <a:defRPr/>
            </a:lvl4pPr>
            <a:lvl5pPr marL="1828709"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441325" y="3732214"/>
            <a:ext cx="6398202" cy="568325"/>
          </a:xfrm>
          <a:prstGeom prst="rect">
            <a:avLst/>
          </a:prstGeom>
        </p:spPr>
        <p:txBody>
          <a:bodyPr/>
          <a:lstStyle>
            <a:lvl1pPr marL="0" indent="0">
              <a:buNone/>
              <a:defRPr sz="1600"/>
            </a:lvl1pPr>
          </a:lstStyle>
          <a:p>
            <a:pPr lvl="0"/>
            <a:r>
              <a:rPr lang="en-US"/>
              <a:t>Speaker &amp; title</a:t>
            </a:r>
          </a:p>
        </p:txBody>
      </p:sp>
      <p:sp>
        <p:nvSpPr>
          <p:cNvPr id="12" name="Text Placeholder 12">
            <a:extLst>
              <a:ext uri="{FF2B5EF4-FFF2-40B4-BE49-F238E27FC236}">
                <a16:creationId xmlns:a16="http://schemas.microsoft.com/office/drawing/2014/main" id="{FBBF420D-7306-4564-8600-5DCC54C404A5}"/>
              </a:ext>
            </a:extLst>
          </p:cNvPr>
          <p:cNvSpPr>
            <a:spLocks noGrp="1"/>
          </p:cNvSpPr>
          <p:nvPr>
            <p:ph type="body" sz="quarter" idx="12" hasCustomPrompt="1"/>
          </p:nvPr>
        </p:nvSpPr>
        <p:spPr>
          <a:xfrm>
            <a:off x="431800" y="1976615"/>
            <a:ext cx="8388350" cy="748313"/>
          </a:xfrm>
          <a:prstGeom prst="rect">
            <a:avLst/>
          </a:prstGeom>
        </p:spPr>
        <p:txBody>
          <a:bodyPr lIns="0" anchor="b"/>
          <a:lstStyle>
            <a:lvl1pPr marL="0" indent="0">
              <a:buNone/>
              <a:defRPr sz="4000">
                <a:solidFill>
                  <a:srgbClr val="193768"/>
                </a:solidFill>
              </a:defRPr>
            </a:lvl1pPr>
          </a:lstStyle>
          <a:p>
            <a:pPr lvl="0"/>
            <a:r>
              <a:rPr lang="en-US"/>
              <a:t>Here comes your title</a:t>
            </a:r>
          </a:p>
        </p:txBody>
      </p:sp>
      <p:sp>
        <p:nvSpPr>
          <p:cNvPr id="14" name="Text Placeholder 18">
            <a:extLst>
              <a:ext uri="{FF2B5EF4-FFF2-40B4-BE49-F238E27FC236}">
                <a16:creationId xmlns:a16="http://schemas.microsoft.com/office/drawing/2014/main" id="{39FD3177-214E-4F32-910E-58B1967F5E14}"/>
              </a:ext>
            </a:extLst>
          </p:cNvPr>
          <p:cNvSpPr>
            <a:spLocks noGrp="1"/>
          </p:cNvSpPr>
          <p:nvPr>
            <p:ph type="body" sz="quarter" idx="13" hasCustomPrompt="1"/>
          </p:nvPr>
        </p:nvSpPr>
        <p:spPr>
          <a:xfrm>
            <a:off x="441327" y="2854760"/>
            <a:ext cx="8348663" cy="523215"/>
          </a:xfrm>
          <a:prstGeom prst="rect">
            <a:avLst/>
          </a:prstGeom>
        </p:spPr>
        <p:txBody>
          <a:bodyPr/>
          <a:lstStyle>
            <a:lvl1pPr marL="0" indent="0">
              <a:buNone/>
              <a:defRPr sz="2000"/>
            </a:lvl1pPr>
            <a:lvl2pPr marL="457178" indent="0">
              <a:buNone/>
              <a:defRPr/>
            </a:lvl2pPr>
            <a:lvl3pPr marL="914355" indent="0">
              <a:buNone/>
              <a:defRPr/>
            </a:lvl3pPr>
            <a:lvl4pPr marL="1371532" indent="0">
              <a:buNone/>
              <a:defRPr/>
            </a:lvl4pPr>
            <a:lvl5pPr marL="1828709" indent="0">
              <a:buNone/>
              <a:defRPr/>
            </a:lvl5pPr>
          </a:lstStyle>
          <a:p>
            <a:pPr lvl="0"/>
            <a:r>
              <a:rPr lang="en-US"/>
              <a:t>Subtitle</a:t>
            </a:r>
          </a:p>
        </p:txBody>
      </p:sp>
    </p:spTree>
    <p:extLst>
      <p:ext uri="{BB962C8B-B14F-4D97-AF65-F5344CB8AC3E}">
        <p14:creationId xmlns:p14="http://schemas.microsoft.com/office/powerpoint/2010/main" val="1017308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rgbClr val="002060"/>
                </a:solidFill>
              </a:defRPr>
            </a:lvl1pPr>
          </a:lstStyle>
          <a:p>
            <a:r>
              <a:rPr lang="en-US"/>
              <a:t>Click to edit Master title style</a:t>
            </a:r>
            <a:endParaRPr lang="en-GB"/>
          </a:p>
        </p:txBody>
      </p:sp>
      <p:pic>
        <p:nvPicPr>
          <p:cNvPr id="6" name="Picture 5" descr="North Sea Transition Authority logo">
            <a:extLst>
              <a:ext uri="{FF2B5EF4-FFF2-40B4-BE49-F238E27FC236}">
                <a16:creationId xmlns:a16="http://schemas.microsoft.com/office/drawing/2014/main" id="{3F6A76A7-7DB3-4845-A5C3-E1688E947606}"/>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4" name="Slide Number Placeholder 1">
            <a:extLst>
              <a:ext uri="{FF2B5EF4-FFF2-40B4-BE49-F238E27FC236}">
                <a16:creationId xmlns:a16="http://schemas.microsoft.com/office/drawing/2014/main" id="{5F2B448E-4E26-4D72-972B-881FBFE1C8D6}"/>
              </a:ext>
            </a:extLst>
          </p:cNvPr>
          <p:cNvSpPr>
            <a:spLocks noGrp="1"/>
          </p:cNvSpPr>
          <p:nvPr>
            <p:ph type="sldNum" sz="quarter" idx="4"/>
          </p:nvPr>
        </p:nvSpPr>
        <p:spPr>
          <a:xfrm>
            <a:off x="8509399" y="2408635"/>
            <a:ext cx="621506" cy="326231"/>
          </a:xfrm>
          <a:prstGeom prst="rect">
            <a:avLst/>
          </a:prstGeom>
        </p:spPr>
        <p:txBody>
          <a:bodyPr vert="horz" lIns="91440" tIns="45720" rIns="91440" bIns="45720" rtlCol="0" anchor="ctr"/>
          <a:lstStyle>
            <a:lvl1pPr algn="r">
              <a:defRPr sz="9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29098553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rgbClr val="002060"/>
                </a:solidFill>
              </a:defRPr>
            </a:lvl1pPr>
          </a:lstStyle>
          <a:p>
            <a:r>
              <a:rPr lang="en-US"/>
              <a:t>Click to edit Master title style</a:t>
            </a:r>
            <a:endParaRPr lang="en-GB"/>
          </a:p>
        </p:txBody>
      </p:sp>
      <p:pic>
        <p:nvPicPr>
          <p:cNvPr id="5" name="Picture 4" descr="North Sea Transition Authority logo">
            <a:extLst>
              <a:ext uri="{FF2B5EF4-FFF2-40B4-BE49-F238E27FC236}">
                <a16:creationId xmlns:a16="http://schemas.microsoft.com/office/drawing/2014/main" id="{9C71ADE5-5DB7-4DFB-AE99-A6E68AE4D21D}"/>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8" name="Slide Number Placeholder 1">
            <a:extLst>
              <a:ext uri="{FF2B5EF4-FFF2-40B4-BE49-F238E27FC236}">
                <a16:creationId xmlns:a16="http://schemas.microsoft.com/office/drawing/2014/main" id="{BB09EF69-7A9B-4975-87B8-5FED3445B68C}"/>
              </a:ext>
            </a:extLst>
          </p:cNvPr>
          <p:cNvSpPr txBox="1">
            <a:spLocks/>
          </p:cNvSpPr>
          <p:nvPr userDrawn="1"/>
        </p:nvSpPr>
        <p:spPr>
          <a:xfrm>
            <a:off x="8509399" y="2408635"/>
            <a:ext cx="621506" cy="326231"/>
          </a:xfrm>
          <a:prstGeom prst="rect">
            <a:avLst/>
          </a:prstGeom>
        </p:spPr>
        <p:txBody>
          <a:bodyPr vert="horz" lIns="68580" tIns="34290" rIns="68580" bIns="34290" rtlCol="0" anchor="ctr"/>
          <a:lstStyle>
            <a:defPPr>
              <a:defRPr lang="en-US"/>
            </a:defPPr>
            <a:lvl1pPr marL="0" algn="r" defTabSz="609570" rtl="0" eaLnBrk="1" latinLnBrk="0" hangingPunct="1">
              <a:defRPr sz="1200" kern="1200">
                <a:solidFill>
                  <a:schemeClr val="tx1">
                    <a:tint val="75000"/>
                  </a:schemeClr>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fld id="{DD0590FE-9BA6-45CB-BC76-38BB9AEE2E90}" type="slidenum">
              <a:rPr lang="en-GB" sz="900" smtClean="0"/>
              <a:pPr/>
              <a:t>‹#›</a:t>
            </a:fld>
            <a:endParaRPr lang="en-GB" sz="900"/>
          </a:p>
        </p:txBody>
      </p:sp>
    </p:spTree>
    <p:extLst>
      <p:ext uri="{BB962C8B-B14F-4D97-AF65-F5344CB8AC3E}">
        <p14:creationId xmlns:p14="http://schemas.microsoft.com/office/powerpoint/2010/main" val="1334648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3733800817"/>
      </p:ext>
    </p:extLst>
  </p:cSld>
  <p:clrMapOvr>
    <a:masterClrMapping/>
  </p:clrMapOvr>
  <p:extLst>
    <p:ext uri="{DCECCB84-F9BA-43D5-87BE-67443E8EF086}">
      <p15:sldGuideLst xmlns:p15="http://schemas.microsoft.com/office/powerpoint/2012/main">
        <p15:guide id="1" pos="2857" userDrawn="1">
          <p15:clr>
            <a:srgbClr val="FBAE40"/>
          </p15:clr>
        </p15:guide>
        <p15:guide id="2" pos="2971">
          <p15:clr>
            <a:srgbClr val="FBAE40"/>
          </p15:clr>
        </p15:guide>
        <p15:guide id="3" pos="1497" userDrawn="1">
          <p15:clr>
            <a:srgbClr val="FBAE40"/>
          </p15:clr>
        </p15:guide>
        <p15:guide id="4" pos="1610" userDrawn="1">
          <p15:clr>
            <a:srgbClr val="FBAE40"/>
          </p15:clr>
        </p15:guide>
        <p15:guide id="5" pos="4195" userDrawn="1">
          <p15:clr>
            <a:srgbClr val="FBAE40"/>
          </p15:clr>
        </p15:guide>
        <p15:guide id="6" pos="4332"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Logo, OGA blue heading and dark blue footer">
    <p:spTree>
      <p:nvGrpSpPr>
        <p:cNvPr id="1" name=""/>
        <p:cNvGrpSpPr/>
        <p:nvPr/>
      </p:nvGrpSpPr>
      <p:grpSpPr>
        <a:xfrm>
          <a:off x="0" y="0"/>
          <a:ext cx="0" cy="0"/>
          <a:chOff x="0" y="0"/>
          <a:chExt cx="0" cy="0"/>
        </a:xfrm>
      </p:grpSpPr>
      <p:sp>
        <p:nvSpPr>
          <p:cNvPr id="5" name="Shape 172">
            <a:extLst>
              <a:ext uri="{FF2B5EF4-FFF2-40B4-BE49-F238E27FC236}">
                <a16:creationId xmlns:a16="http://schemas.microsoft.com/office/drawing/2014/main" id="{E7918535-E096-4CAC-A930-BB423C2386EB}"/>
              </a:ext>
            </a:extLst>
          </p:cNvPr>
          <p:cNvSpPr/>
          <p:nvPr userDrawn="1"/>
        </p:nvSpPr>
        <p:spPr>
          <a:xfrm>
            <a:off x="0" y="4866670"/>
            <a:ext cx="9144000" cy="276882"/>
          </a:xfrm>
          <a:prstGeom prst="rect">
            <a:avLst/>
          </a:prstGeom>
          <a:solidFill>
            <a:srgbClr val="002060"/>
          </a:solidFill>
          <a:ln w="12700" cap="flat">
            <a:noFill/>
            <a:miter lim="400000"/>
          </a:ln>
          <a:effectLst/>
          <a:extLst>
            <a:ext uri="{C572A759-6A51-4108-AA02-DFA0A04FC94B}">
              <ma14:wrappingTextBoxFlag xmlns="" xmlns:ma14="http://schemas.microsoft.com/office/mac/drawingml/2011/main" val="1"/>
            </a:ext>
          </a:extLst>
        </p:spPr>
        <p:txBody>
          <a:bodyPr wrap="square" lIns="45662" tIns="45662" rIns="108000" bIns="45662" numCol="1" anchor="ctr">
            <a:spAutoFit/>
          </a:bodyPr>
          <a:lstStyle>
            <a:lvl1pPr algn="ctr">
              <a:defRPr sz="1600" b="1">
                <a:solidFill>
                  <a:srgbClr val="FFFFFF"/>
                </a:solidFill>
              </a:defRPr>
            </a:lvl1pPr>
          </a:lstStyle>
          <a:p>
            <a:pPr algn="r" defTabSz="913002">
              <a:defRPr/>
            </a:pPr>
            <a:endParaRPr sz="1200" kern="0">
              <a:solidFill>
                <a:prstClr val="white"/>
              </a:solidFill>
              <a:latin typeface="Arial"/>
              <a:cs typeface="Arial" panose="020B0604020202020204" pitchFamily="34" charset="0"/>
            </a:endParaRPr>
          </a:p>
        </p:txBody>
      </p:sp>
      <p:sp>
        <p:nvSpPr>
          <p:cNvPr id="3" name="Text Placeholder 2">
            <a:extLst>
              <a:ext uri="{FF2B5EF4-FFF2-40B4-BE49-F238E27FC236}">
                <a16:creationId xmlns:a16="http://schemas.microsoft.com/office/drawing/2014/main" id="{8B9480F7-7279-429E-AA61-0F7403A50244}"/>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431800" y="195265"/>
            <a:ext cx="5321576" cy="376237"/>
          </a:xfrm>
          <a:prstGeom prst="rect">
            <a:avLst/>
          </a:prstGeom>
        </p:spPr>
        <p:txBody>
          <a:bodyPr lIns="0" tIns="0"/>
          <a:lstStyle>
            <a:lvl1pPr>
              <a:defRPr sz="2100">
                <a:solidFill>
                  <a:srgbClr val="002060"/>
                </a:solidFill>
              </a:defRPr>
            </a:lvl1pPr>
          </a:lstStyle>
          <a:p>
            <a:r>
              <a:rPr lang="en-US"/>
              <a:t>Click to edit Master title style</a:t>
            </a:r>
            <a:endParaRPr lang="en-GB"/>
          </a:p>
        </p:txBody>
      </p:sp>
      <p:pic>
        <p:nvPicPr>
          <p:cNvPr id="7" name="Picture 6" descr="North Sea Transition Authority logo">
            <a:extLst>
              <a:ext uri="{FF2B5EF4-FFF2-40B4-BE49-F238E27FC236}">
                <a16:creationId xmlns:a16="http://schemas.microsoft.com/office/drawing/2014/main" id="{51E4637B-B1BC-44B2-947E-C1FF8A056AC3}"/>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8" name="Slide Number Placeholder 1">
            <a:extLst>
              <a:ext uri="{FF2B5EF4-FFF2-40B4-BE49-F238E27FC236}">
                <a16:creationId xmlns:a16="http://schemas.microsoft.com/office/drawing/2014/main" id="{278F24C2-CF18-4FBF-9CB5-2F619282F59C}"/>
              </a:ext>
            </a:extLst>
          </p:cNvPr>
          <p:cNvSpPr>
            <a:spLocks noGrp="1"/>
          </p:cNvSpPr>
          <p:nvPr>
            <p:ph type="sldNum" sz="quarter" idx="4"/>
          </p:nvPr>
        </p:nvSpPr>
        <p:spPr>
          <a:xfrm>
            <a:off x="8509399" y="2408635"/>
            <a:ext cx="621506" cy="326231"/>
          </a:xfrm>
          <a:prstGeom prst="rect">
            <a:avLst/>
          </a:prstGeom>
        </p:spPr>
        <p:txBody>
          <a:bodyPr vert="horz" lIns="91440" tIns="45720" rIns="91440" bIns="45720" rtlCol="0" anchor="ctr"/>
          <a:lstStyle>
            <a:lvl1pPr algn="r">
              <a:defRPr sz="9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27112422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rgbClr val="002060"/>
                </a:solidFill>
              </a:defRPr>
            </a:lvl1pPr>
          </a:lstStyle>
          <a:p>
            <a:r>
              <a:rPr lang="en-US"/>
              <a:t>Click to edit Master title style</a:t>
            </a:r>
            <a:endParaRPr lang="en-GB"/>
          </a:p>
        </p:txBody>
      </p:sp>
      <p:pic>
        <p:nvPicPr>
          <p:cNvPr id="5" name="Picture 4" descr="North Sea Transition Authority logo">
            <a:extLst>
              <a:ext uri="{FF2B5EF4-FFF2-40B4-BE49-F238E27FC236}">
                <a16:creationId xmlns:a16="http://schemas.microsoft.com/office/drawing/2014/main" id="{DD066B03-A6C0-4E11-962A-031938217856}"/>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6" name="Slide Number Placeholder 1">
            <a:extLst>
              <a:ext uri="{FF2B5EF4-FFF2-40B4-BE49-F238E27FC236}">
                <a16:creationId xmlns:a16="http://schemas.microsoft.com/office/drawing/2014/main" id="{85E32D1A-48E2-4364-85EF-CB57BA8E956D}"/>
              </a:ext>
            </a:extLst>
          </p:cNvPr>
          <p:cNvSpPr>
            <a:spLocks noGrp="1"/>
          </p:cNvSpPr>
          <p:nvPr>
            <p:ph type="sldNum" sz="quarter" idx="4"/>
          </p:nvPr>
        </p:nvSpPr>
        <p:spPr>
          <a:xfrm>
            <a:off x="8509399" y="2408635"/>
            <a:ext cx="621506" cy="326231"/>
          </a:xfrm>
          <a:prstGeom prst="rect">
            <a:avLst/>
          </a:prstGeom>
        </p:spPr>
        <p:txBody>
          <a:bodyPr vert="horz" lIns="91440" tIns="45720" rIns="91440" bIns="45720" rtlCol="0" anchor="ctr"/>
          <a:lstStyle>
            <a:lvl1pPr algn="r">
              <a:defRPr sz="9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3602338641"/>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pic>
        <p:nvPicPr>
          <p:cNvPr id="6" name="Picture 5">
            <a:extLst>
              <a:ext uri="{FF2B5EF4-FFF2-40B4-BE49-F238E27FC236}">
                <a16:creationId xmlns:a16="http://schemas.microsoft.com/office/drawing/2014/main" id="{2FFC40AA-9874-4E4D-A2FD-54DF1843F073}"/>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8" name="Slide Number Placeholder 1">
            <a:extLst>
              <a:ext uri="{FF2B5EF4-FFF2-40B4-BE49-F238E27FC236}">
                <a16:creationId xmlns:a16="http://schemas.microsoft.com/office/drawing/2014/main" id="{1D92EA6B-D6D8-4A64-8322-A00DB7245B0D}"/>
              </a:ext>
            </a:extLst>
          </p:cNvPr>
          <p:cNvSpPr>
            <a:spLocks noGrp="1"/>
          </p:cNvSpPr>
          <p:nvPr>
            <p:ph type="sldNum" sz="quarter" idx="4"/>
          </p:nvPr>
        </p:nvSpPr>
        <p:spPr>
          <a:xfrm>
            <a:off x="8509399" y="2408635"/>
            <a:ext cx="621506" cy="326231"/>
          </a:xfrm>
          <a:prstGeom prst="rect">
            <a:avLst/>
          </a:prstGeom>
        </p:spPr>
        <p:txBody>
          <a:bodyPr vert="horz" lIns="91440" tIns="45720" rIns="91440" bIns="45720" rtlCol="0" anchor="ctr"/>
          <a:lstStyle>
            <a:lvl1pPr algn="r">
              <a:defRPr sz="9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2822258193"/>
      </p:ext>
    </p:extLst>
  </p:cSld>
  <p:clrMapOvr>
    <a:masterClrMapping/>
  </p:clrMapOvr>
  <p:extLst>
    <p:ext uri="{DCECCB84-F9BA-43D5-87BE-67443E8EF086}">
      <p15:sldGuideLst xmlns:p15="http://schemas.microsoft.com/office/powerpoint/2012/main">
        <p15:guide id="1" pos="2631">
          <p15:clr>
            <a:srgbClr val="FBAE40"/>
          </p15:clr>
        </p15:guide>
        <p15:guide id="2" pos="2752">
          <p15:clr>
            <a:srgbClr val="FBAE40"/>
          </p15:clr>
        </p15:guide>
        <p15:guide id="3" pos="5020">
          <p15:clr>
            <a:srgbClr val="FBAE40"/>
          </p15:clr>
        </p15:guide>
        <p15:guide id="4" pos="51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4716465" y="944565"/>
            <a:ext cx="4103687" cy="3605212"/>
          </a:xfrm>
          <a:prstGeom prst="rect">
            <a:avLst/>
          </a:prstGeom>
          <a:noFill/>
        </p:spPr>
        <p:txBody>
          <a:bodyPr anchor="ctr"/>
          <a:lstStyle>
            <a:lvl1pPr>
              <a:defRPr lang="en-GB" dirty="0"/>
            </a:lvl1pPr>
          </a:lstStyle>
          <a:p>
            <a:pPr marL="0" lvl="0" indent="0" algn="ctr">
              <a:buNone/>
            </a:pPr>
            <a:endParaRPr lang="en-GB"/>
          </a:p>
        </p:txBody>
      </p:sp>
      <p:pic>
        <p:nvPicPr>
          <p:cNvPr id="8" name="Picture 7">
            <a:extLst>
              <a:ext uri="{FF2B5EF4-FFF2-40B4-BE49-F238E27FC236}">
                <a16:creationId xmlns:a16="http://schemas.microsoft.com/office/drawing/2014/main" id="{84B9B836-18C2-4958-9597-6200565F8650}"/>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9" name="Slide Number Placeholder 1">
            <a:extLst>
              <a:ext uri="{FF2B5EF4-FFF2-40B4-BE49-F238E27FC236}">
                <a16:creationId xmlns:a16="http://schemas.microsoft.com/office/drawing/2014/main" id="{EE3246A7-576C-4DDF-9C68-C33A3350E1F8}"/>
              </a:ext>
            </a:extLst>
          </p:cNvPr>
          <p:cNvSpPr>
            <a:spLocks noGrp="1"/>
          </p:cNvSpPr>
          <p:nvPr>
            <p:ph type="sldNum" sz="quarter" idx="4"/>
          </p:nvPr>
        </p:nvSpPr>
        <p:spPr>
          <a:xfrm>
            <a:off x="8509399" y="2408635"/>
            <a:ext cx="621506" cy="326231"/>
          </a:xfrm>
          <a:prstGeom prst="rect">
            <a:avLst/>
          </a:prstGeom>
        </p:spPr>
        <p:txBody>
          <a:bodyPr vert="horz" lIns="91440" tIns="45720" rIns="91440" bIns="45720" rtlCol="0" anchor="ctr"/>
          <a:lstStyle>
            <a:lvl1pPr algn="r">
              <a:defRPr sz="9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785487638"/>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431802" y="1117602"/>
            <a:ext cx="2698750" cy="1974850"/>
          </a:xfrm>
          <a:prstGeom prst="rect">
            <a:avLst/>
          </a:prstGeom>
          <a:no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3276600" y="1117602"/>
            <a:ext cx="2700338" cy="197485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6119813" y="1117602"/>
            <a:ext cx="2698750" cy="1974850"/>
          </a:xfrm>
          <a:prstGeom prst="rect">
            <a:avLst/>
          </a:prstGeom>
          <a:noFill/>
        </p:spPr>
        <p:txBody>
          <a:bodyPr anchor="ctr"/>
          <a:lstStyle>
            <a:lvl1pPr marL="0" indent="0" algn="ctr">
              <a:buNone/>
              <a:defRPr/>
            </a:lvl1pPr>
          </a:lstStyle>
          <a:p>
            <a:endParaRPr lang="en-GB"/>
          </a:p>
        </p:txBody>
      </p:sp>
      <p:pic>
        <p:nvPicPr>
          <p:cNvPr id="9" name="Picture 8">
            <a:extLst>
              <a:ext uri="{FF2B5EF4-FFF2-40B4-BE49-F238E27FC236}">
                <a16:creationId xmlns:a16="http://schemas.microsoft.com/office/drawing/2014/main" id="{4E4F3D03-A129-4FD5-AD1B-838EFB37B462}"/>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11" name="Slide Number Placeholder 1">
            <a:extLst>
              <a:ext uri="{FF2B5EF4-FFF2-40B4-BE49-F238E27FC236}">
                <a16:creationId xmlns:a16="http://schemas.microsoft.com/office/drawing/2014/main" id="{33C19E35-9CE6-4CDF-94E1-FD34B570CBDD}"/>
              </a:ext>
            </a:extLst>
          </p:cNvPr>
          <p:cNvSpPr>
            <a:spLocks noGrp="1"/>
          </p:cNvSpPr>
          <p:nvPr>
            <p:ph type="sldNum" sz="quarter" idx="4"/>
          </p:nvPr>
        </p:nvSpPr>
        <p:spPr>
          <a:xfrm>
            <a:off x="8509399" y="2408635"/>
            <a:ext cx="621506" cy="326231"/>
          </a:xfrm>
          <a:prstGeom prst="rect">
            <a:avLst/>
          </a:prstGeom>
        </p:spPr>
        <p:txBody>
          <a:bodyPr vert="horz" lIns="91440" tIns="45720" rIns="91440" bIns="45720" rtlCol="0" anchor="ctr"/>
          <a:lstStyle>
            <a:lvl1pPr algn="r">
              <a:defRPr sz="9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897536762"/>
      </p:ext>
    </p:extLst>
  </p:cSld>
  <p:clrMapOvr>
    <a:masterClrMapping/>
  </p:clrMapOvr>
  <p:extLst>
    <p:ext uri="{DCECCB84-F9BA-43D5-87BE-67443E8EF086}">
      <p15:sldGuideLst xmlns:p15="http://schemas.microsoft.com/office/powerpoint/2012/main">
        <p15:guide id="1" pos="2631">
          <p15:clr>
            <a:srgbClr val="FBAE40"/>
          </p15:clr>
        </p15:guide>
        <p15:guide id="2" pos="2752">
          <p15:clr>
            <a:srgbClr val="FBAE40"/>
          </p15:clr>
        </p15:guide>
        <p15:guide id="3" pos="5020">
          <p15:clr>
            <a:srgbClr val="FBAE40"/>
          </p15:clr>
        </p15:guide>
        <p15:guide id="4" pos="51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439690" y="1177502"/>
            <a:ext cx="1971725" cy="1488241"/>
          </a:xfrm>
          <a:prstGeom prst="rect">
            <a:avLst/>
          </a:prstGeom>
          <a:no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2566990" y="1177502"/>
            <a:ext cx="1971725" cy="1488241"/>
          </a:xfrm>
          <a:prstGeom prst="rect">
            <a:avLst/>
          </a:prstGeom>
          <a:no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4705352" y="1177502"/>
            <a:ext cx="1971725" cy="1488241"/>
          </a:xfrm>
          <a:prstGeom prst="rect">
            <a:avLst/>
          </a:prstGeom>
          <a:no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6843714" y="1177502"/>
            <a:ext cx="1971725" cy="1488241"/>
          </a:xfrm>
          <a:prstGeom prst="rect">
            <a:avLst/>
          </a:prstGeom>
          <a:noFill/>
        </p:spPr>
        <p:txBody>
          <a:bodyPr anchor="ctr"/>
          <a:lstStyle>
            <a:lvl1pPr marL="0" indent="0" algn="ctr">
              <a:buNone/>
              <a:defRPr/>
            </a:lvl1pPr>
          </a:lstStyle>
          <a:p>
            <a:endParaRPr lang="en-GB"/>
          </a:p>
        </p:txBody>
      </p:sp>
      <p:pic>
        <p:nvPicPr>
          <p:cNvPr id="9" name="Picture 8">
            <a:extLst>
              <a:ext uri="{FF2B5EF4-FFF2-40B4-BE49-F238E27FC236}">
                <a16:creationId xmlns:a16="http://schemas.microsoft.com/office/drawing/2014/main" id="{DF8EF882-275C-4D1D-9FAA-B0EC1074E50E}"/>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10" name="Slide Number Placeholder 1">
            <a:extLst>
              <a:ext uri="{FF2B5EF4-FFF2-40B4-BE49-F238E27FC236}">
                <a16:creationId xmlns:a16="http://schemas.microsoft.com/office/drawing/2014/main" id="{612E6AF4-DE64-4B30-960E-4E49C9562BC4}"/>
              </a:ext>
            </a:extLst>
          </p:cNvPr>
          <p:cNvSpPr>
            <a:spLocks noGrp="1"/>
          </p:cNvSpPr>
          <p:nvPr>
            <p:ph type="sldNum" sz="quarter" idx="4"/>
          </p:nvPr>
        </p:nvSpPr>
        <p:spPr>
          <a:xfrm>
            <a:off x="8509399" y="2408635"/>
            <a:ext cx="621506" cy="326231"/>
          </a:xfrm>
          <a:prstGeom prst="rect">
            <a:avLst/>
          </a:prstGeom>
        </p:spPr>
        <p:txBody>
          <a:bodyPr vert="horz" lIns="91440" tIns="45720" rIns="91440" bIns="45720" rtlCol="0" anchor="ctr"/>
          <a:lstStyle>
            <a:lvl1pPr algn="r">
              <a:defRPr sz="9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2623835583"/>
      </p:ext>
    </p:extLst>
  </p:cSld>
  <p:clrMapOvr>
    <a:masterClrMapping/>
  </p:clrMapOvr>
  <p:extLst>
    <p:ext uri="{DCECCB84-F9BA-43D5-87BE-67443E8EF086}">
      <p15:sldGuideLst xmlns:p15="http://schemas.microsoft.com/office/powerpoint/2012/main">
        <p15:guide id="1" pos="3820">
          <p15:clr>
            <a:srgbClr val="FBAE40"/>
          </p15:clr>
        </p15:guide>
        <p15:guide id="2" pos="3952">
          <p15:clr>
            <a:srgbClr val="FBAE40"/>
          </p15:clr>
        </p15:guide>
        <p15:guide id="3" pos="2025">
          <p15:clr>
            <a:srgbClr val="FBAE40"/>
          </p15:clr>
        </p15:guide>
        <p15:guide id="4" pos="2156">
          <p15:clr>
            <a:srgbClr val="FBAE40"/>
          </p15:clr>
        </p15:guide>
        <p15:guide id="5" pos="5612">
          <p15:clr>
            <a:srgbClr val="FBAE40"/>
          </p15:clr>
        </p15:guide>
        <p15:guide id="6" pos="57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genda_layout_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pic>
        <p:nvPicPr>
          <p:cNvPr id="6" name="Picture 5">
            <a:extLst>
              <a:ext uri="{FF2B5EF4-FFF2-40B4-BE49-F238E27FC236}">
                <a16:creationId xmlns:a16="http://schemas.microsoft.com/office/drawing/2014/main" id="{CDB2A062-E898-4E6D-ACC8-E654FB12AD2A}"/>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8" name="Slide Number Placeholder 1">
            <a:extLst>
              <a:ext uri="{FF2B5EF4-FFF2-40B4-BE49-F238E27FC236}">
                <a16:creationId xmlns:a16="http://schemas.microsoft.com/office/drawing/2014/main" id="{6D6621D0-6F96-4F44-A8A3-665E7035EB4E}"/>
              </a:ext>
            </a:extLst>
          </p:cNvPr>
          <p:cNvSpPr>
            <a:spLocks noGrp="1"/>
          </p:cNvSpPr>
          <p:nvPr>
            <p:ph type="sldNum" sz="quarter" idx="4"/>
          </p:nvPr>
        </p:nvSpPr>
        <p:spPr>
          <a:xfrm>
            <a:off x="8509399" y="2408635"/>
            <a:ext cx="621506" cy="326231"/>
          </a:xfrm>
          <a:prstGeom prst="rect">
            <a:avLst/>
          </a:prstGeom>
        </p:spPr>
        <p:txBody>
          <a:bodyPr vert="horz" lIns="91440" tIns="45720" rIns="91440" bIns="45720" rtlCol="0" anchor="ctr"/>
          <a:lstStyle>
            <a:lvl1pPr algn="r">
              <a:defRPr sz="9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3941526351"/>
      </p:ext>
    </p:extLst>
  </p:cSld>
  <p:clrMapOvr>
    <a:masterClrMapping/>
  </p:clrMapOvr>
  <p:extLst>
    <p:ext uri="{DCECCB84-F9BA-43D5-87BE-67443E8EF086}">
      <p15:sldGuideLst xmlns:p15="http://schemas.microsoft.com/office/powerpoint/2012/main">
        <p15:guide id="1" pos="3820">
          <p15:clr>
            <a:srgbClr val="FBAE40"/>
          </p15:clr>
        </p15:guide>
        <p15:guide id="2" pos="3952">
          <p15:clr>
            <a:srgbClr val="FBAE40"/>
          </p15:clr>
        </p15:guide>
        <p15:guide id="3" pos="2025">
          <p15:clr>
            <a:srgbClr val="FBAE40"/>
          </p15:clr>
        </p15:guide>
        <p15:guide id="4" pos="2147">
          <p15:clr>
            <a:srgbClr val="FBAE40"/>
          </p15:clr>
        </p15:guide>
        <p15:guide id="5" pos="5612">
          <p15:clr>
            <a:srgbClr val="FBAE40"/>
          </p15:clr>
        </p15:guide>
        <p15:guide id="6" pos="5745">
          <p15:clr>
            <a:srgbClr val="FBAE40"/>
          </p15:clr>
        </p15:guide>
        <p15:guide id="7" orient="horz" pos="973">
          <p15:clr>
            <a:srgbClr val="FBAE40"/>
          </p15:clr>
        </p15:guide>
        <p15:guide id="8" orient="horz" pos="2231">
          <p15:clr>
            <a:srgbClr val="FBAE40"/>
          </p15:clr>
        </p15:guide>
        <p15:guide id="9" orient="horz" pos="2339">
          <p15:clr>
            <a:srgbClr val="FBAE40"/>
          </p15:clr>
        </p15:guide>
        <p15:guide id="10" orient="horz" pos="358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431800" y="857250"/>
            <a:ext cx="4102100" cy="1836000"/>
          </a:xfrm>
          <a:prstGeom prst="rect">
            <a:avLst/>
          </a:prstGeom>
          <a:no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4716463" y="857250"/>
            <a:ext cx="4102100" cy="183600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431800" y="2862262"/>
            <a:ext cx="4102100" cy="1836000"/>
          </a:xfrm>
          <a:prstGeom prst="rect">
            <a:avLst/>
          </a:prstGeom>
          <a:no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4716463" y="2862262"/>
            <a:ext cx="4102100" cy="1836000"/>
          </a:xfrm>
          <a:prstGeom prst="rect">
            <a:avLst/>
          </a:prstGeom>
          <a:noFill/>
        </p:spPr>
        <p:txBody>
          <a:bodyPr anchor="ctr"/>
          <a:lstStyle>
            <a:lvl1pPr marL="0" indent="0" algn="ctr">
              <a:buNone/>
              <a:defRPr/>
            </a:lvl1pPr>
          </a:lstStyle>
          <a:p>
            <a:endParaRPr lang="en-GB"/>
          </a:p>
        </p:txBody>
      </p:sp>
      <p:pic>
        <p:nvPicPr>
          <p:cNvPr id="12" name="Picture 11">
            <a:extLst>
              <a:ext uri="{FF2B5EF4-FFF2-40B4-BE49-F238E27FC236}">
                <a16:creationId xmlns:a16="http://schemas.microsoft.com/office/drawing/2014/main" id="{ABDE1382-362C-48CB-8DED-292C21ADE7AC}"/>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13" name="Slide Number Placeholder 1">
            <a:extLst>
              <a:ext uri="{FF2B5EF4-FFF2-40B4-BE49-F238E27FC236}">
                <a16:creationId xmlns:a16="http://schemas.microsoft.com/office/drawing/2014/main" id="{E3A24434-3E5F-4172-98DE-A904E7BEF3D3}"/>
              </a:ext>
            </a:extLst>
          </p:cNvPr>
          <p:cNvSpPr>
            <a:spLocks noGrp="1"/>
          </p:cNvSpPr>
          <p:nvPr>
            <p:ph type="sldNum" sz="quarter" idx="4"/>
          </p:nvPr>
        </p:nvSpPr>
        <p:spPr>
          <a:xfrm>
            <a:off x="8509399" y="2408635"/>
            <a:ext cx="621506" cy="326231"/>
          </a:xfrm>
          <a:prstGeom prst="rect">
            <a:avLst/>
          </a:prstGeom>
        </p:spPr>
        <p:txBody>
          <a:bodyPr vert="horz" lIns="91440" tIns="45720" rIns="91440" bIns="45720" rtlCol="0" anchor="ctr"/>
          <a:lstStyle>
            <a:lvl1pPr algn="r">
              <a:defRPr sz="9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1664752034"/>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column_feature_box">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431799" y="857250"/>
            <a:ext cx="5591176" cy="2442210"/>
          </a:xfrm>
          <a:prstGeom prst="rect">
            <a:avLst/>
          </a:prstGeom>
          <a:noFill/>
        </p:spPr>
        <p:txBody>
          <a:bodyPr anchor="ctr"/>
          <a:lstStyle>
            <a:lvl1pPr marL="0" indent="0" algn="ctr">
              <a:buNone/>
              <a:defRPr/>
            </a:lvl1pPr>
          </a:lstStyle>
          <a:p>
            <a:endParaRPr lang="en-GB"/>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pic>
        <p:nvPicPr>
          <p:cNvPr id="5" name="Picture 4">
            <a:extLst>
              <a:ext uri="{FF2B5EF4-FFF2-40B4-BE49-F238E27FC236}">
                <a16:creationId xmlns:a16="http://schemas.microsoft.com/office/drawing/2014/main" id="{AC484896-060F-4DC4-BCF0-3639C3EDCAB8}"/>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7" name="Slide Number Placeholder 1">
            <a:extLst>
              <a:ext uri="{FF2B5EF4-FFF2-40B4-BE49-F238E27FC236}">
                <a16:creationId xmlns:a16="http://schemas.microsoft.com/office/drawing/2014/main" id="{4CECD0BF-DF13-416B-AAAE-2D1E64D6BF4C}"/>
              </a:ext>
            </a:extLst>
          </p:cNvPr>
          <p:cNvSpPr>
            <a:spLocks noGrp="1"/>
          </p:cNvSpPr>
          <p:nvPr>
            <p:ph type="sldNum" sz="quarter" idx="4"/>
          </p:nvPr>
        </p:nvSpPr>
        <p:spPr>
          <a:xfrm>
            <a:off x="8509399" y="2408635"/>
            <a:ext cx="621506" cy="326231"/>
          </a:xfrm>
          <a:prstGeom prst="rect">
            <a:avLst/>
          </a:prstGeom>
        </p:spPr>
        <p:txBody>
          <a:bodyPr vert="horz" lIns="91440" tIns="45720" rIns="91440" bIns="45720" rtlCol="0" anchor="ctr"/>
          <a:lstStyle>
            <a:lvl1pPr algn="r">
              <a:defRPr sz="9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3581472495"/>
      </p:ext>
    </p:extLst>
  </p:cSld>
  <p:clrMapOvr>
    <a:masterClrMapping/>
  </p:clrMapOvr>
  <p:extLst>
    <p:ext uri="{DCECCB84-F9BA-43D5-87BE-67443E8EF086}">
      <p15:sldGuideLst xmlns:p15="http://schemas.microsoft.com/office/powerpoint/2012/main">
        <p15:guide id="2" pos="5231">
          <p15:clr>
            <a:srgbClr val="FBAE40"/>
          </p15:clr>
        </p15:guide>
        <p15:guide id="7" pos="5059">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pic>
        <p:nvPicPr>
          <p:cNvPr id="4" name="Picture 3" descr="North Sea Transition Authority logo">
            <a:extLst>
              <a:ext uri="{FF2B5EF4-FFF2-40B4-BE49-F238E27FC236}">
                <a16:creationId xmlns:a16="http://schemas.microsoft.com/office/drawing/2014/main" id="{8CEED72F-95CF-491E-A563-2CECB9C8352E}"/>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3" name="Slide Number Placeholder 1">
            <a:extLst>
              <a:ext uri="{FF2B5EF4-FFF2-40B4-BE49-F238E27FC236}">
                <a16:creationId xmlns:a16="http://schemas.microsoft.com/office/drawing/2014/main" id="{1E4B6334-602D-4BE3-B85D-646467B8A18F}"/>
              </a:ext>
            </a:extLst>
          </p:cNvPr>
          <p:cNvSpPr>
            <a:spLocks noGrp="1"/>
          </p:cNvSpPr>
          <p:nvPr>
            <p:ph type="sldNum" sz="quarter" idx="4"/>
          </p:nvPr>
        </p:nvSpPr>
        <p:spPr>
          <a:xfrm>
            <a:off x="8509399" y="2408635"/>
            <a:ext cx="621506" cy="326231"/>
          </a:xfrm>
          <a:prstGeom prst="rect">
            <a:avLst/>
          </a:prstGeom>
        </p:spPr>
        <p:txBody>
          <a:bodyPr vert="horz" lIns="91440" tIns="45720" rIns="91440" bIns="45720" rtlCol="0" anchor="ctr"/>
          <a:lstStyle>
            <a:lvl1pPr algn="r">
              <a:defRPr sz="9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2445432124"/>
      </p:ext>
    </p:extLst>
  </p:cSld>
  <p:clrMapOvr>
    <a:masterClrMapping/>
  </p:clrMapOvr>
  <p:extLst>
    <p:ext uri="{DCECCB84-F9BA-43D5-87BE-67443E8EF086}">
      <p15:sldGuideLst xmlns:p15="http://schemas.microsoft.com/office/powerpoint/2012/main">
        <p15:guide id="1" pos="3799">
          <p15:clr>
            <a:srgbClr val="FBAE40"/>
          </p15:clr>
        </p15:guide>
        <p15:guide id="2" pos="3960">
          <p15:clr>
            <a:srgbClr val="FBAE40"/>
          </p15:clr>
        </p15:guide>
        <p15:guide id="3" pos="1996">
          <p15:clr>
            <a:srgbClr val="FBAE40"/>
          </p15:clr>
        </p15:guide>
        <p15:guide id="4" pos="2155">
          <p15:clr>
            <a:srgbClr val="FBAE40"/>
          </p15:clr>
        </p15:guide>
        <p15:guide id="5" pos="5604">
          <p15:clr>
            <a:srgbClr val="FBAE40"/>
          </p15:clr>
        </p15:guide>
        <p15:guide id="6" pos="577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4716463" y="944563"/>
            <a:ext cx="4103687" cy="3605212"/>
          </a:xfrm>
          <a:prstGeom prst="rect">
            <a:avLst/>
          </a:prstGeom>
          <a:noFill/>
        </p:spPr>
        <p:txBody>
          <a:bodyPr anchor="ctr"/>
          <a:lstStyle>
            <a:lvl1pPr>
              <a:defRPr lang="en-GB" dirty="0"/>
            </a:lvl1pPr>
          </a:lstStyle>
          <a:p>
            <a:pPr marL="0" lvl="0" indent="0" algn="ctr">
              <a:buNone/>
            </a:pPr>
            <a:endParaRPr lang="en-GB"/>
          </a:p>
        </p:txBody>
      </p:sp>
    </p:spTree>
    <p:extLst>
      <p:ext uri="{BB962C8B-B14F-4D97-AF65-F5344CB8AC3E}">
        <p14:creationId xmlns:p14="http://schemas.microsoft.com/office/powerpoint/2010/main" val="650574377"/>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vider_page">
    <p:bg>
      <p:bgPr>
        <a:solidFill>
          <a:srgbClr val="002060"/>
        </a:solidFill>
        <a:effectLst/>
      </p:bgPr>
    </p:bg>
    <p:spTree>
      <p:nvGrpSpPr>
        <p:cNvPr id="1" name=""/>
        <p:cNvGrpSpPr/>
        <p:nvPr/>
      </p:nvGrpSpPr>
      <p:grpSpPr>
        <a:xfrm>
          <a:off x="0" y="0"/>
          <a:ext cx="0" cy="0"/>
          <a:chOff x="0" y="0"/>
          <a:chExt cx="0" cy="0"/>
        </a:xfrm>
      </p:grpSpPr>
      <p:pic>
        <p:nvPicPr>
          <p:cNvPr id="4" name="Graphic 3" descr="North Sea Transition Authority logo">
            <a:extLst>
              <a:ext uri="{FF2B5EF4-FFF2-40B4-BE49-F238E27FC236}">
                <a16:creationId xmlns:a16="http://schemas.microsoft.com/office/drawing/2014/main" id="{0700E569-29DA-4C92-8B98-093A575DAB26}"/>
              </a:ext>
            </a:extLst>
          </p:cNvPr>
          <p:cNvPicPr>
            <a:picLocks noChangeAspect="1"/>
          </p:cNvPicPr>
          <p:nvPr userDrawn="1"/>
        </p:nvPicPr>
        <p:blipFill>
          <a:blip r:embed="rId2"/>
          <a:srcRect/>
          <a:stretch/>
        </p:blipFill>
        <p:spPr>
          <a:xfrm>
            <a:off x="6347460" y="313530"/>
            <a:ext cx="2472690" cy="232963"/>
          </a:xfrm>
          <a:prstGeom prst="rect">
            <a:avLst/>
          </a:prstGeom>
        </p:spPr>
      </p:pic>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431800" y="2109789"/>
            <a:ext cx="8388350" cy="884872"/>
          </a:xfrm>
          <a:prstGeom prst="rect">
            <a:avLst/>
          </a:prstGeom>
        </p:spPr>
        <p:txBody>
          <a:bodyPr/>
          <a:lstStyle>
            <a:lvl1pPr marL="0" indent="0">
              <a:buNone/>
              <a:defRPr sz="5400" spc="-200"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431800" y="3513138"/>
            <a:ext cx="5717540" cy="1143000"/>
          </a:xfrm>
          <a:prstGeom prst="rect">
            <a:avLst/>
          </a:prstGeom>
        </p:spPr>
        <p:txBody>
          <a:bodyPr/>
          <a:lstStyle>
            <a:lvl1pPr marL="0" indent="0">
              <a:lnSpc>
                <a:spcPts val="2200"/>
              </a:lnSpc>
              <a:spcBef>
                <a:spcPts val="0"/>
              </a:spcBef>
              <a:buNone/>
              <a:defRPr sz="1800">
                <a:solidFill>
                  <a:srgbClr val="FFFFFF"/>
                </a:solidFill>
              </a:defRPr>
            </a:lvl1pPr>
            <a:lvl2pPr marL="457178" indent="0">
              <a:buNone/>
              <a:defRPr>
                <a:solidFill>
                  <a:srgbClr val="FFFFFF"/>
                </a:solidFill>
              </a:defRPr>
            </a:lvl2pPr>
            <a:lvl3pPr marL="914355" indent="0">
              <a:buNone/>
              <a:defRPr>
                <a:solidFill>
                  <a:srgbClr val="FFFFFF"/>
                </a:solidFill>
              </a:defRPr>
            </a:lvl3pPr>
            <a:lvl4pPr marL="1371532" indent="0">
              <a:buNone/>
              <a:defRPr>
                <a:solidFill>
                  <a:srgbClr val="FFFFFF"/>
                </a:solidFill>
              </a:defRPr>
            </a:lvl4pPr>
            <a:lvl5pPr marL="1828709" indent="0">
              <a:buNone/>
              <a:defRPr>
                <a:solidFill>
                  <a:srgbClr val="FFFFFF"/>
                </a:solidFill>
              </a:defRPr>
            </a:lvl5pPr>
          </a:lstStyle>
          <a:p>
            <a:pPr lvl="0"/>
            <a:r>
              <a:rPr lang="en-US"/>
              <a:t>Descriptive text</a:t>
            </a:r>
            <a:endParaRPr lang="en-GB"/>
          </a:p>
        </p:txBody>
      </p:sp>
    </p:spTree>
    <p:extLst>
      <p:ext uri="{BB962C8B-B14F-4D97-AF65-F5344CB8AC3E}">
        <p14:creationId xmlns:p14="http://schemas.microsoft.com/office/powerpoint/2010/main" val="7996343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sp>
        <p:nvSpPr>
          <p:cNvPr id="7" name="object 2"/>
          <p:cNvSpPr txBox="1"/>
          <p:nvPr userDrawn="1"/>
        </p:nvSpPr>
        <p:spPr>
          <a:xfrm>
            <a:off x="762007" y="2060859"/>
            <a:ext cx="8649181" cy="923330"/>
          </a:xfrm>
          <a:prstGeom prst="rect">
            <a:avLst/>
          </a:prstGeom>
        </p:spPr>
        <p:txBody>
          <a:bodyPr vert="horz" wrap="square" lIns="0" tIns="0" rIns="0" bIns="0" rtlCol="0">
            <a:spAutoFit/>
          </a:bodyPr>
          <a:lstStyle/>
          <a:p>
            <a:pPr marL="12700"/>
            <a:r>
              <a:rPr lang="en-GB" sz="6000" spc="-55">
                <a:solidFill>
                  <a:srgbClr val="002060"/>
                </a:solidFill>
                <a:latin typeface="Arial"/>
                <a:cs typeface="Arial"/>
              </a:rPr>
              <a:t>Thank you</a:t>
            </a:r>
          </a:p>
        </p:txBody>
      </p:sp>
      <p:sp>
        <p:nvSpPr>
          <p:cNvPr id="8" name="object 3"/>
          <p:cNvSpPr/>
          <p:nvPr userDrawn="1"/>
        </p:nvSpPr>
        <p:spPr>
          <a:xfrm>
            <a:off x="762003" y="2895845"/>
            <a:ext cx="8352155" cy="0"/>
          </a:xfrm>
          <a:custGeom>
            <a:avLst/>
            <a:gdLst/>
            <a:ahLst/>
            <a:cxnLst/>
            <a:rect l="l" t="t" r="r" b="b"/>
            <a:pathLst>
              <a:path w="8352155">
                <a:moveTo>
                  <a:pt x="0" y="0"/>
                </a:moveTo>
                <a:lnTo>
                  <a:pt x="8352002" y="0"/>
                </a:lnTo>
              </a:path>
            </a:pathLst>
          </a:custGeom>
          <a:ln w="12700">
            <a:solidFill>
              <a:srgbClr val="002060"/>
            </a:solidFill>
          </a:ln>
        </p:spPr>
        <p:txBody>
          <a:bodyPr wrap="square" lIns="0" tIns="0" rIns="0" bIns="0" rtlCol="0"/>
          <a:lstStyle/>
          <a:p>
            <a:endParaRPr sz="2400">
              <a:solidFill>
                <a:prstClr val="black"/>
              </a:solidFill>
            </a:endParaRPr>
          </a:p>
        </p:txBody>
      </p:sp>
      <p:pic>
        <p:nvPicPr>
          <p:cNvPr id="9" name="Picture 8" descr="North Sea Transition Authority logo&#10;"/>
          <p:cNvPicPr>
            <a:picLocks noChangeAspect="1"/>
          </p:cNvPicPr>
          <p:nvPr userDrawn="1"/>
        </p:nvPicPr>
        <p:blipFill>
          <a:blip r:embed="rId2"/>
          <a:srcRect/>
          <a:stretch/>
        </p:blipFill>
        <p:spPr>
          <a:xfrm>
            <a:off x="762002" y="364676"/>
            <a:ext cx="1294107" cy="1298037"/>
          </a:xfrm>
          <a:prstGeom prst="rect">
            <a:avLst/>
          </a:prstGeom>
        </p:spPr>
      </p:pic>
    </p:spTree>
    <p:extLst>
      <p:ext uri="{BB962C8B-B14F-4D97-AF65-F5344CB8AC3E}">
        <p14:creationId xmlns:p14="http://schemas.microsoft.com/office/powerpoint/2010/main" val="27492220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431800" y="1979125"/>
            <a:ext cx="8388350" cy="748313"/>
          </a:xfrm>
          <a:prstGeom prst="rect">
            <a:avLst/>
          </a:prstGeom>
        </p:spPr>
        <p:txBody>
          <a:bodyPr lIns="0" anchor="b"/>
          <a:lstStyle>
            <a:lvl1pPr marL="0" indent="0">
              <a:buNone/>
              <a:defRPr sz="4000">
                <a:solidFill>
                  <a:schemeClr val="bg1"/>
                </a:solidFill>
              </a:defRPr>
            </a:lvl1pPr>
          </a:lstStyle>
          <a:p>
            <a:pPr lvl="0"/>
            <a:r>
              <a:rPr lang="en-US"/>
              <a:t>Title</a:t>
            </a:r>
          </a:p>
        </p:txBody>
      </p:sp>
      <p:cxnSp>
        <p:nvCxnSpPr>
          <p:cNvPr id="15" name="Straight Connector 14">
            <a:extLst>
              <a:ext uri="{FF2B5EF4-FFF2-40B4-BE49-F238E27FC236}">
                <a16:creationId xmlns:a16="http://schemas.microsoft.com/office/drawing/2014/main" id="{DE038CA5-8F1F-4334-8648-E6A7038DE8C1}"/>
              </a:ext>
            </a:extLst>
          </p:cNvPr>
          <p:cNvCxnSpPr/>
          <p:nvPr userDrawn="1"/>
        </p:nvCxnSpPr>
        <p:spPr>
          <a:xfrm>
            <a:off x="431800" y="2727436"/>
            <a:ext cx="8388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441327" y="2854760"/>
            <a:ext cx="8348663" cy="523215"/>
          </a:xfrm>
          <a:prstGeom prst="rect">
            <a:avLst/>
          </a:prstGeom>
        </p:spPr>
        <p:txBody>
          <a:bodyPr/>
          <a:lstStyle>
            <a:lvl1pPr marL="0" indent="0">
              <a:buNone/>
              <a:defRPr sz="2000"/>
            </a:lvl1pPr>
            <a:lvl2pPr marL="457178" indent="0">
              <a:buNone/>
              <a:defRPr/>
            </a:lvl2pPr>
            <a:lvl3pPr marL="914355" indent="0">
              <a:buNone/>
              <a:defRPr/>
            </a:lvl3pPr>
            <a:lvl4pPr marL="1371532" indent="0">
              <a:buNone/>
              <a:defRPr/>
            </a:lvl4pPr>
            <a:lvl5pPr marL="1828709"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341117" y="4430371"/>
            <a:ext cx="8100081" cy="738664"/>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NSTA 2022</a:t>
            </a:r>
          </a:p>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NSTA makes no representations or warranties, express or implied, regarding the quality, completeness or accuracy of the information contained herein. All and any such responsibility and liability is expressly disclaimed. The NSTA does not provide endorsements or investment recommendations.</a:t>
            </a:r>
            <a:b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b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The North Sea Transition Authority is the business name for the Oil &amp; Gas Authority, a limited company registered in England and Wales with registered number 09666504 and VAT registered number 249433979. Our registered office is at 21 Bloomsbury Street, London, United Kingdom, WC1B 3HF. </a:t>
            </a:r>
          </a:p>
          <a:p>
            <a:pPr marL="0" marR="0" lvl="0" indent="0" algn="l" defTabSz="457178"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endParaRP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7467600" y="3732212"/>
            <a:ext cx="1332706" cy="523215"/>
          </a:xfrm>
          <a:prstGeom prst="rect">
            <a:avLst/>
          </a:prstGeom>
        </p:spPr>
        <p:txBody>
          <a:bodyPr/>
          <a:lstStyle>
            <a:lvl1pPr marL="0" indent="0" algn="l">
              <a:buNone/>
              <a:defRPr sz="1600"/>
            </a:lvl1pPr>
            <a:lvl2pPr marL="457178" indent="0">
              <a:buNone/>
              <a:defRPr/>
            </a:lvl2pPr>
            <a:lvl3pPr marL="914355" indent="0">
              <a:buNone/>
              <a:defRPr/>
            </a:lvl3pPr>
            <a:lvl4pPr marL="1371532" indent="0">
              <a:buNone/>
              <a:defRPr/>
            </a:lvl4pPr>
            <a:lvl5pPr marL="1828709"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441325" y="3732214"/>
            <a:ext cx="6398202" cy="568325"/>
          </a:xfrm>
          <a:prstGeom prst="rect">
            <a:avLst/>
          </a:prstGeom>
        </p:spPr>
        <p:txBody>
          <a:bodyPr/>
          <a:lstStyle>
            <a:lvl1pPr marL="0" indent="0">
              <a:buNone/>
              <a:defRPr sz="1600"/>
            </a:lvl1pPr>
          </a:lstStyle>
          <a:p>
            <a:pPr lvl="0"/>
            <a:r>
              <a:rPr lang="en-US"/>
              <a:t>Speaker &amp; title</a:t>
            </a:r>
          </a:p>
        </p:txBody>
      </p:sp>
      <p:pic>
        <p:nvPicPr>
          <p:cNvPr id="9" name="Graphic 9">
            <a:extLst>
              <a:ext uri="{FF2B5EF4-FFF2-40B4-BE49-F238E27FC236}">
                <a16:creationId xmlns:a16="http://schemas.microsoft.com/office/drawing/2014/main" id="{699ABB32-C9E6-4F20-A59C-567C98A9F4F2}"/>
              </a:ext>
            </a:extLst>
          </p:cNvPr>
          <p:cNvPicPr>
            <a:picLocks noChangeAspect="1"/>
          </p:cNvPicPr>
          <p:nvPr userDrawn="1"/>
        </p:nvPicPr>
        <p:blipFill>
          <a:blip r:embed="rId2"/>
          <a:srcRect/>
          <a:stretch/>
        </p:blipFill>
        <p:spPr>
          <a:xfrm>
            <a:off x="539186" y="189911"/>
            <a:ext cx="1099524" cy="1102863"/>
          </a:xfrm>
          <a:prstGeom prst="rect">
            <a:avLst/>
          </a:prstGeom>
        </p:spPr>
      </p:pic>
    </p:spTree>
    <p:extLst>
      <p:ext uri="{BB962C8B-B14F-4D97-AF65-F5344CB8AC3E}">
        <p14:creationId xmlns:p14="http://schemas.microsoft.com/office/powerpoint/2010/main" val="16199817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Agenda_layout_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pic>
        <p:nvPicPr>
          <p:cNvPr id="6" name="Picture 5">
            <a:extLst>
              <a:ext uri="{FF2B5EF4-FFF2-40B4-BE49-F238E27FC236}">
                <a16:creationId xmlns:a16="http://schemas.microsoft.com/office/drawing/2014/main" id="{C7EAE7A1-A6FB-486D-AFE1-F6A9D1AB6FA1}"/>
              </a:ext>
            </a:extLst>
          </p:cNvPr>
          <p:cNvPicPr>
            <a:picLocks noChangeAspect="1"/>
          </p:cNvPicPr>
          <p:nvPr userDrawn="1"/>
        </p:nvPicPr>
        <p:blipFill>
          <a:blip r:embed="rId2"/>
          <a:stretch>
            <a:fillRect/>
          </a:stretch>
        </p:blipFill>
        <p:spPr>
          <a:xfrm>
            <a:off x="6176016" y="195262"/>
            <a:ext cx="2644136" cy="249116"/>
          </a:xfrm>
          <a:prstGeom prst="rect">
            <a:avLst/>
          </a:prstGeom>
        </p:spPr>
      </p:pic>
    </p:spTree>
    <p:extLst>
      <p:ext uri="{BB962C8B-B14F-4D97-AF65-F5344CB8AC3E}">
        <p14:creationId xmlns:p14="http://schemas.microsoft.com/office/powerpoint/2010/main" val="202833075"/>
      </p:ext>
    </p:extLst>
  </p:cSld>
  <p:clrMapOvr>
    <a:masterClrMapping/>
  </p:clrMapOvr>
  <p:extLst>
    <p:ext uri="{DCECCB84-F9BA-43D5-87BE-67443E8EF086}">
      <p15:sldGuideLst xmlns:p15="http://schemas.microsoft.com/office/powerpoint/2012/main">
        <p15:guide id="1" pos="3820">
          <p15:clr>
            <a:srgbClr val="FBAE40"/>
          </p15:clr>
        </p15:guide>
        <p15:guide id="2" pos="3952">
          <p15:clr>
            <a:srgbClr val="FBAE40"/>
          </p15:clr>
        </p15:guide>
        <p15:guide id="3" pos="2025">
          <p15:clr>
            <a:srgbClr val="FBAE40"/>
          </p15:clr>
        </p15:guide>
        <p15:guide id="4" pos="2147">
          <p15:clr>
            <a:srgbClr val="FBAE40"/>
          </p15:clr>
        </p15:guide>
        <p15:guide id="5" pos="5612">
          <p15:clr>
            <a:srgbClr val="FBAE40"/>
          </p15:clr>
        </p15:guide>
        <p15:guide id="6" pos="5745">
          <p15:clr>
            <a:srgbClr val="FBAE40"/>
          </p15:clr>
        </p15:guide>
        <p15:guide id="7" orient="horz" pos="973">
          <p15:clr>
            <a:srgbClr val="FBAE40"/>
          </p15:clr>
        </p15:guide>
        <p15:guide id="8" orient="horz" pos="2231">
          <p15:clr>
            <a:srgbClr val="FBAE40"/>
          </p15:clr>
        </p15:guide>
        <p15:guide id="9" orient="horz" pos="2339">
          <p15:clr>
            <a:srgbClr val="FBAE40"/>
          </p15:clr>
        </p15:guide>
        <p15:guide id="10" orient="horz" pos="3588">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3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4716465" y="944565"/>
            <a:ext cx="4103687" cy="3605212"/>
          </a:xfrm>
          <a:prstGeom prst="rect">
            <a:avLst/>
          </a:prstGeom>
          <a:noFill/>
        </p:spPr>
        <p:txBody>
          <a:bodyPr anchor="ctr"/>
          <a:lstStyle>
            <a:lvl1pPr>
              <a:defRPr lang="en-GB" dirty="0"/>
            </a:lvl1pPr>
          </a:lstStyle>
          <a:p>
            <a:pPr marL="0" lvl="0" indent="0" algn="ctr">
              <a:buNone/>
            </a:pPr>
            <a:endParaRPr lang="en-GB"/>
          </a:p>
        </p:txBody>
      </p:sp>
      <p:pic>
        <p:nvPicPr>
          <p:cNvPr id="8" name="Picture 7">
            <a:extLst>
              <a:ext uri="{FF2B5EF4-FFF2-40B4-BE49-F238E27FC236}">
                <a16:creationId xmlns:a16="http://schemas.microsoft.com/office/drawing/2014/main" id="{975DB60A-984E-4696-B0D8-AD8DF3E9983E}"/>
              </a:ext>
            </a:extLst>
          </p:cNvPr>
          <p:cNvPicPr>
            <a:picLocks noChangeAspect="1"/>
          </p:cNvPicPr>
          <p:nvPr userDrawn="1"/>
        </p:nvPicPr>
        <p:blipFill>
          <a:blip r:embed="rId2"/>
          <a:stretch>
            <a:fillRect/>
          </a:stretch>
        </p:blipFill>
        <p:spPr>
          <a:xfrm>
            <a:off x="6176016" y="195262"/>
            <a:ext cx="2644136" cy="249116"/>
          </a:xfrm>
          <a:prstGeom prst="rect">
            <a:avLst/>
          </a:prstGeom>
        </p:spPr>
      </p:pic>
    </p:spTree>
    <p:extLst>
      <p:ext uri="{BB962C8B-B14F-4D97-AF65-F5344CB8AC3E}">
        <p14:creationId xmlns:p14="http://schemas.microsoft.com/office/powerpoint/2010/main" val="399995836"/>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431802" y="1117602"/>
            <a:ext cx="2698750" cy="1974850"/>
          </a:xfrm>
          <a:prstGeom prst="rect">
            <a:avLst/>
          </a:prstGeom>
          <a:no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3276600" y="1117602"/>
            <a:ext cx="2700338" cy="197485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6119813" y="1117602"/>
            <a:ext cx="2698750" cy="1974850"/>
          </a:xfrm>
          <a:prstGeom prst="rect">
            <a:avLst/>
          </a:prstGeom>
          <a:noFill/>
        </p:spPr>
        <p:txBody>
          <a:bodyPr anchor="ctr"/>
          <a:lstStyle>
            <a:lvl1pPr marL="0" indent="0" algn="ctr">
              <a:buNone/>
              <a:defRPr/>
            </a:lvl1pPr>
          </a:lstStyle>
          <a:p>
            <a:endParaRPr lang="en-GB"/>
          </a:p>
        </p:txBody>
      </p:sp>
      <p:pic>
        <p:nvPicPr>
          <p:cNvPr id="9" name="Picture 8">
            <a:extLst>
              <a:ext uri="{FF2B5EF4-FFF2-40B4-BE49-F238E27FC236}">
                <a16:creationId xmlns:a16="http://schemas.microsoft.com/office/drawing/2014/main" id="{B41974E5-F760-48A2-BE37-625B777BE9F7}"/>
              </a:ext>
            </a:extLst>
          </p:cNvPr>
          <p:cNvPicPr>
            <a:picLocks noChangeAspect="1"/>
          </p:cNvPicPr>
          <p:nvPr userDrawn="1"/>
        </p:nvPicPr>
        <p:blipFill>
          <a:blip r:embed="rId2"/>
          <a:stretch>
            <a:fillRect/>
          </a:stretch>
        </p:blipFill>
        <p:spPr>
          <a:xfrm>
            <a:off x="6176016" y="195262"/>
            <a:ext cx="2644136" cy="249116"/>
          </a:xfrm>
          <a:prstGeom prst="rect">
            <a:avLst/>
          </a:prstGeom>
        </p:spPr>
      </p:pic>
    </p:spTree>
    <p:extLst>
      <p:ext uri="{BB962C8B-B14F-4D97-AF65-F5344CB8AC3E}">
        <p14:creationId xmlns:p14="http://schemas.microsoft.com/office/powerpoint/2010/main" val="1186583232"/>
      </p:ext>
    </p:extLst>
  </p:cSld>
  <p:clrMapOvr>
    <a:masterClrMapping/>
  </p:clrMapOvr>
  <p:extLst>
    <p:ext uri="{DCECCB84-F9BA-43D5-87BE-67443E8EF086}">
      <p15:sldGuideLst xmlns:p15="http://schemas.microsoft.com/office/powerpoint/2012/main">
        <p15:guide id="1" pos="2631">
          <p15:clr>
            <a:srgbClr val="FBAE40"/>
          </p15:clr>
        </p15:guide>
        <p15:guide id="2" pos="2752">
          <p15:clr>
            <a:srgbClr val="FBAE40"/>
          </p15:clr>
        </p15:guide>
        <p15:guide id="3" pos="5020">
          <p15:clr>
            <a:srgbClr val="FBAE40"/>
          </p15:clr>
        </p15:guide>
        <p15:guide id="4" pos="51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431800" y="857250"/>
            <a:ext cx="4102100" cy="1836000"/>
          </a:xfrm>
          <a:prstGeom prst="rect">
            <a:avLst/>
          </a:prstGeom>
          <a:no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4716463" y="857250"/>
            <a:ext cx="4102100" cy="183600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431800" y="2862262"/>
            <a:ext cx="4102100" cy="1836000"/>
          </a:xfrm>
          <a:prstGeom prst="rect">
            <a:avLst/>
          </a:prstGeom>
          <a:no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4716463" y="2862262"/>
            <a:ext cx="4102100" cy="1836000"/>
          </a:xfrm>
          <a:prstGeom prst="rect">
            <a:avLst/>
          </a:prstGeom>
          <a:noFill/>
        </p:spPr>
        <p:txBody>
          <a:bodyPr anchor="ctr"/>
          <a:lstStyle>
            <a:lvl1pPr marL="0" indent="0" algn="ctr">
              <a:buNone/>
              <a:defRPr/>
            </a:lvl1pPr>
          </a:lstStyle>
          <a:p>
            <a:endParaRPr lang="en-GB"/>
          </a:p>
        </p:txBody>
      </p:sp>
      <p:pic>
        <p:nvPicPr>
          <p:cNvPr id="12" name="Picture 11">
            <a:extLst>
              <a:ext uri="{FF2B5EF4-FFF2-40B4-BE49-F238E27FC236}">
                <a16:creationId xmlns:a16="http://schemas.microsoft.com/office/drawing/2014/main" id="{C82565F1-28E3-42E8-B432-DA307BF094F8}"/>
              </a:ext>
            </a:extLst>
          </p:cNvPr>
          <p:cNvPicPr>
            <a:picLocks noChangeAspect="1"/>
          </p:cNvPicPr>
          <p:nvPr userDrawn="1"/>
        </p:nvPicPr>
        <p:blipFill>
          <a:blip r:embed="rId2"/>
          <a:stretch>
            <a:fillRect/>
          </a:stretch>
        </p:blipFill>
        <p:spPr>
          <a:xfrm>
            <a:off x="6176016" y="195262"/>
            <a:ext cx="2644136" cy="249116"/>
          </a:xfrm>
          <a:prstGeom prst="rect">
            <a:avLst/>
          </a:prstGeom>
        </p:spPr>
      </p:pic>
    </p:spTree>
    <p:extLst>
      <p:ext uri="{BB962C8B-B14F-4D97-AF65-F5344CB8AC3E}">
        <p14:creationId xmlns:p14="http://schemas.microsoft.com/office/powerpoint/2010/main" val="3127051492"/>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3_column_feature_box">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431799" y="857250"/>
            <a:ext cx="5591176" cy="2442210"/>
          </a:xfrm>
          <a:prstGeom prst="rect">
            <a:avLst/>
          </a:prstGeom>
          <a:noFill/>
        </p:spPr>
        <p:txBody>
          <a:bodyPr anchor="ctr"/>
          <a:lstStyle>
            <a:lvl1pPr marL="0" indent="0" algn="ctr">
              <a:buNone/>
              <a:defRPr/>
            </a:lvl1pPr>
          </a:lstStyle>
          <a:p>
            <a:endParaRPr lang="en-GB"/>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pic>
        <p:nvPicPr>
          <p:cNvPr id="7" name="Picture 6">
            <a:extLst>
              <a:ext uri="{FF2B5EF4-FFF2-40B4-BE49-F238E27FC236}">
                <a16:creationId xmlns:a16="http://schemas.microsoft.com/office/drawing/2014/main" id="{03E89127-E7C3-4C33-A507-6221EB3FDB5C}"/>
              </a:ext>
            </a:extLst>
          </p:cNvPr>
          <p:cNvPicPr>
            <a:picLocks noChangeAspect="1"/>
          </p:cNvPicPr>
          <p:nvPr userDrawn="1"/>
        </p:nvPicPr>
        <p:blipFill>
          <a:blip r:embed="rId2"/>
          <a:stretch>
            <a:fillRect/>
          </a:stretch>
        </p:blipFill>
        <p:spPr>
          <a:xfrm>
            <a:off x="6176016" y="195262"/>
            <a:ext cx="2644136" cy="249116"/>
          </a:xfrm>
          <a:prstGeom prst="rect">
            <a:avLst/>
          </a:prstGeom>
        </p:spPr>
      </p:pic>
    </p:spTree>
    <p:extLst>
      <p:ext uri="{BB962C8B-B14F-4D97-AF65-F5344CB8AC3E}">
        <p14:creationId xmlns:p14="http://schemas.microsoft.com/office/powerpoint/2010/main" val="920108996"/>
      </p:ext>
    </p:extLst>
  </p:cSld>
  <p:clrMapOvr>
    <a:masterClrMapping/>
  </p:clrMapOvr>
  <p:extLst>
    <p:ext uri="{DCECCB84-F9BA-43D5-87BE-67443E8EF086}">
      <p15:sldGuideLst xmlns:p15="http://schemas.microsoft.com/office/powerpoint/2012/main">
        <p15:guide id="2" pos="5231">
          <p15:clr>
            <a:srgbClr val="FBAE40"/>
          </p15:clr>
        </p15:guide>
        <p15:guide id="7" pos="5059">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5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chemeClr val="bg1"/>
                </a:solidFill>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D457FAE4-278F-4652-9356-F77A74BD1074}"/>
              </a:ext>
            </a:extLst>
          </p:cNvPr>
          <p:cNvPicPr>
            <a:picLocks noChangeAspect="1"/>
          </p:cNvPicPr>
          <p:nvPr userDrawn="1"/>
        </p:nvPicPr>
        <p:blipFill>
          <a:blip r:embed="rId2"/>
          <a:stretch>
            <a:fillRect/>
          </a:stretch>
        </p:blipFill>
        <p:spPr>
          <a:xfrm>
            <a:off x="6176016" y="195262"/>
            <a:ext cx="2644136" cy="249116"/>
          </a:xfrm>
          <a:prstGeom prst="rect">
            <a:avLst/>
          </a:prstGeom>
        </p:spPr>
      </p:pic>
    </p:spTree>
    <p:extLst>
      <p:ext uri="{BB962C8B-B14F-4D97-AF65-F5344CB8AC3E}">
        <p14:creationId xmlns:p14="http://schemas.microsoft.com/office/powerpoint/2010/main" val="1225504930"/>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6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pic>
        <p:nvPicPr>
          <p:cNvPr id="6" name="Picture 5">
            <a:extLst>
              <a:ext uri="{FF2B5EF4-FFF2-40B4-BE49-F238E27FC236}">
                <a16:creationId xmlns:a16="http://schemas.microsoft.com/office/drawing/2014/main" id="{A973239A-163C-4B8E-AC14-CE0E06C1F5E8}"/>
              </a:ext>
            </a:extLst>
          </p:cNvPr>
          <p:cNvPicPr>
            <a:picLocks noChangeAspect="1"/>
          </p:cNvPicPr>
          <p:nvPr userDrawn="1"/>
        </p:nvPicPr>
        <p:blipFill>
          <a:blip r:embed="rId2"/>
          <a:stretch>
            <a:fillRect/>
          </a:stretch>
        </p:blipFill>
        <p:spPr>
          <a:xfrm>
            <a:off x="6176016" y="195262"/>
            <a:ext cx="2644136" cy="249116"/>
          </a:xfrm>
          <a:prstGeom prst="rect">
            <a:avLst/>
          </a:prstGeom>
        </p:spPr>
      </p:pic>
    </p:spTree>
    <p:extLst>
      <p:ext uri="{BB962C8B-B14F-4D97-AF65-F5344CB8AC3E}">
        <p14:creationId xmlns:p14="http://schemas.microsoft.com/office/powerpoint/2010/main" val="256999900"/>
      </p:ext>
    </p:extLst>
  </p:cSld>
  <p:clrMapOvr>
    <a:masterClrMapping/>
  </p:clrMapOvr>
  <p:extLst>
    <p:ext uri="{DCECCB84-F9BA-43D5-87BE-67443E8EF086}">
      <p15:sldGuideLst xmlns:p15="http://schemas.microsoft.com/office/powerpoint/2012/main">
        <p15:guide id="1" pos="2631">
          <p15:clr>
            <a:srgbClr val="FBAE40"/>
          </p15:clr>
        </p15:guide>
        <p15:guide id="2" pos="2752">
          <p15:clr>
            <a:srgbClr val="FBAE40"/>
          </p15:clr>
        </p15:guide>
        <p15:guide id="3" pos="5020">
          <p15:clr>
            <a:srgbClr val="FBAE40"/>
          </p15:clr>
        </p15:guide>
        <p15:guide id="4" pos="51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431800" y="1117600"/>
            <a:ext cx="2698750" cy="1974850"/>
          </a:xfrm>
          <a:prstGeom prst="rect">
            <a:avLst/>
          </a:prstGeom>
          <a:no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3276600" y="1117600"/>
            <a:ext cx="2700338" cy="197485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6119813" y="1117600"/>
            <a:ext cx="2698750" cy="1974850"/>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1130870637"/>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chemeClr val="bg1"/>
                </a:solidFill>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F5B7440A-22B6-49A2-AB6C-A8B30DCEB003}"/>
              </a:ext>
            </a:extLst>
          </p:cNvPr>
          <p:cNvPicPr>
            <a:picLocks noChangeAspect="1"/>
          </p:cNvPicPr>
          <p:nvPr userDrawn="1"/>
        </p:nvPicPr>
        <p:blipFill>
          <a:blip r:embed="rId2"/>
          <a:stretch>
            <a:fillRect/>
          </a:stretch>
        </p:blipFill>
        <p:spPr>
          <a:xfrm>
            <a:off x="6176016" y="195262"/>
            <a:ext cx="2644136" cy="249116"/>
          </a:xfrm>
          <a:prstGeom prst="rect">
            <a:avLst/>
          </a:prstGeom>
        </p:spPr>
      </p:pic>
    </p:spTree>
    <p:extLst>
      <p:ext uri="{BB962C8B-B14F-4D97-AF65-F5344CB8AC3E}">
        <p14:creationId xmlns:p14="http://schemas.microsoft.com/office/powerpoint/2010/main" val="10444971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_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lvl1pPr>
          </a:lstStyle>
          <a:p>
            <a:r>
              <a:rPr lang="en-US"/>
              <a:t>Click to edit Master title style</a:t>
            </a:r>
            <a:endParaRPr lang="en-GB"/>
          </a:p>
        </p:txBody>
      </p:sp>
      <p:pic>
        <p:nvPicPr>
          <p:cNvPr id="4" name="Picture 3">
            <a:extLst>
              <a:ext uri="{FF2B5EF4-FFF2-40B4-BE49-F238E27FC236}">
                <a16:creationId xmlns:a16="http://schemas.microsoft.com/office/drawing/2014/main" id="{5CB473AA-56B1-40B9-863A-11F0A7A94718}"/>
              </a:ext>
            </a:extLst>
          </p:cNvPr>
          <p:cNvPicPr>
            <a:picLocks noChangeAspect="1"/>
          </p:cNvPicPr>
          <p:nvPr userDrawn="1"/>
        </p:nvPicPr>
        <p:blipFill>
          <a:blip r:embed="rId2"/>
          <a:stretch>
            <a:fillRect/>
          </a:stretch>
        </p:blipFill>
        <p:spPr>
          <a:xfrm>
            <a:off x="6176016" y="195262"/>
            <a:ext cx="2644136" cy="249116"/>
          </a:xfrm>
          <a:prstGeom prst="rect">
            <a:avLst/>
          </a:prstGeom>
        </p:spPr>
      </p:pic>
    </p:spTree>
    <p:extLst>
      <p:ext uri="{BB962C8B-B14F-4D97-AF65-F5344CB8AC3E}">
        <p14:creationId xmlns:p14="http://schemas.microsoft.com/office/powerpoint/2010/main" val="13105069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Logo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2CE864-0CD9-4B4B-9B2E-3141E737DA13}"/>
              </a:ext>
            </a:extLst>
          </p:cNvPr>
          <p:cNvPicPr>
            <a:picLocks noChangeAspect="1"/>
          </p:cNvPicPr>
          <p:nvPr userDrawn="1"/>
        </p:nvPicPr>
        <p:blipFill>
          <a:blip r:embed="rId2"/>
          <a:stretch>
            <a:fillRect/>
          </a:stretch>
        </p:blipFill>
        <p:spPr>
          <a:xfrm>
            <a:off x="6176016" y="195262"/>
            <a:ext cx="2644136" cy="249116"/>
          </a:xfrm>
          <a:prstGeom prst="rect">
            <a:avLst/>
          </a:prstGeom>
        </p:spPr>
      </p:pic>
    </p:spTree>
    <p:extLst>
      <p:ext uri="{BB962C8B-B14F-4D97-AF65-F5344CB8AC3E}">
        <p14:creationId xmlns:p14="http://schemas.microsoft.com/office/powerpoint/2010/main" val="4207373182"/>
      </p:ext>
    </p:extLst>
  </p:cSld>
  <p:clrMapOvr>
    <a:masterClrMapping/>
  </p:clrMapOvr>
  <p:extLst>
    <p:ext uri="{DCECCB84-F9BA-43D5-87BE-67443E8EF086}">
      <p15:sldGuideLst xmlns:p15="http://schemas.microsoft.com/office/powerpoint/2012/main">
        <p15:guide id="1" pos="3799">
          <p15:clr>
            <a:srgbClr val="FBAE40"/>
          </p15:clr>
        </p15:guide>
        <p15:guide id="2" pos="3960">
          <p15:clr>
            <a:srgbClr val="FBAE40"/>
          </p15:clr>
        </p15:guide>
        <p15:guide id="3" pos="1996">
          <p15:clr>
            <a:srgbClr val="FBAE40"/>
          </p15:clr>
        </p15:guide>
        <p15:guide id="4" pos="2155">
          <p15:clr>
            <a:srgbClr val="FBAE40"/>
          </p15:clr>
        </p15:guide>
        <p15:guide id="5" pos="5604">
          <p15:clr>
            <a:srgbClr val="FBAE40"/>
          </p15:clr>
        </p15:guide>
        <p15:guide id="6" pos="5772">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Thank you slide">
    <p:spTree>
      <p:nvGrpSpPr>
        <p:cNvPr id="1" name=""/>
        <p:cNvGrpSpPr/>
        <p:nvPr/>
      </p:nvGrpSpPr>
      <p:grpSpPr>
        <a:xfrm>
          <a:off x="0" y="0"/>
          <a:ext cx="0" cy="0"/>
          <a:chOff x="0" y="0"/>
          <a:chExt cx="0" cy="0"/>
        </a:xfrm>
      </p:grpSpPr>
      <p:sp>
        <p:nvSpPr>
          <p:cNvPr id="7" name="object 2"/>
          <p:cNvSpPr txBox="1"/>
          <p:nvPr userDrawn="1"/>
        </p:nvSpPr>
        <p:spPr>
          <a:xfrm>
            <a:off x="762007" y="2060859"/>
            <a:ext cx="8649181" cy="923330"/>
          </a:xfrm>
          <a:prstGeom prst="rect">
            <a:avLst/>
          </a:prstGeom>
        </p:spPr>
        <p:txBody>
          <a:bodyPr vert="horz" wrap="square" lIns="0" tIns="0" rIns="0" bIns="0" rtlCol="0">
            <a:spAutoFit/>
          </a:bodyPr>
          <a:lstStyle/>
          <a:p>
            <a:pPr marL="12700"/>
            <a:r>
              <a:rPr lang="en-GB" sz="6000" spc="-55">
                <a:solidFill>
                  <a:srgbClr val="193768"/>
                </a:solidFill>
                <a:latin typeface="Arial"/>
                <a:cs typeface="Arial"/>
              </a:rPr>
              <a:t>Thank you</a:t>
            </a:r>
          </a:p>
        </p:txBody>
      </p:sp>
      <p:sp>
        <p:nvSpPr>
          <p:cNvPr id="8" name="object 3">
            <a:extLst>
              <a:ext uri="{C183D7F6-B498-43B3-948B-1728B52AA6E4}">
                <adec:decorative xmlns:adec="http://schemas.microsoft.com/office/drawing/2017/decorative" val="1"/>
              </a:ext>
            </a:extLst>
          </p:cNvPr>
          <p:cNvSpPr/>
          <p:nvPr userDrawn="1"/>
        </p:nvSpPr>
        <p:spPr>
          <a:xfrm>
            <a:off x="762003" y="2895845"/>
            <a:ext cx="8352155" cy="0"/>
          </a:xfrm>
          <a:custGeom>
            <a:avLst/>
            <a:gdLst/>
            <a:ahLst/>
            <a:cxnLst/>
            <a:rect l="l" t="t" r="r" b="b"/>
            <a:pathLst>
              <a:path w="8352155">
                <a:moveTo>
                  <a:pt x="0" y="0"/>
                </a:moveTo>
                <a:lnTo>
                  <a:pt x="8352002" y="0"/>
                </a:lnTo>
              </a:path>
            </a:pathLst>
          </a:custGeom>
          <a:ln w="12700">
            <a:solidFill>
              <a:srgbClr val="193768"/>
            </a:solidFill>
          </a:ln>
        </p:spPr>
        <p:txBody>
          <a:bodyPr wrap="square" lIns="0" tIns="0" rIns="0" bIns="0" rtlCol="0"/>
          <a:lstStyle/>
          <a:p>
            <a:endParaRPr sz="2400">
              <a:solidFill>
                <a:prstClr val="black"/>
              </a:solidFill>
            </a:endParaRPr>
          </a:p>
        </p:txBody>
      </p:sp>
      <p:pic>
        <p:nvPicPr>
          <p:cNvPr id="5" name="Picture 4" descr="North Sea Transition authority logo&#10;">
            <a:extLst>
              <a:ext uri="{FF2B5EF4-FFF2-40B4-BE49-F238E27FC236}">
                <a16:creationId xmlns:a16="http://schemas.microsoft.com/office/drawing/2014/main" id="{D22B4265-156C-4F8A-AE7C-96BE7DC5503A}"/>
              </a:ext>
            </a:extLst>
          </p:cNvPr>
          <p:cNvPicPr>
            <a:picLocks noChangeAspect="1"/>
          </p:cNvPicPr>
          <p:nvPr userDrawn="1"/>
        </p:nvPicPr>
        <p:blipFill>
          <a:blip r:embed="rId2"/>
          <a:srcRect/>
          <a:stretch/>
        </p:blipFill>
        <p:spPr>
          <a:xfrm>
            <a:off x="762002" y="364676"/>
            <a:ext cx="1294107" cy="1298037"/>
          </a:xfrm>
          <a:prstGeom prst="rect">
            <a:avLst/>
          </a:prstGeom>
        </p:spPr>
      </p:pic>
    </p:spTree>
    <p:extLst>
      <p:ext uri="{BB962C8B-B14F-4D97-AF65-F5344CB8AC3E}">
        <p14:creationId xmlns:p14="http://schemas.microsoft.com/office/powerpoint/2010/main" val="11987934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E77FC-7370-95C0-361B-26981B66488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991EE566-A1D8-29DA-DA30-38B18CF5729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4B31B70-6779-C6AC-0D7E-1F441F5BE47A}"/>
              </a:ext>
            </a:extLst>
          </p:cNvPr>
          <p:cNvSpPr>
            <a:spLocks noGrp="1"/>
          </p:cNvSpPr>
          <p:nvPr>
            <p:ph type="dt" sz="half" idx="10"/>
          </p:nvPr>
        </p:nvSpPr>
        <p:spPr/>
        <p:txBody>
          <a:bodyPr/>
          <a:lstStyle/>
          <a:p>
            <a:fld id="{C764DE79-268F-4C1A-8933-263129D2AF90}" type="datetimeFigureOut">
              <a:rPr lang="en-US" smtClean="0"/>
              <a:t>4/24/2023</a:t>
            </a:fld>
            <a:endParaRPr lang="en-US"/>
          </a:p>
        </p:txBody>
      </p:sp>
      <p:sp>
        <p:nvSpPr>
          <p:cNvPr id="5" name="Footer Placeholder 4">
            <a:extLst>
              <a:ext uri="{FF2B5EF4-FFF2-40B4-BE49-F238E27FC236}">
                <a16:creationId xmlns:a16="http://schemas.microsoft.com/office/drawing/2014/main" id="{28EB61C4-D177-9E15-747D-A479AEB1C0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8F7E4-925F-BCCF-D14A-75BD8F1CE5A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19576118"/>
      </p:ext>
    </p:extLst>
  </p:cSld>
  <p:clrMapOvr>
    <a:masterClrMapping/>
  </p:clrMapOvr>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AA09A-9E54-188F-BE89-16A342F408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B9CD87-26FF-D003-E58C-9BE9608D8D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CA151D-425B-985C-4233-97E12936342C}"/>
              </a:ext>
            </a:extLst>
          </p:cNvPr>
          <p:cNvSpPr>
            <a:spLocks noGrp="1"/>
          </p:cNvSpPr>
          <p:nvPr>
            <p:ph type="dt" sz="half" idx="10"/>
          </p:nvPr>
        </p:nvSpPr>
        <p:spPr/>
        <p:txBody>
          <a:bodyPr/>
          <a:lstStyle/>
          <a:p>
            <a:fld id="{C764DE79-268F-4C1A-8933-263129D2AF90}" type="datetimeFigureOut">
              <a:rPr lang="en-US" smtClean="0"/>
              <a:t>4/24/2023</a:t>
            </a:fld>
            <a:endParaRPr lang="en-US"/>
          </a:p>
        </p:txBody>
      </p:sp>
      <p:sp>
        <p:nvSpPr>
          <p:cNvPr id="5" name="Footer Placeholder 4">
            <a:extLst>
              <a:ext uri="{FF2B5EF4-FFF2-40B4-BE49-F238E27FC236}">
                <a16:creationId xmlns:a16="http://schemas.microsoft.com/office/drawing/2014/main" id="{4DE4C6B7-402A-8864-E1CC-338273F0BB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17F521-1651-1B9E-FB3F-AC5DE8AF8244}"/>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925425930"/>
      </p:ext>
    </p:extLst>
  </p:cSld>
  <p:clrMapOvr>
    <a:masterClrMapping/>
  </p:clrMapOvr>
  <p:hf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96568-363B-7DBB-119D-B796300D253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710D46A-2100-0A14-1FD7-55027A2BAEB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9068F1-EB49-9FBE-62F3-FF30C5CD850B}"/>
              </a:ext>
            </a:extLst>
          </p:cNvPr>
          <p:cNvSpPr>
            <a:spLocks noGrp="1"/>
          </p:cNvSpPr>
          <p:nvPr>
            <p:ph type="dt" sz="half" idx="10"/>
          </p:nvPr>
        </p:nvSpPr>
        <p:spPr/>
        <p:txBody>
          <a:bodyPr/>
          <a:lstStyle/>
          <a:p>
            <a:fld id="{C764DE79-268F-4C1A-8933-263129D2AF90}" type="datetimeFigureOut">
              <a:rPr lang="en-US" smtClean="0"/>
              <a:t>4/24/2023</a:t>
            </a:fld>
            <a:endParaRPr lang="en-US"/>
          </a:p>
        </p:txBody>
      </p:sp>
      <p:sp>
        <p:nvSpPr>
          <p:cNvPr id="5" name="Footer Placeholder 4">
            <a:extLst>
              <a:ext uri="{FF2B5EF4-FFF2-40B4-BE49-F238E27FC236}">
                <a16:creationId xmlns:a16="http://schemas.microsoft.com/office/drawing/2014/main" id="{67544803-5657-637C-E3AA-873240BB6D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C48E70-F5BF-51B5-F265-32B4E11C8B5F}"/>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95050960"/>
      </p:ext>
    </p:extLst>
  </p:cSld>
  <p:clrMapOvr>
    <a:masterClrMapping/>
  </p:clrMapOvr>
  <p:hf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3A35D-FBB2-7C81-C201-F9DD9EC14A8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557D23-337E-BCE1-EFE7-E44E78F025D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255BF07-A95F-CE92-DEB3-DB0533595C1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2851A5-4408-2D2C-1F0E-731726B64C26}"/>
              </a:ext>
            </a:extLst>
          </p:cNvPr>
          <p:cNvSpPr>
            <a:spLocks noGrp="1"/>
          </p:cNvSpPr>
          <p:nvPr>
            <p:ph type="dt" sz="half" idx="10"/>
          </p:nvPr>
        </p:nvSpPr>
        <p:spPr/>
        <p:txBody>
          <a:bodyPr/>
          <a:lstStyle/>
          <a:p>
            <a:fld id="{C764DE79-268F-4C1A-8933-263129D2AF90}" type="datetimeFigureOut">
              <a:rPr lang="en-US" smtClean="0"/>
              <a:t>4/24/2023</a:t>
            </a:fld>
            <a:endParaRPr lang="en-US"/>
          </a:p>
        </p:txBody>
      </p:sp>
      <p:sp>
        <p:nvSpPr>
          <p:cNvPr id="6" name="Footer Placeholder 5">
            <a:extLst>
              <a:ext uri="{FF2B5EF4-FFF2-40B4-BE49-F238E27FC236}">
                <a16:creationId xmlns:a16="http://schemas.microsoft.com/office/drawing/2014/main" id="{EBD27978-9D70-B48C-6432-365CEC4903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A53AAE-827D-9D64-31D4-705FC6163D21}"/>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95700511"/>
      </p:ext>
    </p:extLst>
  </p:cSld>
  <p:clrMapOvr>
    <a:masterClrMapping/>
  </p:clrMapOvr>
  <p:hf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F380-5488-0D2E-3EF1-CF25AEAD68C5}"/>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EDA89B-ABEF-8E04-6E82-E6AD97B0172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372FEE0-C8A1-32CE-A66B-27B000F4C0F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FD35AE8-50AE-DEAE-3BEF-F7912B90371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10B69E6-06C5-2CA0-605A-D166D2D1CBA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0A41676-FA82-FB09-ED86-5D85965DA7B5}"/>
              </a:ext>
            </a:extLst>
          </p:cNvPr>
          <p:cNvSpPr>
            <a:spLocks noGrp="1"/>
          </p:cNvSpPr>
          <p:nvPr>
            <p:ph type="dt" sz="half" idx="10"/>
          </p:nvPr>
        </p:nvSpPr>
        <p:spPr/>
        <p:txBody>
          <a:bodyPr/>
          <a:lstStyle/>
          <a:p>
            <a:fld id="{C764DE79-268F-4C1A-8933-263129D2AF90}" type="datetimeFigureOut">
              <a:rPr lang="en-US" smtClean="0"/>
              <a:t>4/24/2023</a:t>
            </a:fld>
            <a:endParaRPr lang="en-US"/>
          </a:p>
        </p:txBody>
      </p:sp>
      <p:sp>
        <p:nvSpPr>
          <p:cNvPr id="8" name="Footer Placeholder 7">
            <a:extLst>
              <a:ext uri="{FF2B5EF4-FFF2-40B4-BE49-F238E27FC236}">
                <a16:creationId xmlns:a16="http://schemas.microsoft.com/office/drawing/2014/main" id="{D5E4C968-B638-B060-55CE-F0EE7A9045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2D0E38-DB4A-F4C5-CC64-F7C2B8FBC3DE}"/>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25022304"/>
      </p:ext>
    </p:extLst>
  </p:cSld>
  <p:clrMapOvr>
    <a:masterClrMapping/>
  </p:clrMapOvr>
  <p:hf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E1D59-A644-EA94-D9F3-9679BE40DD8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806D82F-F720-6BDF-0304-9794678E49CB}"/>
              </a:ext>
            </a:extLst>
          </p:cNvPr>
          <p:cNvSpPr>
            <a:spLocks noGrp="1"/>
          </p:cNvSpPr>
          <p:nvPr>
            <p:ph type="dt" sz="half" idx="10"/>
          </p:nvPr>
        </p:nvSpPr>
        <p:spPr/>
        <p:txBody>
          <a:bodyPr/>
          <a:lstStyle/>
          <a:p>
            <a:fld id="{C764DE79-268F-4C1A-8933-263129D2AF90}" type="datetimeFigureOut">
              <a:rPr lang="en-US" smtClean="0"/>
              <a:t>4/24/2023</a:t>
            </a:fld>
            <a:endParaRPr lang="en-US"/>
          </a:p>
        </p:txBody>
      </p:sp>
      <p:sp>
        <p:nvSpPr>
          <p:cNvPr id="4" name="Footer Placeholder 3">
            <a:extLst>
              <a:ext uri="{FF2B5EF4-FFF2-40B4-BE49-F238E27FC236}">
                <a16:creationId xmlns:a16="http://schemas.microsoft.com/office/drawing/2014/main" id="{FAD787AB-E7AA-1074-A01B-4C7AEA78E6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FD8E4C-3532-45A0-918D-26F925ADBAB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9868499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439688" y="1177500"/>
            <a:ext cx="1971725" cy="1488241"/>
          </a:xfrm>
          <a:prstGeom prst="rect">
            <a:avLst/>
          </a:prstGeom>
          <a:no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2566988" y="1177500"/>
            <a:ext cx="1971725" cy="1488241"/>
          </a:xfrm>
          <a:prstGeom prst="rect">
            <a:avLst/>
          </a:prstGeom>
          <a:no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4705350" y="1177500"/>
            <a:ext cx="1971725" cy="1488241"/>
          </a:xfrm>
          <a:prstGeom prst="rect">
            <a:avLst/>
          </a:prstGeom>
          <a:no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6843712" y="1177500"/>
            <a:ext cx="1971725" cy="1488241"/>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686853747"/>
      </p:ext>
    </p:extLst>
  </p:cSld>
  <p:clrMapOvr>
    <a:masterClrMapping/>
  </p:clrMapOvr>
  <p:extLst>
    <p:ext uri="{DCECCB84-F9BA-43D5-87BE-67443E8EF086}">
      <p15:sldGuideLst xmlns:p15="http://schemas.microsoft.com/office/powerpoint/2012/main">
        <p15:guide id="1" pos="2865" userDrawn="1">
          <p15:clr>
            <a:srgbClr val="FBAE40"/>
          </p15:clr>
        </p15:guide>
        <p15:guide id="2" pos="2964" userDrawn="1">
          <p15:clr>
            <a:srgbClr val="FBAE40"/>
          </p15:clr>
        </p15:guide>
        <p15:guide id="3" pos="1519" userDrawn="1">
          <p15:clr>
            <a:srgbClr val="FBAE40"/>
          </p15:clr>
        </p15:guide>
        <p15:guide id="4" pos="1617" userDrawn="1">
          <p15:clr>
            <a:srgbClr val="FBAE40"/>
          </p15:clr>
        </p15:guide>
        <p15:guide id="5" pos="4209" userDrawn="1">
          <p15:clr>
            <a:srgbClr val="FBAE40"/>
          </p15:clr>
        </p15:guide>
        <p15:guide id="6" pos="4305"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F9AD55-77E9-0644-8AB3-FDDCC6044631}"/>
              </a:ext>
            </a:extLst>
          </p:cNvPr>
          <p:cNvSpPr>
            <a:spLocks noGrp="1"/>
          </p:cNvSpPr>
          <p:nvPr>
            <p:ph type="dt" sz="half" idx="10"/>
          </p:nvPr>
        </p:nvSpPr>
        <p:spPr/>
        <p:txBody>
          <a:bodyPr/>
          <a:lstStyle/>
          <a:p>
            <a:fld id="{C764DE79-268F-4C1A-8933-263129D2AF90}" type="datetimeFigureOut">
              <a:rPr lang="en-US" smtClean="0"/>
              <a:t>4/24/2023</a:t>
            </a:fld>
            <a:endParaRPr lang="en-US"/>
          </a:p>
        </p:txBody>
      </p:sp>
      <p:sp>
        <p:nvSpPr>
          <p:cNvPr id="3" name="Footer Placeholder 2">
            <a:extLst>
              <a:ext uri="{FF2B5EF4-FFF2-40B4-BE49-F238E27FC236}">
                <a16:creationId xmlns:a16="http://schemas.microsoft.com/office/drawing/2014/main" id="{7D99ACEE-B214-A058-8204-2148215109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2A75E9-8C25-B2CB-D892-371AEC4885D4}"/>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009456767"/>
      </p:ext>
    </p:extLst>
  </p:cSld>
  <p:clrMapOvr>
    <a:masterClrMapping/>
  </p:clrMapOvr>
  <p:hf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9370-B1CF-0664-A926-ACD0909829D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ABA2EF-1FB3-A7A6-8343-5DB5E5B543C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F8C987A-7675-66D1-50A5-AD2B9E5DEE6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6F2E7B4-5CD3-3A2F-2356-39120D4363F2}"/>
              </a:ext>
            </a:extLst>
          </p:cNvPr>
          <p:cNvSpPr>
            <a:spLocks noGrp="1"/>
          </p:cNvSpPr>
          <p:nvPr>
            <p:ph type="dt" sz="half" idx="10"/>
          </p:nvPr>
        </p:nvSpPr>
        <p:spPr/>
        <p:txBody>
          <a:bodyPr/>
          <a:lstStyle/>
          <a:p>
            <a:fld id="{C764DE79-268F-4C1A-8933-263129D2AF90}" type="datetimeFigureOut">
              <a:rPr lang="en-US" smtClean="0"/>
              <a:t>4/24/2023</a:t>
            </a:fld>
            <a:endParaRPr lang="en-US"/>
          </a:p>
        </p:txBody>
      </p:sp>
      <p:sp>
        <p:nvSpPr>
          <p:cNvPr id="6" name="Footer Placeholder 5">
            <a:extLst>
              <a:ext uri="{FF2B5EF4-FFF2-40B4-BE49-F238E27FC236}">
                <a16:creationId xmlns:a16="http://schemas.microsoft.com/office/drawing/2014/main" id="{3810BBCB-A911-C86B-8CBE-7A27C8AD2C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53B093-5DF0-A88B-3E64-55E7EDB27960}"/>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78351074"/>
      </p:ext>
    </p:extLst>
  </p:cSld>
  <p:clrMapOvr>
    <a:masterClrMapping/>
  </p:clrMapOvr>
  <p:hf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90A29-1D92-0CCC-0C61-A3E77B2523C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1561D7B-535F-DE7E-4629-2D8C824AEC0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5CEA03C7-3E7D-A7F7-4F8D-8E08E56967B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785B6B6-46AC-5605-20A9-CCB57610DC5E}"/>
              </a:ext>
            </a:extLst>
          </p:cNvPr>
          <p:cNvSpPr>
            <a:spLocks noGrp="1"/>
          </p:cNvSpPr>
          <p:nvPr>
            <p:ph type="dt" sz="half" idx="10"/>
          </p:nvPr>
        </p:nvSpPr>
        <p:spPr/>
        <p:txBody>
          <a:bodyPr/>
          <a:lstStyle/>
          <a:p>
            <a:fld id="{C764DE79-268F-4C1A-8933-263129D2AF90}" type="datetimeFigureOut">
              <a:rPr lang="en-US" smtClean="0"/>
              <a:t>4/24/2023</a:t>
            </a:fld>
            <a:endParaRPr lang="en-US"/>
          </a:p>
        </p:txBody>
      </p:sp>
      <p:sp>
        <p:nvSpPr>
          <p:cNvPr id="6" name="Footer Placeholder 5">
            <a:extLst>
              <a:ext uri="{FF2B5EF4-FFF2-40B4-BE49-F238E27FC236}">
                <a16:creationId xmlns:a16="http://schemas.microsoft.com/office/drawing/2014/main" id="{5E75F5ED-85ED-5369-11E3-3DC10BD738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960563-7A70-3A4F-B9BE-8D2C90BD9B2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822752758"/>
      </p:ext>
    </p:extLst>
  </p:cSld>
  <p:clrMapOvr>
    <a:masterClrMapping/>
  </p:clrMapOvr>
  <p:hf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B4E77-4737-6180-8C69-9725D7822E7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F69051-C4B9-5EE2-8C24-8DD8D9EC78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CCDF85-49AA-F410-63DF-A08ACF0DEC56}"/>
              </a:ext>
            </a:extLst>
          </p:cNvPr>
          <p:cNvSpPr>
            <a:spLocks noGrp="1"/>
          </p:cNvSpPr>
          <p:nvPr>
            <p:ph type="dt" sz="half" idx="10"/>
          </p:nvPr>
        </p:nvSpPr>
        <p:spPr/>
        <p:txBody>
          <a:bodyPr/>
          <a:lstStyle/>
          <a:p>
            <a:fld id="{C764DE79-268F-4C1A-8933-263129D2AF90}" type="datetimeFigureOut">
              <a:rPr lang="en-US" smtClean="0"/>
              <a:t>4/24/2023</a:t>
            </a:fld>
            <a:endParaRPr lang="en-US"/>
          </a:p>
        </p:txBody>
      </p:sp>
      <p:sp>
        <p:nvSpPr>
          <p:cNvPr id="5" name="Footer Placeholder 4">
            <a:extLst>
              <a:ext uri="{FF2B5EF4-FFF2-40B4-BE49-F238E27FC236}">
                <a16:creationId xmlns:a16="http://schemas.microsoft.com/office/drawing/2014/main" id="{8B645743-8216-AFB9-911B-B1D073105F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88CC8-E0CD-6B04-6A4C-921B081EA4CD}"/>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56521944"/>
      </p:ext>
    </p:extLst>
  </p:cSld>
  <p:clrMapOvr>
    <a:masterClrMapping/>
  </p:clrMapOvr>
  <p:hf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5BEC87-1EC7-E299-B22E-06D760B7F0DE}"/>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4EBD62B-F9F9-DEAA-6469-A03ADBD1F38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A752-008B-D216-2FA3-7ABED7135E92}"/>
              </a:ext>
            </a:extLst>
          </p:cNvPr>
          <p:cNvSpPr>
            <a:spLocks noGrp="1"/>
          </p:cNvSpPr>
          <p:nvPr>
            <p:ph type="dt" sz="half" idx="10"/>
          </p:nvPr>
        </p:nvSpPr>
        <p:spPr/>
        <p:txBody>
          <a:bodyPr/>
          <a:lstStyle/>
          <a:p>
            <a:fld id="{C764DE79-268F-4C1A-8933-263129D2AF90}" type="datetimeFigureOut">
              <a:rPr lang="en-US" smtClean="0"/>
              <a:t>4/24/2023</a:t>
            </a:fld>
            <a:endParaRPr lang="en-US"/>
          </a:p>
        </p:txBody>
      </p:sp>
      <p:sp>
        <p:nvSpPr>
          <p:cNvPr id="5" name="Footer Placeholder 4">
            <a:extLst>
              <a:ext uri="{FF2B5EF4-FFF2-40B4-BE49-F238E27FC236}">
                <a16:creationId xmlns:a16="http://schemas.microsoft.com/office/drawing/2014/main" id="{9DF70226-B623-8E8C-4D03-87CD7707F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8E5DD2-26EA-2709-29DD-B1D46D5BC071}"/>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66446374"/>
      </p:ext>
    </p:extLst>
  </p:cSld>
  <p:clrMapOvr>
    <a:masterClrMapping/>
  </p:clrMapOvr>
  <p:hf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pic>
        <p:nvPicPr>
          <p:cNvPr id="10" name="Graphic 9" descr="North Sea Transition Authority logo">
            <a:extLst>
              <a:ext uri="{FF2B5EF4-FFF2-40B4-BE49-F238E27FC236}">
                <a16:creationId xmlns:a16="http://schemas.microsoft.com/office/drawing/2014/main" id="{EA0B287C-6E98-4ABE-9770-5F9F12084EBA}"/>
              </a:ext>
            </a:extLst>
          </p:cNvPr>
          <p:cNvPicPr>
            <a:picLocks noChangeAspect="1"/>
          </p:cNvPicPr>
          <p:nvPr userDrawn="1"/>
        </p:nvPicPr>
        <p:blipFill>
          <a:blip r:embed="rId2"/>
          <a:srcRect/>
          <a:stretch/>
        </p:blipFill>
        <p:spPr>
          <a:xfrm>
            <a:off x="539186" y="189911"/>
            <a:ext cx="1099524" cy="1102863"/>
          </a:xfrm>
          <a:prstGeom prst="rect">
            <a:avLst/>
          </a:prstGeom>
        </p:spPr>
      </p:pic>
      <p:cxnSp>
        <p:nvCxnSpPr>
          <p:cNvPr id="15" name="Straight Connector 14">
            <a:extLst>
              <a:ext uri="{FF2B5EF4-FFF2-40B4-BE49-F238E27FC236}">
                <a16:creationId xmlns:a16="http://schemas.microsoft.com/office/drawing/2014/main" id="{DE038CA5-8F1F-4334-8648-E6A7038DE8C1}"/>
              </a:ext>
              <a:ext uri="{C183D7F6-B498-43B3-948B-1728B52AA6E4}">
                <adec:decorative xmlns:adec="http://schemas.microsoft.com/office/drawing/2017/decorative" val="1"/>
              </a:ext>
            </a:extLst>
          </p:cNvPr>
          <p:cNvCxnSpPr/>
          <p:nvPr userDrawn="1"/>
        </p:nvCxnSpPr>
        <p:spPr>
          <a:xfrm>
            <a:off x="431800" y="2727436"/>
            <a:ext cx="838835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2066D78-725F-47AA-B718-01D0AF25F789}"/>
              </a:ext>
            </a:extLst>
          </p:cNvPr>
          <p:cNvSpPr txBox="1"/>
          <p:nvPr userDrawn="1"/>
        </p:nvSpPr>
        <p:spPr>
          <a:xfrm>
            <a:off x="341117" y="4430371"/>
            <a:ext cx="8479033" cy="738664"/>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NSTA 2022</a:t>
            </a:r>
          </a:p>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NSTA makes no representations or warranties, express or implied, regarding the quality, completeness or accuracy of the information contained herein. All and any such responsibility and liability is expressly disclaimed. The NSTA does not provide endorsements or investment recommendations.</a:t>
            </a:r>
            <a:b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b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The North Sea Transition Authority is the business name for the Oil &amp; Gas Authority, a limited company registered in England and Wales with registered number 09666504 and VAT registered number 249433979. Our registered office is at 21 Bloomsbury Street, London, United Kingdom, WC1B 3HF. </a:t>
            </a:r>
          </a:p>
          <a:p>
            <a:pPr marL="0" marR="0" lvl="0" indent="0" algn="l" defTabSz="457178"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endParaRP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7467600" y="3732212"/>
            <a:ext cx="1332706" cy="523215"/>
          </a:xfrm>
          <a:prstGeom prst="rect">
            <a:avLst/>
          </a:prstGeom>
        </p:spPr>
        <p:txBody>
          <a:bodyPr/>
          <a:lstStyle>
            <a:lvl1pPr marL="0" indent="0" algn="l">
              <a:buNone/>
              <a:defRPr sz="1600"/>
            </a:lvl1pPr>
            <a:lvl2pPr marL="457178" indent="0">
              <a:buNone/>
              <a:defRPr/>
            </a:lvl2pPr>
            <a:lvl3pPr marL="914355" indent="0">
              <a:buNone/>
              <a:defRPr/>
            </a:lvl3pPr>
            <a:lvl4pPr marL="1371532" indent="0">
              <a:buNone/>
              <a:defRPr/>
            </a:lvl4pPr>
            <a:lvl5pPr marL="1828709"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441325" y="3732214"/>
            <a:ext cx="6398202" cy="568325"/>
          </a:xfrm>
          <a:prstGeom prst="rect">
            <a:avLst/>
          </a:prstGeom>
        </p:spPr>
        <p:txBody>
          <a:bodyPr/>
          <a:lstStyle>
            <a:lvl1pPr marL="0" indent="0">
              <a:buNone/>
              <a:defRPr sz="1600"/>
            </a:lvl1pPr>
          </a:lstStyle>
          <a:p>
            <a:pPr lvl="0"/>
            <a:r>
              <a:rPr lang="en-US"/>
              <a:t>Speaker &amp; title</a:t>
            </a:r>
          </a:p>
        </p:txBody>
      </p:sp>
      <p:sp>
        <p:nvSpPr>
          <p:cNvPr id="12" name="Text Placeholder 12">
            <a:extLst>
              <a:ext uri="{FF2B5EF4-FFF2-40B4-BE49-F238E27FC236}">
                <a16:creationId xmlns:a16="http://schemas.microsoft.com/office/drawing/2014/main" id="{FBBF420D-7306-4564-8600-5DCC54C404A5}"/>
              </a:ext>
            </a:extLst>
          </p:cNvPr>
          <p:cNvSpPr>
            <a:spLocks noGrp="1"/>
          </p:cNvSpPr>
          <p:nvPr>
            <p:ph type="body" sz="quarter" idx="12" hasCustomPrompt="1"/>
          </p:nvPr>
        </p:nvSpPr>
        <p:spPr>
          <a:xfrm>
            <a:off x="431800" y="1976615"/>
            <a:ext cx="8388350" cy="748313"/>
          </a:xfrm>
          <a:prstGeom prst="rect">
            <a:avLst/>
          </a:prstGeom>
        </p:spPr>
        <p:txBody>
          <a:bodyPr lIns="0" anchor="b"/>
          <a:lstStyle>
            <a:lvl1pPr marL="0" indent="0">
              <a:buNone/>
              <a:defRPr sz="4000">
                <a:solidFill>
                  <a:srgbClr val="193768"/>
                </a:solidFill>
              </a:defRPr>
            </a:lvl1pPr>
          </a:lstStyle>
          <a:p>
            <a:pPr lvl="0"/>
            <a:r>
              <a:rPr lang="en-US"/>
              <a:t>Here comes your title</a:t>
            </a:r>
          </a:p>
        </p:txBody>
      </p:sp>
      <p:sp>
        <p:nvSpPr>
          <p:cNvPr id="14" name="Text Placeholder 18">
            <a:extLst>
              <a:ext uri="{FF2B5EF4-FFF2-40B4-BE49-F238E27FC236}">
                <a16:creationId xmlns:a16="http://schemas.microsoft.com/office/drawing/2014/main" id="{39FD3177-214E-4F32-910E-58B1967F5E14}"/>
              </a:ext>
            </a:extLst>
          </p:cNvPr>
          <p:cNvSpPr>
            <a:spLocks noGrp="1"/>
          </p:cNvSpPr>
          <p:nvPr>
            <p:ph type="body" sz="quarter" idx="13" hasCustomPrompt="1"/>
          </p:nvPr>
        </p:nvSpPr>
        <p:spPr>
          <a:xfrm>
            <a:off x="441327" y="2854760"/>
            <a:ext cx="8348663" cy="523215"/>
          </a:xfrm>
          <a:prstGeom prst="rect">
            <a:avLst/>
          </a:prstGeom>
        </p:spPr>
        <p:txBody>
          <a:bodyPr/>
          <a:lstStyle>
            <a:lvl1pPr marL="0" indent="0">
              <a:buNone/>
              <a:defRPr sz="2000"/>
            </a:lvl1pPr>
            <a:lvl2pPr marL="457178" indent="0">
              <a:buNone/>
              <a:defRPr/>
            </a:lvl2pPr>
            <a:lvl3pPr marL="914355" indent="0">
              <a:buNone/>
              <a:defRPr/>
            </a:lvl3pPr>
            <a:lvl4pPr marL="1371532" indent="0">
              <a:buNone/>
              <a:defRPr/>
            </a:lvl4pPr>
            <a:lvl5pPr marL="1828709" indent="0">
              <a:buNone/>
              <a:defRPr/>
            </a:lvl5pPr>
          </a:lstStyle>
          <a:p>
            <a:pPr lvl="0"/>
            <a:r>
              <a:rPr lang="en-US"/>
              <a:t>Subtitle</a:t>
            </a:r>
          </a:p>
        </p:txBody>
      </p:sp>
    </p:spTree>
    <p:extLst>
      <p:ext uri="{BB962C8B-B14F-4D97-AF65-F5344CB8AC3E}">
        <p14:creationId xmlns:p14="http://schemas.microsoft.com/office/powerpoint/2010/main" val="17367709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rgbClr val="002060"/>
                </a:solidFill>
              </a:defRPr>
            </a:lvl1pPr>
          </a:lstStyle>
          <a:p>
            <a:r>
              <a:rPr lang="en-US"/>
              <a:t>Click to edit Master title style</a:t>
            </a:r>
            <a:endParaRPr lang="en-GB"/>
          </a:p>
        </p:txBody>
      </p:sp>
      <p:pic>
        <p:nvPicPr>
          <p:cNvPr id="6" name="Picture 5" descr="North Sea Transition Authority logo">
            <a:extLst>
              <a:ext uri="{FF2B5EF4-FFF2-40B4-BE49-F238E27FC236}">
                <a16:creationId xmlns:a16="http://schemas.microsoft.com/office/drawing/2014/main" id="{3F6A76A7-7DB3-4845-A5C3-E1688E947606}"/>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4" name="Slide Number Placeholder 1">
            <a:extLst>
              <a:ext uri="{FF2B5EF4-FFF2-40B4-BE49-F238E27FC236}">
                <a16:creationId xmlns:a16="http://schemas.microsoft.com/office/drawing/2014/main" id="{5F2B448E-4E26-4D72-972B-881FBFE1C8D6}"/>
              </a:ext>
            </a:extLst>
          </p:cNvPr>
          <p:cNvSpPr>
            <a:spLocks noGrp="1"/>
          </p:cNvSpPr>
          <p:nvPr>
            <p:ph type="sldNum" sz="quarter" idx="4"/>
          </p:nvPr>
        </p:nvSpPr>
        <p:spPr>
          <a:xfrm>
            <a:off x="8509399" y="2408635"/>
            <a:ext cx="621506" cy="326231"/>
          </a:xfrm>
          <a:prstGeom prst="rect">
            <a:avLst/>
          </a:prstGeom>
        </p:spPr>
        <p:txBody>
          <a:bodyPr vert="horz" lIns="91440" tIns="45720" rIns="91440" bIns="45720" rtlCol="0" anchor="ctr"/>
          <a:lstStyle>
            <a:lvl1pPr algn="r">
              <a:defRPr sz="9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36688785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rgbClr val="002060"/>
                </a:solidFill>
              </a:defRPr>
            </a:lvl1pPr>
          </a:lstStyle>
          <a:p>
            <a:r>
              <a:rPr lang="en-US"/>
              <a:t>Click to edit Master title style</a:t>
            </a:r>
            <a:endParaRPr lang="en-GB"/>
          </a:p>
        </p:txBody>
      </p:sp>
      <p:pic>
        <p:nvPicPr>
          <p:cNvPr id="5" name="Picture 4" descr="North Sea Transition Authority logo">
            <a:extLst>
              <a:ext uri="{FF2B5EF4-FFF2-40B4-BE49-F238E27FC236}">
                <a16:creationId xmlns:a16="http://schemas.microsoft.com/office/drawing/2014/main" id="{9C71ADE5-5DB7-4DFB-AE99-A6E68AE4D21D}"/>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8" name="Slide Number Placeholder 1">
            <a:extLst>
              <a:ext uri="{FF2B5EF4-FFF2-40B4-BE49-F238E27FC236}">
                <a16:creationId xmlns:a16="http://schemas.microsoft.com/office/drawing/2014/main" id="{BB09EF69-7A9B-4975-87B8-5FED3445B68C}"/>
              </a:ext>
            </a:extLst>
          </p:cNvPr>
          <p:cNvSpPr txBox="1">
            <a:spLocks/>
          </p:cNvSpPr>
          <p:nvPr userDrawn="1"/>
        </p:nvSpPr>
        <p:spPr>
          <a:xfrm>
            <a:off x="8509399" y="2408635"/>
            <a:ext cx="621506" cy="326231"/>
          </a:xfrm>
          <a:prstGeom prst="rect">
            <a:avLst/>
          </a:prstGeom>
        </p:spPr>
        <p:txBody>
          <a:bodyPr vert="horz" lIns="68580" tIns="34290" rIns="68580" bIns="34290" rtlCol="0" anchor="ctr"/>
          <a:lstStyle>
            <a:defPPr>
              <a:defRPr lang="en-US"/>
            </a:defPPr>
            <a:lvl1pPr marL="0" algn="r" defTabSz="609570" rtl="0" eaLnBrk="1" latinLnBrk="0" hangingPunct="1">
              <a:defRPr sz="1200" kern="1200">
                <a:solidFill>
                  <a:schemeClr val="tx1">
                    <a:tint val="75000"/>
                  </a:schemeClr>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fld id="{DD0590FE-9BA6-45CB-BC76-38BB9AEE2E90}" type="slidenum">
              <a:rPr lang="en-GB" sz="900" smtClean="0"/>
              <a:pPr/>
              <a:t>‹#›</a:t>
            </a:fld>
            <a:endParaRPr lang="en-GB" sz="900"/>
          </a:p>
        </p:txBody>
      </p:sp>
    </p:spTree>
    <p:extLst>
      <p:ext uri="{BB962C8B-B14F-4D97-AF65-F5344CB8AC3E}">
        <p14:creationId xmlns:p14="http://schemas.microsoft.com/office/powerpoint/2010/main" val="1519772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_layout_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3681661457"/>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0" userDrawn="1">
          <p15:clr>
            <a:srgbClr val="FBAE40"/>
          </p15:clr>
        </p15:guide>
        <p15:guide id="5" pos="4209">
          <p15:clr>
            <a:srgbClr val="FBAE40"/>
          </p15:clr>
        </p15:guide>
        <p15:guide id="6" pos="4309" userDrawn="1">
          <p15:clr>
            <a:srgbClr val="FBAE40"/>
          </p15:clr>
        </p15:guide>
        <p15:guide id="7" orient="horz" pos="730" userDrawn="1">
          <p15:clr>
            <a:srgbClr val="FBAE40"/>
          </p15:clr>
        </p15:guide>
        <p15:guide id="8" orient="horz" pos="1673" userDrawn="1">
          <p15:clr>
            <a:srgbClr val="FBAE40"/>
          </p15:clr>
        </p15:guide>
        <p15:guide id="9" orient="horz" pos="1754" userDrawn="1">
          <p15:clr>
            <a:srgbClr val="FBAE40"/>
          </p15:clr>
        </p15:guide>
        <p15:guide id="10" orient="horz" pos="269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431800" y="857250"/>
            <a:ext cx="4102100" cy="1836000"/>
          </a:xfrm>
          <a:prstGeom prst="rect">
            <a:avLst/>
          </a:prstGeom>
          <a:no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4716463" y="857250"/>
            <a:ext cx="4102100" cy="183600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431800" y="2862262"/>
            <a:ext cx="4102100" cy="1836000"/>
          </a:xfrm>
          <a:prstGeom prst="rect">
            <a:avLst/>
          </a:prstGeom>
          <a:no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4716463" y="2862262"/>
            <a:ext cx="4102100" cy="1836000"/>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107614085"/>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lumn_feature_box">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431799" y="857250"/>
            <a:ext cx="5591176" cy="2442210"/>
          </a:xfrm>
          <a:prstGeom prst="rect">
            <a:avLst/>
          </a:prstGeom>
          <a:noFill/>
        </p:spPr>
        <p:txBody>
          <a:bodyPr anchor="ctr"/>
          <a:lstStyle>
            <a:lvl1pPr marL="0" indent="0" algn="ctr">
              <a:buNone/>
              <a:defRPr/>
            </a:lvl1pPr>
          </a:lstStyle>
          <a:p>
            <a:endParaRPr lang="en-GB"/>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3375773054"/>
      </p:ext>
    </p:extLst>
  </p:cSld>
  <p:clrMapOvr>
    <a:masterClrMapping/>
  </p:clrMapOvr>
  <p:extLst>
    <p:ext uri="{DCECCB84-F9BA-43D5-87BE-67443E8EF086}">
      <p15:sldGuideLst xmlns:p15="http://schemas.microsoft.com/office/powerpoint/2012/main">
        <p15:guide id="2" pos="3923" userDrawn="1">
          <p15:clr>
            <a:srgbClr val="FBAE40"/>
          </p15:clr>
        </p15:guide>
        <p15:guide id="7" pos="379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2811265945"/>
      </p:ext>
    </p:extLst>
  </p:cSld>
  <p:clrMapOvr>
    <a:masterClrMapping/>
  </p:clrMapOvr>
  <p:extLst>
    <p:ext uri="{DCECCB84-F9BA-43D5-87BE-67443E8EF086}">
      <p15:sldGuideLst xmlns:p15="http://schemas.microsoft.com/office/powerpoint/2012/main">
        <p15:guide id="1" pos="2849" userDrawn="1">
          <p15:clr>
            <a:srgbClr val="FBAE40"/>
          </p15:clr>
        </p15:guide>
        <p15:guide id="2" pos="2970" userDrawn="1">
          <p15:clr>
            <a:srgbClr val="FBAE40"/>
          </p15:clr>
        </p15:guide>
        <p15:guide id="3" pos="1497">
          <p15:clr>
            <a:srgbClr val="FBAE40"/>
          </p15:clr>
        </p15:guide>
        <p15:guide id="4" pos="1616" userDrawn="1">
          <p15:clr>
            <a:srgbClr val="FBAE40"/>
          </p15:clr>
        </p15:guide>
        <p15:guide id="5" pos="4203" userDrawn="1">
          <p15:clr>
            <a:srgbClr val="FBAE40"/>
          </p15:clr>
        </p15:guide>
        <p15:guide id="6" pos="432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object 3"/>
          <p:cNvSpPr/>
          <p:nvPr userDrawn="1"/>
        </p:nvSpPr>
        <p:spPr>
          <a:xfrm>
            <a:off x="792004" y="2928852"/>
            <a:ext cx="8352155" cy="0"/>
          </a:xfrm>
          <a:custGeom>
            <a:avLst/>
            <a:gdLst/>
            <a:ahLst/>
            <a:cxnLst/>
            <a:rect l="l" t="t" r="r" b="b"/>
            <a:pathLst>
              <a:path w="8352155">
                <a:moveTo>
                  <a:pt x="0" y="0"/>
                </a:moveTo>
                <a:lnTo>
                  <a:pt x="8352002" y="0"/>
                </a:lnTo>
              </a:path>
            </a:pathLst>
          </a:custGeom>
          <a:ln w="12700">
            <a:solidFill>
              <a:srgbClr val="00AEEF"/>
            </a:solidFill>
          </a:ln>
        </p:spPr>
        <p:txBody>
          <a:bodyPr wrap="square" lIns="0" tIns="0" rIns="0" bIns="0" rtlCol="0"/>
          <a:lstStyle/>
          <a:p>
            <a:endParaRPr sz="1800">
              <a:solidFill>
                <a:prstClr val="black"/>
              </a:solidFill>
            </a:endParaRPr>
          </a:p>
        </p:txBody>
      </p:sp>
      <p:pic>
        <p:nvPicPr>
          <p:cNvPr id="4" name="Picture 3" descr="Oil &amp; Gas Authority_CYAN_A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1" y="364676"/>
            <a:ext cx="1548794" cy="1298037"/>
          </a:xfrm>
          <a:prstGeom prst="rect">
            <a:avLst/>
          </a:prstGeom>
        </p:spPr>
      </p:pic>
      <p:sp>
        <p:nvSpPr>
          <p:cNvPr id="5" name="TextBox 4"/>
          <p:cNvSpPr txBox="1"/>
          <p:nvPr userDrawn="1"/>
        </p:nvSpPr>
        <p:spPr>
          <a:xfrm>
            <a:off x="837422" y="4655617"/>
            <a:ext cx="7823978" cy="488595"/>
          </a:xfrm>
          <a:prstGeom prst="rect">
            <a:avLst/>
          </a:prstGeom>
          <a:noFill/>
        </p:spPr>
        <p:txBody>
          <a:bodyPr vert="horz" wrap="square" lIns="0" tIns="87630" rIns="0" bIns="0" rtlCol="0">
            <a:spAutoFit/>
          </a:bodyPr>
          <a:lstStyle/>
          <a:p>
            <a:pPr defTabSz="457189"/>
            <a:r>
              <a:rPr lang="en-GB" sz="800">
                <a:solidFill>
                  <a:srgbClr val="FFFFFF">
                    <a:lumMod val="75000"/>
                  </a:srgbClr>
                </a:solidFill>
                <a:latin typeface="Helvetica 45 Light"/>
              </a:rPr>
              <a:t>© OGA 2017</a:t>
            </a:r>
          </a:p>
          <a:p>
            <a:pPr defTabSz="457189"/>
            <a:r>
              <a:rPr lang="en-GB" sz="600">
                <a:solidFill>
                  <a:srgbClr val="FFFFFF">
                    <a:lumMod val="75000"/>
                  </a:srgbClr>
                </a:solidFill>
                <a:latin typeface="Helvetica 45 Light"/>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Tree>
    <p:extLst>
      <p:ext uri="{BB962C8B-B14F-4D97-AF65-F5344CB8AC3E}">
        <p14:creationId xmlns:p14="http://schemas.microsoft.com/office/powerpoint/2010/main" val="4103273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_page">
    <p:bg>
      <p:bgPr>
        <a:solidFill>
          <a:srgbClr val="00AEEF"/>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700E569-29DA-4C92-8B98-093A575DAB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5580" y="79410"/>
            <a:ext cx="2472690" cy="724646"/>
          </a:xfrm>
          <a:prstGeom prst="rect">
            <a:avLst/>
          </a:prstGeom>
        </p:spPr>
      </p:pic>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431800" y="2109788"/>
            <a:ext cx="8388350" cy="884872"/>
          </a:xfrm>
          <a:prstGeom prst="rect">
            <a:avLst/>
          </a:prstGeom>
        </p:spPr>
        <p:txBody>
          <a:bodyPr/>
          <a:lstStyle>
            <a:lvl1pPr marL="0" indent="0">
              <a:buNone/>
              <a:defRPr sz="5400" spc="-200"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431800" y="3513138"/>
            <a:ext cx="5717540" cy="1143000"/>
          </a:xfrm>
          <a:prstGeom prst="rect">
            <a:avLst/>
          </a:prstGeom>
        </p:spPr>
        <p:txBody>
          <a:bodyPr/>
          <a:lstStyle>
            <a:lvl1pPr marL="0" indent="0">
              <a:lnSpc>
                <a:spcPts val="2200"/>
              </a:lnSpc>
              <a:spcBef>
                <a:spcPts val="0"/>
              </a:spcBef>
              <a:buNone/>
              <a:defRPr sz="1800">
                <a:solidFill>
                  <a:srgbClr val="FFFFFF"/>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en-US"/>
              <a:t>Descriptive text</a:t>
            </a:r>
            <a:endParaRPr lang="en-GB"/>
          </a:p>
        </p:txBody>
      </p:sp>
    </p:spTree>
    <p:extLst>
      <p:ext uri="{BB962C8B-B14F-4D97-AF65-F5344CB8AC3E}">
        <p14:creationId xmlns:p14="http://schemas.microsoft.com/office/powerpoint/2010/main" val="627940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A0B287C-6E98-4ABE-9770-5F9F12084E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1801" y="189909"/>
            <a:ext cx="1314292" cy="1102863"/>
          </a:xfrm>
          <a:prstGeom prst="rect">
            <a:avLst/>
          </a:prstGeom>
        </p:spPr>
      </p:pic>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431800" y="1979123"/>
            <a:ext cx="8388350" cy="748313"/>
          </a:xfrm>
          <a:prstGeom prst="rect">
            <a:avLst/>
          </a:prstGeom>
        </p:spPr>
        <p:txBody>
          <a:bodyPr lIns="0" anchor="b"/>
          <a:lstStyle>
            <a:lvl1pPr marL="0" indent="0">
              <a:buNone/>
              <a:defRPr sz="4000">
                <a:solidFill>
                  <a:schemeClr val="bg1"/>
                </a:solidFill>
              </a:defRPr>
            </a:lvl1pPr>
          </a:lstStyle>
          <a:p>
            <a:pPr lvl="0"/>
            <a:r>
              <a:rPr lang="en-US"/>
              <a:t>Title</a:t>
            </a:r>
          </a:p>
        </p:txBody>
      </p:sp>
      <p:cxnSp>
        <p:nvCxnSpPr>
          <p:cNvPr id="15" name="Straight Connector 14">
            <a:extLst>
              <a:ext uri="{FF2B5EF4-FFF2-40B4-BE49-F238E27FC236}">
                <a16:creationId xmlns:a16="http://schemas.microsoft.com/office/drawing/2014/main" id="{DE038CA5-8F1F-4334-8648-E6A7038DE8C1}"/>
              </a:ext>
            </a:extLst>
          </p:cNvPr>
          <p:cNvCxnSpPr/>
          <p:nvPr userDrawn="1"/>
        </p:nvCxnSpPr>
        <p:spPr>
          <a:xfrm>
            <a:off x="431800" y="2727436"/>
            <a:ext cx="8388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441325" y="2854758"/>
            <a:ext cx="8348663" cy="523215"/>
          </a:xfrm>
          <a:prstGeom prst="rect">
            <a:avLst/>
          </a:prstGeo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341116" y="4430371"/>
            <a:ext cx="810008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OGA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7467600" y="3732212"/>
            <a:ext cx="1332706" cy="523215"/>
          </a:xfrm>
          <a:prstGeom prst="rect">
            <a:avLst/>
          </a:prstGeom>
        </p:spPr>
        <p:txBody>
          <a:bodyPr/>
          <a:lstStyle>
            <a:lvl1pPr marL="0" indent="0" algn="l">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441325" y="3732212"/>
            <a:ext cx="6398202" cy="568325"/>
          </a:xfrm>
          <a:prstGeom prst="rect">
            <a:avLst/>
          </a:prstGeom>
        </p:spPr>
        <p:txBody>
          <a:bodyPr/>
          <a:lstStyle>
            <a:lvl1pPr marL="0" indent="0">
              <a:buNone/>
              <a:defRPr sz="1600"/>
            </a:lvl1pPr>
          </a:lstStyle>
          <a:p>
            <a:pPr lvl="0"/>
            <a:r>
              <a:rPr lang="en-US"/>
              <a:t>Speaker &amp; title</a:t>
            </a:r>
          </a:p>
        </p:txBody>
      </p:sp>
    </p:spTree>
    <p:extLst>
      <p:ext uri="{BB962C8B-B14F-4D97-AF65-F5344CB8AC3E}">
        <p14:creationId xmlns:p14="http://schemas.microsoft.com/office/powerpoint/2010/main" val="3990257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327275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3350801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Logo, OGA blue heading and dark blue footer">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0CEC0A83-1059-4C8C-A35C-5FC5D3B30997}"/>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3" name="Text Placeholder 2">
            <a:extLst>
              <a:ext uri="{FF2B5EF4-FFF2-40B4-BE49-F238E27FC236}">
                <a16:creationId xmlns:a16="http://schemas.microsoft.com/office/drawing/2014/main" id="{8B9480F7-7279-429E-AA61-0F7403A50244}"/>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194624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dark blue heading and dark blue footer">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0CEC0A83-1059-4C8C-A35C-5FC5D3B30997}"/>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3" name="Text Placeholder 2">
            <a:extLst>
              <a:ext uri="{FF2B5EF4-FFF2-40B4-BE49-F238E27FC236}">
                <a16:creationId xmlns:a16="http://schemas.microsoft.com/office/drawing/2014/main" id="{8B9480F7-7279-429E-AA61-0F7403A50244}"/>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431800" y="195263"/>
            <a:ext cx="5321576" cy="376237"/>
          </a:xfrm>
          <a:prstGeom prst="rect">
            <a:avLst/>
          </a:prstGeom>
        </p:spPr>
        <p:txBody>
          <a:bodyPr lIns="0" tIns="0"/>
          <a:lstStyle>
            <a:lvl1pPr>
              <a:defRPr>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2660663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707689510"/>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3913466189"/>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1155143156"/>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guide id="3" pos="1497">
          <p15:clr>
            <a:srgbClr val="FBAE40"/>
          </p15:clr>
        </p15:guide>
        <p15:guide id="4" pos="1610">
          <p15:clr>
            <a:srgbClr val="FBAE40"/>
          </p15:clr>
        </p15:guide>
        <p15:guide id="5" pos="4195">
          <p15:clr>
            <a:srgbClr val="FBAE40"/>
          </p15:clr>
        </p15:guide>
        <p15:guide id="6" pos="433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4716463" y="944563"/>
            <a:ext cx="4103687" cy="3605212"/>
          </a:xfrm>
          <a:prstGeom prst="rect">
            <a:avLst/>
          </a:prstGeom>
          <a:noFill/>
        </p:spPr>
        <p:txBody>
          <a:bodyPr anchor="ctr"/>
          <a:lstStyle>
            <a:lvl1pPr>
              <a:defRPr lang="en-GB" dirty="0"/>
            </a:lvl1pPr>
          </a:lstStyle>
          <a:p>
            <a:pPr marL="0" lvl="0" indent="0" algn="ctr">
              <a:buNone/>
            </a:pPr>
            <a:endParaRPr lang="en-GB"/>
          </a:p>
        </p:txBody>
      </p:sp>
    </p:spTree>
    <p:extLst>
      <p:ext uri="{BB962C8B-B14F-4D97-AF65-F5344CB8AC3E}">
        <p14:creationId xmlns:p14="http://schemas.microsoft.com/office/powerpoint/2010/main" val="2723944178"/>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sp>
        <p:nvSpPr>
          <p:cNvPr id="7" name="object 3"/>
          <p:cNvSpPr/>
          <p:nvPr userDrawn="1"/>
        </p:nvSpPr>
        <p:spPr>
          <a:xfrm>
            <a:off x="6780739" y="305934"/>
            <a:ext cx="2003285" cy="268946"/>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pPr defTabSz="457189"/>
            <a:endParaRPr sz="1800">
              <a:solidFill>
                <a:prstClr val="black"/>
              </a:solidFill>
            </a:endParaRPr>
          </a:p>
        </p:txBody>
      </p:sp>
    </p:spTree>
    <p:extLst>
      <p:ext uri="{BB962C8B-B14F-4D97-AF65-F5344CB8AC3E}">
        <p14:creationId xmlns:p14="http://schemas.microsoft.com/office/powerpoint/2010/main" val="2659937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431800" y="1117600"/>
            <a:ext cx="2698750" cy="1974850"/>
          </a:xfrm>
          <a:prstGeom prst="rect">
            <a:avLst/>
          </a:prstGeom>
          <a:no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3276600" y="1117600"/>
            <a:ext cx="2700338" cy="197485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6119813" y="1117600"/>
            <a:ext cx="2698750" cy="1974850"/>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4285187016"/>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439688" y="1177500"/>
            <a:ext cx="1971725" cy="1488241"/>
          </a:xfrm>
          <a:prstGeom prst="rect">
            <a:avLst/>
          </a:prstGeom>
          <a:no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2566988" y="1177500"/>
            <a:ext cx="1971725" cy="1488241"/>
          </a:xfrm>
          <a:prstGeom prst="rect">
            <a:avLst/>
          </a:prstGeom>
          <a:no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4705350" y="1177500"/>
            <a:ext cx="1971725" cy="1488241"/>
          </a:xfrm>
          <a:prstGeom prst="rect">
            <a:avLst/>
          </a:prstGeom>
          <a:no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6843712" y="1177500"/>
            <a:ext cx="1971725" cy="1488241"/>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402326991"/>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7">
          <p15:clr>
            <a:srgbClr val="FBAE40"/>
          </p15:clr>
        </p15:guide>
        <p15:guide id="5" pos="4209">
          <p15:clr>
            <a:srgbClr val="FBAE40"/>
          </p15:clr>
        </p15:guide>
        <p15:guide id="6" pos="430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_layout_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522726926"/>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0">
          <p15:clr>
            <a:srgbClr val="FBAE40"/>
          </p15:clr>
        </p15:guide>
        <p15:guide id="5" pos="4209">
          <p15:clr>
            <a:srgbClr val="FBAE40"/>
          </p15:clr>
        </p15:guide>
        <p15:guide id="6" pos="4309">
          <p15:clr>
            <a:srgbClr val="FBAE40"/>
          </p15:clr>
        </p15:guide>
        <p15:guide id="7" orient="horz" pos="730">
          <p15:clr>
            <a:srgbClr val="FBAE40"/>
          </p15:clr>
        </p15:guide>
        <p15:guide id="8" orient="horz" pos="1673">
          <p15:clr>
            <a:srgbClr val="FBAE40"/>
          </p15:clr>
        </p15:guide>
        <p15:guide id="9" orient="horz" pos="1754">
          <p15:clr>
            <a:srgbClr val="FBAE40"/>
          </p15:clr>
        </p15:guide>
        <p15:guide id="10" orient="horz" pos="269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431800" y="857250"/>
            <a:ext cx="4102100" cy="1836000"/>
          </a:xfrm>
          <a:prstGeom prst="rect">
            <a:avLst/>
          </a:prstGeom>
          <a:no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4716463" y="857250"/>
            <a:ext cx="4102100" cy="183600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431800" y="2862262"/>
            <a:ext cx="4102100" cy="1836000"/>
          </a:xfrm>
          <a:prstGeom prst="rect">
            <a:avLst/>
          </a:prstGeom>
          <a:no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4716463" y="2862262"/>
            <a:ext cx="4102100" cy="1836000"/>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2236257605"/>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olumn_feature_box">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431799" y="857250"/>
            <a:ext cx="5591176" cy="2442210"/>
          </a:xfrm>
          <a:prstGeom prst="rect">
            <a:avLst/>
          </a:prstGeom>
          <a:noFill/>
        </p:spPr>
        <p:txBody>
          <a:bodyPr anchor="ctr"/>
          <a:lstStyle>
            <a:lvl1pPr marL="0" indent="0" algn="ctr">
              <a:buNone/>
              <a:defRPr/>
            </a:lvl1pPr>
          </a:lstStyle>
          <a:p>
            <a:endParaRPr lang="en-GB"/>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4030699089"/>
      </p:ext>
    </p:extLst>
  </p:cSld>
  <p:clrMapOvr>
    <a:masterClrMapping/>
  </p:clrMapOvr>
  <p:extLst>
    <p:ext uri="{DCECCB84-F9BA-43D5-87BE-67443E8EF086}">
      <p15:sldGuideLst xmlns:p15="http://schemas.microsoft.com/office/powerpoint/2012/main">
        <p15:guide id="2" pos="3923">
          <p15:clr>
            <a:srgbClr val="FBAE40"/>
          </p15:clr>
        </p15:guide>
        <p15:guide id="7" pos="379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2670824724"/>
      </p:ext>
    </p:extLst>
  </p:cSld>
  <p:clrMapOvr>
    <a:masterClrMapping/>
  </p:clrMapOvr>
  <p:extLst>
    <p:ext uri="{DCECCB84-F9BA-43D5-87BE-67443E8EF086}">
      <p15:sldGuideLst xmlns:p15="http://schemas.microsoft.com/office/powerpoint/2012/main">
        <p15:guide id="1" pos="2849">
          <p15:clr>
            <a:srgbClr val="FBAE40"/>
          </p15:clr>
        </p15:guide>
        <p15:guide id="2" pos="2970">
          <p15:clr>
            <a:srgbClr val="FBAE40"/>
          </p15:clr>
        </p15:guide>
        <p15:guide id="3" pos="1497">
          <p15:clr>
            <a:srgbClr val="FBAE40"/>
          </p15:clr>
        </p15:guide>
        <p15:guide id="4" pos="1616">
          <p15:clr>
            <a:srgbClr val="FBAE40"/>
          </p15:clr>
        </p15:guide>
        <p15:guide id="5" pos="4203">
          <p15:clr>
            <a:srgbClr val="FBAE40"/>
          </p15:clr>
        </p15:guide>
        <p15:guide id="6" pos="432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_page">
    <p:bg>
      <p:bgPr>
        <a:solidFill>
          <a:srgbClr val="00AEEF"/>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700E569-29DA-4C92-8B98-093A575DAB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5580" y="79410"/>
            <a:ext cx="2472690" cy="724646"/>
          </a:xfrm>
          <a:prstGeom prst="rect">
            <a:avLst/>
          </a:prstGeom>
        </p:spPr>
      </p:pic>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431800" y="2109788"/>
            <a:ext cx="8388350" cy="884872"/>
          </a:xfrm>
          <a:prstGeom prst="rect">
            <a:avLst/>
          </a:prstGeom>
        </p:spPr>
        <p:txBody>
          <a:bodyPr/>
          <a:lstStyle>
            <a:lvl1pPr marL="0" indent="0">
              <a:buNone/>
              <a:defRPr sz="5400" spc="-200"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431800" y="3513138"/>
            <a:ext cx="5717540" cy="1143000"/>
          </a:xfrm>
          <a:prstGeom prst="rect">
            <a:avLst/>
          </a:prstGeom>
        </p:spPr>
        <p:txBody>
          <a:bodyPr/>
          <a:lstStyle>
            <a:lvl1pPr marL="0" indent="0">
              <a:lnSpc>
                <a:spcPts val="2200"/>
              </a:lnSpc>
              <a:spcBef>
                <a:spcPts val="0"/>
              </a:spcBef>
              <a:buNone/>
              <a:defRPr sz="1800">
                <a:solidFill>
                  <a:srgbClr val="FFFFFF"/>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en-US"/>
              <a:t>Descriptive text</a:t>
            </a:r>
            <a:endParaRPr lang="en-GB"/>
          </a:p>
        </p:txBody>
      </p:sp>
    </p:spTree>
    <p:extLst>
      <p:ext uri="{BB962C8B-B14F-4D97-AF65-F5344CB8AC3E}">
        <p14:creationId xmlns:p14="http://schemas.microsoft.com/office/powerpoint/2010/main" val="4048039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A0B287C-6E98-4ABE-9770-5F9F12084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1801" y="189909"/>
            <a:ext cx="1314292" cy="1102863"/>
          </a:xfrm>
          <a:prstGeom prst="rect">
            <a:avLst/>
          </a:prstGeom>
        </p:spPr>
      </p:pic>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431800" y="1979123"/>
            <a:ext cx="8388350" cy="748313"/>
          </a:xfrm>
          <a:prstGeom prst="rect">
            <a:avLst/>
          </a:prstGeom>
        </p:spPr>
        <p:txBody>
          <a:bodyPr lIns="0" anchor="b"/>
          <a:lstStyle>
            <a:lvl1pPr marL="0" indent="0">
              <a:buNone/>
              <a:defRPr sz="4000">
                <a:solidFill>
                  <a:schemeClr val="bg1"/>
                </a:solidFill>
              </a:defRPr>
            </a:lvl1pPr>
          </a:lstStyle>
          <a:p>
            <a:pPr lvl="0"/>
            <a:r>
              <a:rPr lang="en-US"/>
              <a:t>Title</a:t>
            </a:r>
          </a:p>
        </p:txBody>
      </p:sp>
      <p:cxnSp>
        <p:nvCxnSpPr>
          <p:cNvPr id="15" name="Straight Connector 14">
            <a:extLst>
              <a:ext uri="{FF2B5EF4-FFF2-40B4-BE49-F238E27FC236}">
                <a16:creationId xmlns:a16="http://schemas.microsoft.com/office/drawing/2014/main" id="{DE038CA5-8F1F-4334-8648-E6A7038DE8C1}"/>
              </a:ext>
            </a:extLst>
          </p:cNvPr>
          <p:cNvCxnSpPr/>
          <p:nvPr userDrawn="1"/>
        </p:nvCxnSpPr>
        <p:spPr>
          <a:xfrm>
            <a:off x="431800" y="2727436"/>
            <a:ext cx="8388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441325" y="2854758"/>
            <a:ext cx="8348663" cy="523215"/>
          </a:xfrm>
          <a:prstGeom prst="rect">
            <a:avLst/>
          </a:prstGeo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341116" y="4430371"/>
            <a:ext cx="810008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OGA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7467600" y="3732212"/>
            <a:ext cx="1332706" cy="523215"/>
          </a:xfrm>
          <a:prstGeom prst="rect">
            <a:avLst/>
          </a:prstGeom>
        </p:spPr>
        <p:txBody>
          <a:bodyPr/>
          <a:lstStyle>
            <a:lvl1pPr marL="0" indent="0" algn="l">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441325" y="3732212"/>
            <a:ext cx="6398202" cy="568325"/>
          </a:xfrm>
          <a:prstGeom prst="rect">
            <a:avLst/>
          </a:prstGeom>
        </p:spPr>
        <p:txBody>
          <a:bodyPr/>
          <a:lstStyle>
            <a:lvl1pPr marL="0" indent="0">
              <a:buNone/>
              <a:defRPr sz="1600"/>
            </a:lvl1pPr>
          </a:lstStyle>
          <a:p>
            <a:pPr lvl="0"/>
            <a:r>
              <a:rPr lang="en-US"/>
              <a:t>Speaker &amp; title</a:t>
            </a:r>
          </a:p>
        </p:txBody>
      </p:sp>
    </p:spTree>
    <p:extLst>
      <p:ext uri="{BB962C8B-B14F-4D97-AF65-F5344CB8AC3E}">
        <p14:creationId xmlns:p14="http://schemas.microsoft.com/office/powerpoint/2010/main" val="1695669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15004170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973554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577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ogo, dark blue heading and dark blue footer">
    <p:spTree>
      <p:nvGrpSpPr>
        <p:cNvPr id="1" name=""/>
        <p:cNvGrpSpPr/>
        <p:nvPr/>
      </p:nvGrpSpPr>
      <p:grpSpPr>
        <a:xfrm>
          <a:off x="0" y="0"/>
          <a:ext cx="0" cy="0"/>
          <a:chOff x="0" y="0"/>
          <a:chExt cx="0" cy="0"/>
        </a:xfrm>
      </p:grpSpPr>
      <p:sp>
        <p:nvSpPr>
          <p:cNvPr id="16" name="Shape 172">
            <a:extLst>
              <a:ext uri="{FF2B5EF4-FFF2-40B4-BE49-F238E27FC236}">
                <a16:creationId xmlns:a16="http://schemas.microsoft.com/office/drawing/2014/main" id="{FDABCB71-89E3-4EDA-8D36-54695F28B387}"/>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17" name="object 3">
            <a:extLst>
              <a:ext uri="{FF2B5EF4-FFF2-40B4-BE49-F238E27FC236}">
                <a16:creationId xmlns:a16="http://schemas.microsoft.com/office/drawing/2014/main" id="{0CEC0A83-1059-4C8C-A35C-5FC5D3B30997}"/>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3" name="Text Placeholder 2">
            <a:extLst>
              <a:ext uri="{FF2B5EF4-FFF2-40B4-BE49-F238E27FC236}">
                <a16:creationId xmlns:a16="http://schemas.microsoft.com/office/drawing/2014/main" id="{8B9480F7-7279-429E-AA61-0F7403A50244}"/>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431800" y="195263"/>
            <a:ext cx="5321576" cy="376237"/>
          </a:xfrm>
          <a:prstGeom prst="rect">
            <a:avLst/>
          </a:prstGeom>
        </p:spPr>
        <p:txBody>
          <a:bodyPr lIns="0" tIns="0"/>
          <a:lstStyle>
            <a:lvl1pPr>
              <a:defRPr>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12154613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Shape 172">
            <a:extLst>
              <a:ext uri="{FF2B5EF4-FFF2-40B4-BE49-F238E27FC236}">
                <a16:creationId xmlns:a16="http://schemas.microsoft.com/office/drawing/2014/main" id="{315ECEED-55FE-4004-BFA6-B3EF242F1DC5}"/>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Tree>
    <p:extLst>
      <p:ext uri="{BB962C8B-B14F-4D97-AF65-F5344CB8AC3E}">
        <p14:creationId xmlns:p14="http://schemas.microsoft.com/office/powerpoint/2010/main" val="540976532"/>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Shape 172">
            <a:extLst>
              <a:ext uri="{FF2B5EF4-FFF2-40B4-BE49-F238E27FC236}">
                <a16:creationId xmlns:a16="http://schemas.microsoft.com/office/drawing/2014/main" id="{2853DE9D-017B-4D9B-B49C-2AF277B5394A}"/>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Tree>
    <p:extLst>
      <p:ext uri="{BB962C8B-B14F-4D97-AF65-F5344CB8AC3E}">
        <p14:creationId xmlns:p14="http://schemas.microsoft.com/office/powerpoint/2010/main" val="519767470"/>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Shape 172">
            <a:extLst>
              <a:ext uri="{FF2B5EF4-FFF2-40B4-BE49-F238E27FC236}">
                <a16:creationId xmlns:a16="http://schemas.microsoft.com/office/drawing/2014/main" id="{2ECE2E9D-4B94-48D7-8F78-3AF894547640}"/>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Tree>
    <p:extLst>
      <p:ext uri="{BB962C8B-B14F-4D97-AF65-F5344CB8AC3E}">
        <p14:creationId xmlns:p14="http://schemas.microsoft.com/office/powerpoint/2010/main" val="3040925174"/>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guide id="3" pos="1497">
          <p15:clr>
            <a:srgbClr val="FBAE40"/>
          </p15:clr>
        </p15:guide>
        <p15:guide id="4" pos="1610">
          <p15:clr>
            <a:srgbClr val="FBAE40"/>
          </p15:clr>
        </p15:guide>
        <p15:guide id="5" pos="4195">
          <p15:clr>
            <a:srgbClr val="FBAE40"/>
          </p15:clr>
        </p15:guide>
        <p15:guide id="6" pos="433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Shape 172">
            <a:extLst>
              <a:ext uri="{FF2B5EF4-FFF2-40B4-BE49-F238E27FC236}">
                <a16:creationId xmlns:a16="http://schemas.microsoft.com/office/drawing/2014/main" id="{315ECEED-55FE-4004-BFA6-B3EF242F1DC5}"/>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4716463" y="944563"/>
            <a:ext cx="4103687" cy="3605212"/>
          </a:xfrm>
          <a:prstGeom prst="rect">
            <a:avLst/>
          </a:prstGeom>
          <a:solidFill>
            <a:schemeClr val="bg2">
              <a:lumMod val="20000"/>
              <a:lumOff val="80000"/>
            </a:schemeClr>
          </a:solidFill>
        </p:spPr>
        <p:txBody>
          <a:bodyPr anchor="ctr"/>
          <a:lstStyle>
            <a:lvl1pPr>
              <a:defRPr lang="en-GB" dirty="0"/>
            </a:lvl1pPr>
          </a:lstStyle>
          <a:p>
            <a:pPr marL="0" lvl="0" indent="0" algn="ctr">
              <a:buNone/>
            </a:pPr>
            <a:endParaRPr lang="en-GB"/>
          </a:p>
        </p:txBody>
      </p:sp>
    </p:spTree>
    <p:extLst>
      <p:ext uri="{BB962C8B-B14F-4D97-AF65-F5344CB8AC3E}">
        <p14:creationId xmlns:p14="http://schemas.microsoft.com/office/powerpoint/2010/main" val="1003732974"/>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Shape 172">
            <a:extLst>
              <a:ext uri="{FF2B5EF4-FFF2-40B4-BE49-F238E27FC236}">
                <a16:creationId xmlns:a16="http://schemas.microsoft.com/office/drawing/2014/main" id="{2853DE9D-017B-4D9B-B49C-2AF277B5394A}"/>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431800" y="857250"/>
            <a:ext cx="2698750" cy="197485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3276600" y="857250"/>
            <a:ext cx="2700338" cy="197485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6119813" y="857250"/>
            <a:ext cx="2698750" cy="1974850"/>
          </a:xfrm>
          <a:prstGeom prst="rect">
            <a:avLst/>
          </a:prstGeom>
          <a:solidFill>
            <a:schemeClr val="bg2">
              <a:lumMod val="20000"/>
              <a:lumOff val="80000"/>
            </a:schemeClr>
          </a:solid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4217170998"/>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Shape 172">
            <a:extLst>
              <a:ext uri="{FF2B5EF4-FFF2-40B4-BE49-F238E27FC236}">
                <a16:creationId xmlns:a16="http://schemas.microsoft.com/office/drawing/2014/main" id="{2ECE2E9D-4B94-48D7-8F78-3AF894547640}"/>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439688" y="857249"/>
            <a:ext cx="1971725" cy="1488241"/>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2566988" y="857249"/>
            <a:ext cx="1971725" cy="1488241"/>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4705350" y="857249"/>
            <a:ext cx="1971725" cy="1488241"/>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6843712" y="857249"/>
            <a:ext cx="1971725" cy="1488241"/>
          </a:xfrm>
          <a:prstGeom prst="rect">
            <a:avLst/>
          </a:prstGeom>
          <a:solidFill>
            <a:schemeClr val="bg2">
              <a:lumMod val="20000"/>
              <a:lumOff val="80000"/>
            </a:schemeClr>
          </a:solid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3615673041"/>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7">
          <p15:clr>
            <a:srgbClr val="FBAE40"/>
          </p15:clr>
        </p15:guide>
        <p15:guide id="5" pos="4209">
          <p15:clr>
            <a:srgbClr val="FBAE40"/>
          </p15:clr>
        </p15:guide>
        <p15:guide id="6" pos="430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Shape 172">
            <a:extLst>
              <a:ext uri="{FF2B5EF4-FFF2-40B4-BE49-F238E27FC236}">
                <a16:creationId xmlns:a16="http://schemas.microsoft.com/office/drawing/2014/main" id="{315ECEED-55FE-4004-BFA6-B3EF242F1DC5}"/>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431800" y="857250"/>
            <a:ext cx="4102100" cy="183600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4716463" y="857250"/>
            <a:ext cx="4102100" cy="183600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431800" y="2862262"/>
            <a:ext cx="4102100" cy="183600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4716463" y="2862262"/>
            <a:ext cx="4102100" cy="1836000"/>
          </a:xfrm>
          <a:prstGeom prst="rect">
            <a:avLst/>
          </a:prstGeom>
          <a:solidFill>
            <a:schemeClr val="bg2">
              <a:lumMod val="20000"/>
              <a:lumOff val="80000"/>
            </a:schemeClr>
          </a:solid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31769129"/>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olumn_feature_box">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431799" y="857250"/>
            <a:ext cx="5591176" cy="244221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8" name="Shape 172">
            <a:extLst>
              <a:ext uri="{FF2B5EF4-FFF2-40B4-BE49-F238E27FC236}">
                <a16:creationId xmlns:a16="http://schemas.microsoft.com/office/drawing/2014/main" id="{CC0D98D4-A833-4094-ADC4-8A70FD7F2B2B}"/>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Tree>
    <p:extLst>
      <p:ext uri="{BB962C8B-B14F-4D97-AF65-F5344CB8AC3E}">
        <p14:creationId xmlns:p14="http://schemas.microsoft.com/office/powerpoint/2010/main" val="1493102132"/>
      </p:ext>
    </p:extLst>
  </p:cSld>
  <p:clrMapOvr>
    <a:masterClrMapping/>
  </p:clrMapOvr>
  <p:extLst>
    <p:ext uri="{DCECCB84-F9BA-43D5-87BE-67443E8EF086}">
      <p15:sldGuideLst xmlns:p15="http://schemas.microsoft.com/office/powerpoint/2012/main">
        <p15:guide id="2" pos="3923">
          <p15:clr>
            <a:srgbClr val="FBAE40"/>
          </p15:clr>
        </p15:guide>
        <p15:guide id="7" pos="379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3530582013"/>
      </p:ext>
    </p:extLst>
  </p:cSld>
  <p:clrMapOvr>
    <a:masterClrMapping/>
  </p:clrMapOvr>
  <p:extLst>
    <p:ext uri="{DCECCB84-F9BA-43D5-87BE-67443E8EF086}">
      <p15:sldGuideLst xmlns:p15="http://schemas.microsoft.com/office/powerpoint/2012/main">
        <p15:guide id="1" pos="2849">
          <p15:clr>
            <a:srgbClr val="FBAE40"/>
          </p15:clr>
        </p15:guide>
        <p15:guide id="2" pos="2970">
          <p15:clr>
            <a:srgbClr val="FBAE40"/>
          </p15:clr>
        </p15:guide>
        <p15:guide id="3" pos="1497">
          <p15:clr>
            <a:srgbClr val="FBAE40"/>
          </p15:clr>
        </p15:guide>
        <p15:guide id="4" pos="1616">
          <p15:clr>
            <a:srgbClr val="FBAE40"/>
          </p15:clr>
        </p15:guide>
        <p15:guide id="5" pos="4203">
          <p15:clr>
            <a:srgbClr val="FBAE40"/>
          </p15:clr>
        </p15:guide>
        <p15:guide id="6" pos="432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old 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6A95C-CD0D-4685-BD2D-D47257646FAC}"/>
              </a:ext>
            </a:extLst>
          </p:cNvPr>
          <p:cNvSpPr>
            <a:spLocks noGrp="1"/>
          </p:cNvSpPr>
          <p:nvPr>
            <p:ph type="title" hasCustomPrompt="1"/>
          </p:nvPr>
        </p:nvSpPr>
        <p:spPr>
          <a:xfrm flipH="1" flipV="1">
            <a:off x="4118611" y="632461"/>
            <a:ext cx="34289" cy="34289"/>
          </a:xfrm>
        </p:spPr>
        <p:txBody>
          <a:bodyPr/>
          <a:lstStyle/>
          <a:p>
            <a:r>
              <a:rPr lang="en-US"/>
              <a:t>lick to edit Master title style</a:t>
            </a:r>
            <a:endParaRPr lang="en-GB"/>
          </a:p>
        </p:txBody>
      </p:sp>
      <p:sp>
        <p:nvSpPr>
          <p:cNvPr id="3" name="Content Placeholder 2">
            <a:extLst>
              <a:ext uri="{FF2B5EF4-FFF2-40B4-BE49-F238E27FC236}">
                <a16:creationId xmlns:a16="http://schemas.microsoft.com/office/drawing/2014/main" id="{EA566503-1C1B-4D8D-9579-19E4427EB6E8}"/>
              </a:ext>
            </a:extLst>
          </p:cNvPr>
          <p:cNvSpPr>
            <a:spLocks noGrp="1"/>
          </p:cNvSpPr>
          <p:nvPr>
            <p:ph idx="1"/>
          </p:nvPr>
        </p:nvSpPr>
        <p:spPr>
          <a:xfrm flipH="1" flipV="1">
            <a:off x="4118611" y="632461"/>
            <a:ext cx="34289" cy="34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A7AF6C-668E-40A0-899D-B8DCB0D33463}"/>
              </a:ext>
            </a:extLst>
          </p:cNvPr>
          <p:cNvSpPr>
            <a:spLocks noGrp="1"/>
          </p:cNvSpPr>
          <p:nvPr>
            <p:ph type="dt" sz="half" idx="10"/>
          </p:nvPr>
        </p:nvSpPr>
        <p:spPr>
          <a:xfrm flipH="1" flipV="1">
            <a:off x="4118611" y="632461"/>
            <a:ext cx="34289" cy="34289"/>
          </a:xfrm>
        </p:spPr>
        <p:txBody>
          <a:bodyPr/>
          <a:lstStyle/>
          <a:p>
            <a:fld id="{A85839E9-29D3-4DFA-8CD7-981E09AED783}" type="datetimeFigureOut">
              <a:rPr lang="en-GB" smtClean="0"/>
              <a:t>24/04/2023</a:t>
            </a:fld>
            <a:endParaRPr lang="en-GB"/>
          </a:p>
        </p:txBody>
      </p:sp>
      <p:sp>
        <p:nvSpPr>
          <p:cNvPr id="5" name="Footer Placeholder 4">
            <a:extLst>
              <a:ext uri="{FF2B5EF4-FFF2-40B4-BE49-F238E27FC236}">
                <a16:creationId xmlns:a16="http://schemas.microsoft.com/office/drawing/2014/main" id="{635A4BA4-E763-4CBB-A927-7C63046E38AD}"/>
              </a:ext>
            </a:extLst>
          </p:cNvPr>
          <p:cNvSpPr>
            <a:spLocks noGrp="1"/>
          </p:cNvSpPr>
          <p:nvPr>
            <p:ph type="ftr" sz="quarter" idx="11"/>
          </p:nvPr>
        </p:nvSpPr>
        <p:spPr>
          <a:xfrm flipH="1" flipV="1">
            <a:off x="4118611" y="632461"/>
            <a:ext cx="34289" cy="34289"/>
          </a:xfrm>
        </p:spPr>
        <p:txBody>
          <a:bodyPr/>
          <a:lstStyle/>
          <a:p>
            <a:endParaRPr lang="en-GB"/>
          </a:p>
        </p:txBody>
      </p:sp>
      <p:sp>
        <p:nvSpPr>
          <p:cNvPr id="6" name="Slide Number Placeholder 5">
            <a:extLst>
              <a:ext uri="{FF2B5EF4-FFF2-40B4-BE49-F238E27FC236}">
                <a16:creationId xmlns:a16="http://schemas.microsoft.com/office/drawing/2014/main" id="{67704E01-D8B2-4834-AB49-B3336F74DA9A}"/>
              </a:ext>
            </a:extLst>
          </p:cNvPr>
          <p:cNvSpPr>
            <a:spLocks noGrp="1"/>
          </p:cNvSpPr>
          <p:nvPr>
            <p:ph type="sldNum" sz="quarter" idx="12"/>
          </p:nvPr>
        </p:nvSpPr>
        <p:spPr>
          <a:xfrm>
            <a:off x="4152900" y="666750"/>
            <a:ext cx="482600" cy="50800"/>
          </a:xfrm>
        </p:spPr>
        <p:txBody>
          <a:bodyPr/>
          <a:lstStyle/>
          <a:p>
            <a:fld id="{44572E17-AB04-4540-9A72-97F6AB0A917F}" type="slidenum">
              <a:rPr lang="en-GB" smtClean="0"/>
              <a:t>‹#›</a:t>
            </a:fld>
            <a:endParaRPr lang="en-GB"/>
          </a:p>
        </p:txBody>
      </p:sp>
    </p:spTree>
    <p:extLst>
      <p:ext uri="{BB962C8B-B14F-4D97-AF65-F5344CB8AC3E}">
        <p14:creationId xmlns:p14="http://schemas.microsoft.com/office/powerpoint/2010/main" val="8942493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_page">
    <p:bg>
      <p:bgPr>
        <a:solidFill>
          <a:srgbClr val="00AEEF"/>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700E569-29DA-4C92-8B98-093A575DAB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5580" y="79410"/>
            <a:ext cx="2472690" cy="724646"/>
          </a:xfrm>
          <a:prstGeom prst="rect">
            <a:avLst/>
          </a:prstGeom>
        </p:spPr>
      </p:pic>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431800" y="2109788"/>
            <a:ext cx="8388350" cy="884872"/>
          </a:xfrm>
          <a:prstGeom prst="rect">
            <a:avLst/>
          </a:prstGeom>
        </p:spPr>
        <p:txBody>
          <a:bodyPr/>
          <a:lstStyle>
            <a:lvl1pPr marL="0" indent="0">
              <a:buNone/>
              <a:defRPr sz="5400" spc="-200"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431800" y="3513138"/>
            <a:ext cx="5717540" cy="1143000"/>
          </a:xfrm>
          <a:prstGeom prst="rect">
            <a:avLst/>
          </a:prstGeom>
        </p:spPr>
        <p:txBody>
          <a:bodyPr/>
          <a:lstStyle>
            <a:lvl1pPr marL="0" indent="0">
              <a:lnSpc>
                <a:spcPts val="2200"/>
              </a:lnSpc>
              <a:spcBef>
                <a:spcPts val="0"/>
              </a:spcBef>
              <a:buNone/>
              <a:defRPr sz="1800">
                <a:solidFill>
                  <a:srgbClr val="FFFFFF"/>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en-US"/>
              <a:t>Descriptive text</a:t>
            </a:r>
            <a:endParaRPr lang="en-GB"/>
          </a:p>
        </p:txBody>
      </p:sp>
    </p:spTree>
    <p:extLst>
      <p:ext uri="{BB962C8B-B14F-4D97-AF65-F5344CB8AC3E}">
        <p14:creationId xmlns:p14="http://schemas.microsoft.com/office/powerpoint/2010/main" val="2259377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sp>
        <p:nvSpPr>
          <p:cNvPr id="7" name="object 2"/>
          <p:cNvSpPr txBox="1"/>
          <p:nvPr userDrawn="1"/>
        </p:nvSpPr>
        <p:spPr>
          <a:xfrm>
            <a:off x="762005" y="2060859"/>
            <a:ext cx="8649181" cy="923330"/>
          </a:xfrm>
          <a:prstGeom prst="rect">
            <a:avLst/>
          </a:prstGeom>
        </p:spPr>
        <p:txBody>
          <a:bodyPr vert="horz" wrap="square" lIns="0" tIns="0" rIns="0" bIns="0" rtlCol="0">
            <a:spAutoFit/>
          </a:bodyPr>
          <a:lstStyle/>
          <a:p>
            <a:pPr marL="12700"/>
            <a:r>
              <a:rPr lang="en-GB" sz="6000" spc="-55">
                <a:solidFill>
                  <a:srgbClr val="00AEEF"/>
                </a:solidFill>
                <a:latin typeface="Arial"/>
                <a:cs typeface="Arial"/>
              </a:rPr>
              <a:t>Thank you</a:t>
            </a:r>
          </a:p>
        </p:txBody>
      </p:sp>
      <p:sp>
        <p:nvSpPr>
          <p:cNvPr id="8" name="object 3"/>
          <p:cNvSpPr/>
          <p:nvPr userDrawn="1"/>
        </p:nvSpPr>
        <p:spPr>
          <a:xfrm>
            <a:off x="762001" y="2895845"/>
            <a:ext cx="8352155" cy="0"/>
          </a:xfrm>
          <a:custGeom>
            <a:avLst/>
            <a:gdLst/>
            <a:ahLst/>
            <a:cxnLst/>
            <a:rect l="l" t="t" r="r" b="b"/>
            <a:pathLst>
              <a:path w="8352155">
                <a:moveTo>
                  <a:pt x="0" y="0"/>
                </a:moveTo>
                <a:lnTo>
                  <a:pt x="8352002" y="0"/>
                </a:lnTo>
              </a:path>
            </a:pathLst>
          </a:custGeom>
          <a:ln w="12700">
            <a:solidFill>
              <a:srgbClr val="00AEEF"/>
            </a:solidFill>
          </a:ln>
        </p:spPr>
        <p:txBody>
          <a:bodyPr wrap="square" lIns="0" tIns="0" rIns="0" bIns="0" rtlCol="0"/>
          <a:lstStyle/>
          <a:p>
            <a:endParaRPr>
              <a:solidFill>
                <a:prstClr val="black"/>
              </a:solidFill>
            </a:endParaRPr>
          </a:p>
        </p:txBody>
      </p:sp>
      <p:pic>
        <p:nvPicPr>
          <p:cNvPr id="9" name="Picture 8" descr="Oil &amp; Gas Authority_CYAN_A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 y="364676"/>
            <a:ext cx="1548794" cy="1298037"/>
          </a:xfrm>
          <a:prstGeom prst="rect">
            <a:avLst/>
          </a:prstGeom>
        </p:spPr>
      </p:pic>
    </p:spTree>
    <p:extLst>
      <p:ext uri="{BB962C8B-B14F-4D97-AF65-F5344CB8AC3E}">
        <p14:creationId xmlns:p14="http://schemas.microsoft.com/office/powerpoint/2010/main" val="2206248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A0B287C-6E98-4ABE-9770-5F9F12084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1802" y="189911"/>
            <a:ext cx="1314292" cy="1102863"/>
          </a:xfrm>
          <a:prstGeom prst="rect">
            <a:avLst/>
          </a:prstGeom>
        </p:spPr>
      </p:pic>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431800" y="1979125"/>
            <a:ext cx="8388350" cy="748313"/>
          </a:xfrm>
          <a:prstGeom prst="rect">
            <a:avLst/>
          </a:prstGeom>
        </p:spPr>
        <p:txBody>
          <a:bodyPr lIns="0" anchor="b"/>
          <a:lstStyle>
            <a:lvl1pPr marL="0" indent="0">
              <a:buNone/>
              <a:defRPr sz="4000">
                <a:solidFill>
                  <a:schemeClr val="bg1"/>
                </a:solidFill>
              </a:defRPr>
            </a:lvl1pPr>
          </a:lstStyle>
          <a:p>
            <a:pPr lvl="0"/>
            <a:r>
              <a:rPr lang="en-US"/>
              <a:t>Title</a:t>
            </a:r>
          </a:p>
        </p:txBody>
      </p:sp>
      <p:cxnSp>
        <p:nvCxnSpPr>
          <p:cNvPr id="15" name="Straight Connector 14">
            <a:extLst>
              <a:ext uri="{FF2B5EF4-FFF2-40B4-BE49-F238E27FC236}">
                <a16:creationId xmlns:a16="http://schemas.microsoft.com/office/drawing/2014/main" id="{DE038CA5-8F1F-4334-8648-E6A7038DE8C1}"/>
              </a:ext>
            </a:extLst>
          </p:cNvPr>
          <p:cNvCxnSpPr/>
          <p:nvPr userDrawn="1"/>
        </p:nvCxnSpPr>
        <p:spPr>
          <a:xfrm>
            <a:off x="431800" y="2727436"/>
            <a:ext cx="8388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441327" y="2854760"/>
            <a:ext cx="8348663" cy="523215"/>
          </a:xfrm>
          <a:prstGeom prst="rect">
            <a:avLst/>
          </a:prstGeom>
        </p:spPr>
        <p:txBody>
          <a:bodyPr/>
          <a:lstStyle>
            <a:lvl1pPr marL="0" indent="0">
              <a:buNone/>
              <a:defRPr sz="2000"/>
            </a:lvl1pPr>
            <a:lvl2pPr marL="457178" indent="0">
              <a:buNone/>
              <a:defRPr/>
            </a:lvl2pPr>
            <a:lvl3pPr marL="914355" indent="0">
              <a:buNone/>
              <a:defRPr/>
            </a:lvl3pPr>
            <a:lvl4pPr marL="1371532" indent="0">
              <a:buNone/>
              <a:defRPr/>
            </a:lvl4pPr>
            <a:lvl5pPr marL="1828709"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341117" y="4430371"/>
            <a:ext cx="8100081" cy="523220"/>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OGA 2021</a:t>
            </a:r>
          </a:p>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7467600" y="3732212"/>
            <a:ext cx="1332706" cy="523215"/>
          </a:xfrm>
          <a:prstGeom prst="rect">
            <a:avLst/>
          </a:prstGeom>
        </p:spPr>
        <p:txBody>
          <a:bodyPr/>
          <a:lstStyle>
            <a:lvl1pPr marL="0" indent="0" algn="l">
              <a:buNone/>
              <a:defRPr sz="1600"/>
            </a:lvl1pPr>
            <a:lvl2pPr marL="457178" indent="0">
              <a:buNone/>
              <a:defRPr/>
            </a:lvl2pPr>
            <a:lvl3pPr marL="914355" indent="0">
              <a:buNone/>
              <a:defRPr/>
            </a:lvl3pPr>
            <a:lvl4pPr marL="1371532" indent="0">
              <a:buNone/>
              <a:defRPr/>
            </a:lvl4pPr>
            <a:lvl5pPr marL="1828709"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441325" y="3732214"/>
            <a:ext cx="6398202" cy="568325"/>
          </a:xfrm>
          <a:prstGeom prst="rect">
            <a:avLst/>
          </a:prstGeom>
        </p:spPr>
        <p:txBody>
          <a:bodyPr/>
          <a:lstStyle>
            <a:lvl1pPr marL="0" indent="0">
              <a:buNone/>
              <a:defRPr sz="1600"/>
            </a:lvl1pPr>
          </a:lstStyle>
          <a:p>
            <a:pPr lvl="0"/>
            <a:r>
              <a:rPr lang="en-US"/>
              <a:t>Speaker &amp; title</a:t>
            </a:r>
          </a:p>
        </p:txBody>
      </p:sp>
    </p:spTree>
    <p:extLst>
      <p:ext uri="{BB962C8B-B14F-4D97-AF65-F5344CB8AC3E}">
        <p14:creationId xmlns:p14="http://schemas.microsoft.com/office/powerpoint/2010/main" val="15271094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3600523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26957665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ogo, dark blue heading and dark blue footer">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0CEC0A83-1059-4C8C-A35C-5FC5D3B30997}"/>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431800" y="195265"/>
            <a:ext cx="5321576" cy="376237"/>
          </a:xfrm>
          <a:prstGeom prst="rect">
            <a:avLst/>
          </a:prstGeom>
        </p:spPr>
        <p:txBody>
          <a:bodyPr lIns="0" tIns="0"/>
          <a:lstStyle>
            <a:lvl1pPr>
              <a:defRPr>
                <a:solidFill>
                  <a:schemeClr val="tx2"/>
                </a:solidFill>
              </a:defRPr>
            </a:lvl1pPr>
          </a:lstStyle>
          <a:p>
            <a:r>
              <a:rPr lang="en-US"/>
              <a:t>Click to edit Master title style</a:t>
            </a:r>
            <a:endParaRPr lang="en-GB"/>
          </a:p>
        </p:txBody>
      </p:sp>
      <p:sp>
        <p:nvSpPr>
          <p:cNvPr id="5" name="Shape 172">
            <a:extLst>
              <a:ext uri="{FF2B5EF4-FFF2-40B4-BE49-F238E27FC236}">
                <a16:creationId xmlns:a16="http://schemas.microsoft.com/office/drawing/2014/main" id="{2EEFACCA-DD24-41D7-9440-C13B393EA737}"/>
              </a:ext>
            </a:extLst>
          </p:cNvPr>
          <p:cNvSpPr/>
          <p:nvPr userDrawn="1"/>
        </p:nvSpPr>
        <p:spPr>
          <a:xfrm>
            <a:off x="0" y="4866670"/>
            <a:ext cx="9144000" cy="276882"/>
          </a:xfrm>
          <a:prstGeom prst="rect">
            <a:avLst/>
          </a:pr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45662" tIns="45662" rIns="108000" bIns="45662" numCol="1" anchor="ctr">
            <a:spAutoFit/>
          </a:bodyPr>
          <a:lstStyle>
            <a:lvl1pPr algn="ctr">
              <a:defRPr sz="1600" b="1">
                <a:solidFill>
                  <a:srgbClr val="FFFFFF"/>
                </a:solidFill>
              </a:defRPr>
            </a:lvl1pPr>
          </a:lstStyle>
          <a:p>
            <a:pPr algn="r" defTabSz="913002">
              <a:defRPr/>
            </a:pPr>
            <a:endParaRPr sz="1200" kern="0">
              <a:solidFill>
                <a:prstClr val="white"/>
              </a:solidFill>
              <a:latin typeface="Arial"/>
              <a:cs typeface="Arial" panose="020B0604020202020204" pitchFamily="34" charset="0"/>
            </a:endParaRPr>
          </a:p>
        </p:txBody>
      </p:sp>
      <p:sp>
        <p:nvSpPr>
          <p:cNvPr id="6" name="Text Placeholder 2">
            <a:extLst>
              <a:ext uri="{FF2B5EF4-FFF2-40B4-BE49-F238E27FC236}">
                <a16:creationId xmlns:a16="http://schemas.microsoft.com/office/drawing/2014/main" id="{824DFB96-D2A1-40A7-BA01-77C49537EF96}"/>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9061161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910121423"/>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3962334724"/>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2067353539"/>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guide id="3" pos="1497">
          <p15:clr>
            <a:srgbClr val="FBAE40"/>
          </p15:clr>
        </p15:guide>
        <p15:guide id="4" pos="1610">
          <p15:clr>
            <a:srgbClr val="FBAE40"/>
          </p15:clr>
        </p15:guide>
        <p15:guide id="5" pos="4195">
          <p15:clr>
            <a:srgbClr val="FBAE40"/>
          </p15:clr>
        </p15:guide>
        <p15:guide id="6" pos="433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4716465" y="944565"/>
            <a:ext cx="4103687" cy="3605212"/>
          </a:xfrm>
          <a:prstGeom prst="rect">
            <a:avLst/>
          </a:prstGeom>
          <a:noFill/>
        </p:spPr>
        <p:txBody>
          <a:bodyPr anchor="ctr"/>
          <a:lstStyle>
            <a:lvl1pPr>
              <a:defRPr lang="en-GB" dirty="0"/>
            </a:lvl1pPr>
          </a:lstStyle>
          <a:p>
            <a:pPr marL="0" lvl="0" indent="0" algn="ctr">
              <a:buNone/>
            </a:pPr>
            <a:endParaRPr lang="en-GB"/>
          </a:p>
        </p:txBody>
      </p:sp>
    </p:spTree>
    <p:extLst>
      <p:ext uri="{BB962C8B-B14F-4D97-AF65-F5344CB8AC3E}">
        <p14:creationId xmlns:p14="http://schemas.microsoft.com/office/powerpoint/2010/main" val="1341648243"/>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A0B287C-6E98-4ABE-9770-5F9F12084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1801" y="189909"/>
            <a:ext cx="1314292" cy="1102863"/>
          </a:xfrm>
          <a:prstGeom prst="rect">
            <a:avLst/>
          </a:prstGeom>
        </p:spPr>
      </p:pic>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431800" y="1979123"/>
            <a:ext cx="8388350" cy="748313"/>
          </a:xfrm>
          <a:prstGeom prst="rect">
            <a:avLst/>
          </a:prstGeom>
        </p:spPr>
        <p:txBody>
          <a:bodyPr lIns="0" anchor="b"/>
          <a:lstStyle>
            <a:lvl1pPr marL="0" indent="0">
              <a:buNone/>
              <a:defRPr sz="4000">
                <a:solidFill>
                  <a:schemeClr val="bg1"/>
                </a:solidFill>
              </a:defRPr>
            </a:lvl1pPr>
          </a:lstStyle>
          <a:p>
            <a:pPr lvl="0"/>
            <a:r>
              <a:rPr lang="en-US"/>
              <a:t>Title</a:t>
            </a:r>
          </a:p>
        </p:txBody>
      </p:sp>
      <p:cxnSp>
        <p:nvCxnSpPr>
          <p:cNvPr id="15" name="Straight Connector 14">
            <a:extLst>
              <a:ext uri="{FF2B5EF4-FFF2-40B4-BE49-F238E27FC236}">
                <a16:creationId xmlns:a16="http://schemas.microsoft.com/office/drawing/2014/main" id="{DE038CA5-8F1F-4334-8648-E6A7038DE8C1}"/>
              </a:ext>
            </a:extLst>
          </p:cNvPr>
          <p:cNvCxnSpPr/>
          <p:nvPr userDrawn="1"/>
        </p:nvCxnSpPr>
        <p:spPr>
          <a:xfrm>
            <a:off x="431800" y="2727436"/>
            <a:ext cx="8388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441325" y="2854758"/>
            <a:ext cx="8348663" cy="523215"/>
          </a:xfrm>
          <a:prstGeom prst="rect">
            <a:avLst/>
          </a:prstGeo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341116" y="4430371"/>
            <a:ext cx="810008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OGA 2021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7467600" y="3732212"/>
            <a:ext cx="1332706" cy="523215"/>
          </a:xfrm>
          <a:prstGeom prst="rect">
            <a:avLst/>
          </a:prstGeom>
        </p:spPr>
        <p:txBody>
          <a:bodyPr/>
          <a:lstStyle>
            <a:lvl1pPr marL="0" indent="0" algn="l">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441325" y="3732212"/>
            <a:ext cx="6398202" cy="568325"/>
          </a:xfrm>
          <a:prstGeom prst="rect">
            <a:avLst/>
          </a:prstGeom>
        </p:spPr>
        <p:txBody>
          <a:bodyPr/>
          <a:lstStyle>
            <a:lvl1pPr marL="0" indent="0">
              <a:buNone/>
              <a:defRPr sz="1600"/>
            </a:lvl1pPr>
          </a:lstStyle>
          <a:p>
            <a:pPr lvl="0"/>
            <a:r>
              <a:rPr lang="en-US"/>
              <a:t>Speaker &amp; title</a:t>
            </a:r>
          </a:p>
        </p:txBody>
      </p:sp>
    </p:spTree>
    <p:extLst>
      <p:ext uri="{BB962C8B-B14F-4D97-AF65-F5344CB8AC3E}">
        <p14:creationId xmlns:p14="http://schemas.microsoft.com/office/powerpoint/2010/main" val="22966906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431802" y="1117602"/>
            <a:ext cx="2698750" cy="1974850"/>
          </a:xfrm>
          <a:prstGeom prst="rect">
            <a:avLst/>
          </a:prstGeom>
          <a:no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3276600" y="1117602"/>
            <a:ext cx="2700338" cy="197485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6119813" y="1117602"/>
            <a:ext cx="2698750" cy="1974850"/>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3208116162"/>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439690" y="1177502"/>
            <a:ext cx="1971725" cy="1488241"/>
          </a:xfrm>
          <a:prstGeom prst="rect">
            <a:avLst/>
          </a:prstGeom>
          <a:no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2566990" y="1177502"/>
            <a:ext cx="1971725" cy="1488241"/>
          </a:xfrm>
          <a:prstGeom prst="rect">
            <a:avLst/>
          </a:prstGeom>
          <a:no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4705352" y="1177502"/>
            <a:ext cx="1971725" cy="1488241"/>
          </a:xfrm>
          <a:prstGeom prst="rect">
            <a:avLst/>
          </a:prstGeom>
          <a:no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6843714" y="1177502"/>
            <a:ext cx="1971725" cy="1488241"/>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2068679164"/>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7">
          <p15:clr>
            <a:srgbClr val="FBAE40"/>
          </p15:clr>
        </p15:guide>
        <p15:guide id="5" pos="4209">
          <p15:clr>
            <a:srgbClr val="FBAE40"/>
          </p15:clr>
        </p15:guide>
        <p15:guide id="6" pos="4305">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_layout_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1696025633"/>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0">
          <p15:clr>
            <a:srgbClr val="FBAE40"/>
          </p15:clr>
        </p15:guide>
        <p15:guide id="5" pos="4209">
          <p15:clr>
            <a:srgbClr val="FBAE40"/>
          </p15:clr>
        </p15:guide>
        <p15:guide id="6" pos="4309">
          <p15:clr>
            <a:srgbClr val="FBAE40"/>
          </p15:clr>
        </p15:guide>
        <p15:guide id="7" orient="horz" pos="730">
          <p15:clr>
            <a:srgbClr val="FBAE40"/>
          </p15:clr>
        </p15:guide>
        <p15:guide id="8" orient="horz" pos="1673">
          <p15:clr>
            <a:srgbClr val="FBAE40"/>
          </p15:clr>
        </p15:guide>
        <p15:guide id="9" orient="horz" pos="1754">
          <p15:clr>
            <a:srgbClr val="FBAE40"/>
          </p15:clr>
        </p15:guide>
        <p15:guide id="10" orient="horz" pos="269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431800" y="857250"/>
            <a:ext cx="4102100" cy="1836000"/>
          </a:xfrm>
          <a:prstGeom prst="rect">
            <a:avLst/>
          </a:prstGeom>
          <a:no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4716463" y="857250"/>
            <a:ext cx="4102100" cy="183600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431800" y="2862262"/>
            <a:ext cx="4102100" cy="1836000"/>
          </a:xfrm>
          <a:prstGeom prst="rect">
            <a:avLst/>
          </a:prstGeom>
          <a:no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4716463" y="2862262"/>
            <a:ext cx="4102100" cy="1836000"/>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2625239256"/>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olumn_feature_box">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431799" y="857250"/>
            <a:ext cx="5591176" cy="2442210"/>
          </a:xfrm>
          <a:prstGeom prst="rect">
            <a:avLst/>
          </a:prstGeom>
          <a:noFill/>
        </p:spPr>
        <p:txBody>
          <a:bodyPr anchor="ctr"/>
          <a:lstStyle>
            <a:lvl1pPr marL="0" indent="0" algn="ctr">
              <a:buNone/>
              <a:defRPr/>
            </a:lvl1pPr>
          </a:lstStyle>
          <a:p>
            <a:endParaRPr lang="en-GB"/>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684643553"/>
      </p:ext>
    </p:extLst>
  </p:cSld>
  <p:clrMapOvr>
    <a:masterClrMapping/>
  </p:clrMapOvr>
  <p:extLst>
    <p:ext uri="{DCECCB84-F9BA-43D5-87BE-67443E8EF086}">
      <p15:sldGuideLst xmlns:p15="http://schemas.microsoft.com/office/powerpoint/2012/main">
        <p15:guide id="2" pos="3923">
          <p15:clr>
            <a:srgbClr val="FBAE40"/>
          </p15:clr>
        </p15:guide>
        <p15:guide id="7" pos="379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1652427589"/>
      </p:ext>
    </p:extLst>
  </p:cSld>
  <p:clrMapOvr>
    <a:masterClrMapping/>
  </p:clrMapOvr>
  <p:extLst>
    <p:ext uri="{DCECCB84-F9BA-43D5-87BE-67443E8EF086}">
      <p15:sldGuideLst xmlns:p15="http://schemas.microsoft.com/office/powerpoint/2012/main">
        <p15:guide id="1" pos="2849">
          <p15:clr>
            <a:srgbClr val="FBAE40"/>
          </p15:clr>
        </p15:guide>
        <p15:guide id="2" pos="2970">
          <p15:clr>
            <a:srgbClr val="FBAE40"/>
          </p15:clr>
        </p15:guide>
        <p15:guide id="3" pos="1497">
          <p15:clr>
            <a:srgbClr val="FBAE40"/>
          </p15:clr>
        </p15:guide>
        <p15:guide id="4" pos="1616">
          <p15:clr>
            <a:srgbClr val="FBAE40"/>
          </p15:clr>
        </p15:guide>
        <p15:guide id="5" pos="4203">
          <p15:clr>
            <a:srgbClr val="FBAE40"/>
          </p15:clr>
        </p15:guide>
        <p15:guide id="6" pos="432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_page">
    <p:bg>
      <p:bgPr>
        <a:solidFill>
          <a:srgbClr val="00AEEF"/>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700E569-29DA-4C92-8B98-093A575DAB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5580" y="79411"/>
            <a:ext cx="2472690" cy="724646"/>
          </a:xfrm>
          <a:prstGeom prst="rect">
            <a:avLst/>
          </a:prstGeom>
        </p:spPr>
      </p:pic>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431800" y="2109789"/>
            <a:ext cx="8388350" cy="884872"/>
          </a:xfrm>
          <a:prstGeom prst="rect">
            <a:avLst/>
          </a:prstGeom>
        </p:spPr>
        <p:txBody>
          <a:bodyPr/>
          <a:lstStyle>
            <a:lvl1pPr marL="0" indent="0">
              <a:buNone/>
              <a:defRPr sz="5400" spc="-200"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431800" y="3513138"/>
            <a:ext cx="5717540" cy="1143000"/>
          </a:xfrm>
          <a:prstGeom prst="rect">
            <a:avLst/>
          </a:prstGeom>
        </p:spPr>
        <p:txBody>
          <a:bodyPr/>
          <a:lstStyle>
            <a:lvl1pPr marL="0" indent="0">
              <a:lnSpc>
                <a:spcPts val="2200"/>
              </a:lnSpc>
              <a:spcBef>
                <a:spcPts val="0"/>
              </a:spcBef>
              <a:buNone/>
              <a:defRPr sz="1800">
                <a:solidFill>
                  <a:srgbClr val="FFFFFF"/>
                </a:solidFill>
              </a:defRPr>
            </a:lvl1pPr>
            <a:lvl2pPr marL="457178" indent="0">
              <a:buNone/>
              <a:defRPr>
                <a:solidFill>
                  <a:srgbClr val="FFFFFF"/>
                </a:solidFill>
              </a:defRPr>
            </a:lvl2pPr>
            <a:lvl3pPr marL="914355" indent="0">
              <a:buNone/>
              <a:defRPr>
                <a:solidFill>
                  <a:srgbClr val="FFFFFF"/>
                </a:solidFill>
              </a:defRPr>
            </a:lvl3pPr>
            <a:lvl4pPr marL="1371532" indent="0">
              <a:buNone/>
              <a:defRPr>
                <a:solidFill>
                  <a:srgbClr val="FFFFFF"/>
                </a:solidFill>
              </a:defRPr>
            </a:lvl4pPr>
            <a:lvl5pPr marL="1828709" indent="0">
              <a:buNone/>
              <a:defRPr>
                <a:solidFill>
                  <a:srgbClr val="FFFFFF"/>
                </a:solidFill>
              </a:defRPr>
            </a:lvl5pPr>
          </a:lstStyle>
          <a:p>
            <a:pPr lvl="0"/>
            <a:r>
              <a:rPr lang="en-US"/>
              <a:t>Descriptive text</a:t>
            </a:r>
            <a:endParaRPr lang="en-GB"/>
          </a:p>
        </p:txBody>
      </p:sp>
    </p:spTree>
    <p:extLst>
      <p:ext uri="{BB962C8B-B14F-4D97-AF65-F5344CB8AC3E}">
        <p14:creationId xmlns:p14="http://schemas.microsoft.com/office/powerpoint/2010/main" val="24238356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sp>
        <p:nvSpPr>
          <p:cNvPr id="7" name="object 2"/>
          <p:cNvSpPr txBox="1"/>
          <p:nvPr userDrawn="1"/>
        </p:nvSpPr>
        <p:spPr>
          <a:xfrm>
            <a:off x="762007" y="2060859"/>
            <a:ext cx="8649181" cy="923330"/>
          </a:xfrm>
          <a:prstGeom prst="rect">
            <a:avLst/>
          </a:prstGeom>
        </p:spPr>
        <p:txBody>
          <a:bodyPr vert="horz" wrap="square" lIns="0" tIns="0" rIns="0" bIns="0" rtlCol="0">
            <a:spAutoFit/>
          </a:bodyPr>
          <a:lstStyle/>
          <a:p>
            <a:pPr marL="12700"/>
            <a:r>
              <a:rPr lang="en-GB" sz="6000" spc="-55">
                <a:solidFill>
                  <a:srgbClr val="00AEEF"/>
                </a:solidFill>
                <a:latin typeface="Arial"/>
                <a:cs typeface="Arial"/>
              </a:rPr>
              <a:t>Thank you</a:t>
            </a:r>
          </a:p>
        </p:txBody>
      </p:sp>
      <p:sp>
        <p:nvSpPr>
          <p:cNvPr id="8" name="object 3"/>
          <p:cNvSpPr/>
          <p:nvPr userDrawn="1"/>
        </p:nvSpPr>
        <p:spPr>
          <a:xfrm>
            <a:off x="762003" y="2895845"/>
            <a:ext cx="8352155" cy="0"/>
          </a:xfrm>
          <a:custGeom>
            <a:avLst/>
            <a:gdLst/>
            <a:ahLst/>
            <a:cxnLst/>
            <a:rect l="l" t="t" r="r" b="b"/>
            <a:pathLst>
              <a:path w="8352155">
                <a:moveTo>
                  <a:pt x="0" y="0"/>
                </a:moveTo>
                <a:lnTo>
                  <a:pt x="8352002" y="0"/>
                </a:lnTo>
              </a:path>
            </a:pathLst>
          </a:custGeom>
          <a:ln w="12700">
            <a:solidFill>
              <a:srgbClr val="00AEEF"/>
            </a:solidFill>
          </a:ln>
        </p:spPr>
        <p:txBody>
          <a:bodyPr wrap="square" lIns="0" tIns="0" rIns="0" bIns="0" rtlCol="0"/>
          <a:lstStyle/>
          <a:p>
            <a:endParaRPr sz="1800">
              <a:solidFill>
                <a:prstClr val="black"/>
              </a:solidFill>
            </a:endParaRPr>
          </a:p>
        </p:txBody>
      </p:sp>
      <p:pic>
        <p:nvPicPr>
          <p:cNvPr id="9" name="Picture 8" descr="Oil &amp; Gas Authority_CYAN_A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1" y="364676"/>
            <a:ext cx="1548794" cy="1298037"/>
          </a:xfrm>
          <a:prstGeom prst="rect">
            <a:avLst/>
          </a:prstGeom>
        </p:spPr>
      </p:pic>
    </p:spTree>
    <p:extLst>
      <p:ext uri="{BB962C8B-B14F-4D97-AF65-F5344CB8AC3E}">
        <p14:creationId xmlns:p14="http://schemas.microsoft.com/office/powerpoint/2010/main" val="21653515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A0B287C-6E98-4ABE-9770-5F9F12084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1802" y="189910"/>
            <a:ext cx="1314292" cy="1102863"/>
          </a:xfrm>
          <a:prstGeom prst="rect">
            <a:avLst/>
          </a:prstGeom>
        </p:spPr>
      </p:pic>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431800" y="1979124"/>
            <a:ext cx="8388350" cy="748313"/>
          </a:xfrm>
          <a:prstGeom prst="rect">
            <a:avLst/>
          </a:prstGeom>
        </p:spPr>
        <p:txBody>
          <a:bodyPr lIns="0" anchor="b"/>
          <a:lstStyle>
            <a:lvl1pPr marL="0" indent="0">
              <a:buNone/>
              <a:defRPr sz="4000">
                <a:solidFill>
                  <a:schemeClr val="bg1"/>
                </a:solidFill>
              </a:defRPr>
            </a:lvl1pPr>
          </a:lstStyle>
          <a:p>
            <a:pPr lvl="0"/>
            <a:r>
              <a:rPr lang="en-US"/>
              <a:t>Title</a:t>
            </a:r>
          </a:p>
        </p:txBody>
      </p:sp>
      <p:cxnSp>
        <p:nvCxnSpPr>
          <p:cNvPr id="15" name="Straight Connector 14">
            <a:extLst>
              <a:ext uri="{FF2B5EF4-FFF2-40B4-BE49-F238E27FC236}">
                <a16:creationId xmlns:a16="http://schemas.microsoft.com/office/drawing/2014/main" id="{DE038CA5-8F1F-4334-8648-E6A7038DE8C1}"/>
              </a:ext>
            </a:extLst>
          </p:cNvPr>
          <p:cNvCxnSpPr/>
          <p:nvPr userDrawn="1"/>
        </p:nvCxnSpPr>
        <p:spPr>
          <a:xfrm>
            <a:off x="431800" y="2727436"/>
            <a:ext cx="8388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441326" y="2854759"/>
            <a:ext cx="8348663" cy="523215"/>
          </a:xfrm>
          <a:prstGeom prst="rect">
            <a:avLst/>
          </a:prstGeom>
        </p:spPr>
        <p:txBody>
          <a:bodyPr/>
          <a:lstStyle>
            <a:lvl1pPr marL="0" indent="0">
              <a:buNone/>
              <a:defRPr sz="2000"/>
            </a:lvl1pPr>
            <a:lvl2pPr marL="457189" indent="0">
              <a:buNone/>
              <a:defRPr/>
            </a:lvl2pPr>
            <a:lvl3pPr marL="914378" indent="0">
              <a:buNone/>
              <a:defRPr/>
            </a:lvl3pPr>
            <a:lvl4pPr marL="1371566" indent="0">
              <a:buNone/>
              <a:defRPr/>
            </a:lvl4pPr>
            <a:lvl5pPr marL="1828754"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341117" y="4430371"/>
            <a:ext cx="8100081" cy="523220"/>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OGA 2021</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7467600" y="3732212"/>
            <a:ext cx="1332706" cy="523215"/>
          </a:xfrm>
          <a:prstGeom prst="rect">
            <a:avLst/>
          </a:prstGeom>
        </p:spPr>
        <p:txBody>
          <a:bodyPr/>
          <a:lstStyle>
            <a:lvl1pPr marL="0" indent="0" algn="l">
              <a:buNone/>
              <a:defRPr sz="1600"/>
            </a:lvl1pPr>
            <a:lvl2pPr marL="457189" indent="0">
              <a:buNone/>
              <a:defRPr/>
            </a:lvl2pPr>
            <a:lvl3pPr marL="914378" indent="0">
              <a:buNone/>
              <a:defRPr/>
            </a:lvl3pPr>
            <a:lvl4pPr marL="1371566" indent="0">
              <a:buNone/>
              <a:defRPr/>
            </a:lvl4pPr>
            <a:lvl5pPr marL="1828754"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441325" y="3732213"/>
            <a:ext cx="6398202" cy="568325"/>
          </a:xfrm>
          <a:prstGeom prst="rect">
            <a:avLst/>
          </a:prstGeom>
        </p:spPr>
        <p:txBody>
          <a:bodyPr/>
          <a:lstStyle>
            <a:lvl1pPr marL="0" indent="0">
              <a:buNone/>
              <a:defRPr sz="1600"/>
            </a:lvl1pPr>
          </a:lstStyle>
          <a:p>
            <a:pPr lvl="0"/>
            <a:r>
              <a:rPr lang="en-US"/>
              <a:t>Speaker &amp; title</a:t>
            </a:r>
          </a:p>
        </p:txBody>
      </p:sp>
    </p:spTree>
    <p:extLst>
      <p:ext uri="{BB962C8B-B14F-4D97-AF65-F5344CB8AC3E}">
        <p14:creationId xmlns:p14="http://schemas.microsoft.com/office/powerpoint/2010/main" val="13497059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2036514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14523280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2587581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ogo, dark blue heading and dark blue footer">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0CEC0A83-1059-4C8C-A35C-5FC5D3B30997}"/>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3" name="Text Placeholder 2">
            <a:extLst>
              <a:ext uri="{FF2B5EF4-FFF2-40B4-BE49-F238E27FC236}">
                <a16:creationId xmlns:a16="http://schemas.microsoft.com/office/drawing/2014/main" id="{8B9480F7-7279-429E-AA61-0F7403A50244}"/>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431800" y="195264"/>
            <a:ext cx="5321576" cy="376237"/>
          </a:xfrm>
          <a:prstGeom prst="rect">
            <a:avLst/>
          </a:prstGeom>
        </p:spPr>
        <p:txBody>
          <a:bodyPr lIns="0" tIns="0"/>
          <a:lstStyle>
            <a:lvl1pPr>
              <a:defRPr>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15489167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1512042640"/>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1132708568"/>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4100408190"/>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guide id="3" pos="1497">
          <p15:clr>
            <a:srgbClr val="FBAE40"/>
          </p15:clr>
        </p15:guide>
        <p15:guide id="4" pos="1610">
          <p15:clr>
            <a:srgbClr val="FBAE40"/>
          </p15:clr>
        </p15:guide>
        <p15:guide id="5" pos="4195">
          <p15:clr>
            <a:srgbClr val="FBAE40"/>
          </p15:clr>
        </p15:guide>
        <p15:guide id="6" pos="433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4716464" y="944564"/>
            <a:ext cx="4103687" cy="3605212"/>
          </a:xfrm>
          <a:prstGeom prst="rect">
            <a:avLst/>
          </a:prstGeom>
          <a:noFill/>
        </p:spPr>
        <p:txBody>
          <a:bodyPr anchor="ctr"/>
          <a:lstStyle>
            <a:lvl1pPr>
              <a:defRPr lang="en-GB" dirty="0"/>
            </a:lvl1pPr>
          </a:lstStyle>
          <a:p>
            <a:pPr marL="0" lvl="0" indent="0" algn="ctr">
              <a:buNone/>
            </a:pPr>
            <a:endParaRPr lang="en-GB"/>
          </a:p>
        </p:txBody>
      </p:sp>
    </p:spTree>
    <p:extLst>
      <p:ext uri="{BB962C8B-B14F-4D97-AF65-F5344CB8AC3E}">
        <p14:creationId xmlns:p14="http://schemas.microsoft.com/office/powerpoint/2010/main" val="1817247223"/>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431801" y="1117601"/>
            <a:ext cx="2698750" cy="1974850"/>
          </a:xfrm>
          <a:prstGeom prst="rect">
            <a:avLst/>
          </a:prstGeom>
          <a:no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3276600" y="1117601"/>
            <a:ext cx="2700338" cy="197485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6119813" y="1117601"/>
            <a:ext cx="2698750" cy="1974850"/>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2942054368"/>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439689" y="1177501"/>
            <a:ext cx="1971725" cy="1488241"/>
          </a:xfrm>
          <a:prstGeom prst="rect">
            <a:avLst/>
          </a:prstGeom>
          <a:no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2566989" y="1177501"/>
            <a:ext cx="1971725" cy="1488241"/>
          </a:xfrm>
          <a:prstGeom prst="rect">
            <a:avLst/>
          </a:prstGeom>
          <a:no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4705351" y="1177501"/>
            <a:ext cx="1971725" cy="1488241"/>
          </a:xfrm>
          <a:prstGeom prst="rect">
            <a:avLst/>
          </a:prstGeom>
          <a:no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6843713" y="1177501"/>
            <a:ext cx="1971725" cy="1488241"/>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1832896188"/>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7">
          <p15:clr>
            <a:srgbClr val="FBAE40"/>
          </p15:clr>
        </p15:guide>
        <p15:guide id="5" pos="4209">
          <p15:clr>
            <a:srgbClr val="FBAE40"/>
          </p15:clr>
        </p15:guide>
        <p15:guide id="6" pos="4305">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genda_layout_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183081676"/>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0">
          <p15:clr>
            <a:srgbClr val="FBAE40"/>
          </p15:clr>
        </p15:guide>
        <p15:guide id="5" pos="4209">
          <p15:clr>
            <a:srgbClr val="FBAE40"/>
          </p15:clr>
        </p15:guide>
        <p15:guide id="6" pos="4309">
          <p15:clr>
            <a:srgbClr val="FBAE40"/>
          </p15:clr>
        </p15:guide>
        <p15:guide id="7" orient="horz" pos="730">
          <p15:clr>
            <a:srgbClr val="FBAE40"/>
          </p15:clr>
        </p15:guide>
        <p15:guide id="8" orient="horz" pos="1673">
          <p15:clr>
            <a:srgbClr val="FBAE40"/>
          </p15:clr>
        </p15:guide>
        <p15:guide id="9" orient="horz" pos="1754">
          <p15:clr>
            <a:srgbClr val="FBAE40"/>
          </p15:clr>
        </p15:guide>
        <p15:guide id="10" orient="horz" pos="269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431800" y="857250"/>
            <a:ext cx="4102100" cy="1836000"/>
          </a:xfrm>
          <a:prstGeom prst="rect">
            <a:avLst/>
          </a:prstGeom>
          <a:no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4716463" y="857250"/>
            <a:ext cx="4102100" cy="183600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431800" y="2862262"/>
            <a:ext cx="4102100" cy="1836000"/>
          </a:xfrm>
          <a:prstGeom prst="rect">
            <a:avLst/>
          </a:prstGeom>
          <a:no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4716463" y="2862262"/>
            <a:ext cx="4102100" cy="1836000"/>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3188838521"/>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40720374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column_feature_box">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431799" y="857250"/>
            <a:ext cx="5591176" cy="2442210"/>
          </a:xfrm>
          <a:prstGeom prst="rect">
            <a:avLst/>
          </a:prstGeom>
          <a:noFill/>
        </p:spPr>
        <p:txBody>
          <a:bodyPr anchor="ctr"/>
          <a:lstStyle>
            <a:lvl1pPr marL="0" indent="0" algn="ctr">
              <a:buNone/>
              <a:defRPr/>
            </a:lvl1pPr>
          </a:lstStyle>
          <a:p>
            <a:endParaRPr lang="en-GB"/>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1480857893"/>
      </p:ext>
    </p:extLst>
  </p:cSld>
  <p:clrMapOvr>
    <a:masterClrMapping/>
  </p:clrMapOvr>
  <p:extLst>
    <p:ext uri="{DCECCB84-F9BA-43D5-87BE-67443E8EF086}">
      <p15:sldGuideLst xmlns:p15="http://schemas.microsoft.com/office/powerpoint/2012/main">
        <p15:guide id="2" pos="3923">
          <p15:clr>
            <a:srgbClr val="FBAE40"/>
          </p15:clr>
        </p15:guide>
        <p15:guide id="7" pos="3794">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2554010723"/>
      </p:ext>
    </p:extLst>
  </p:cSld>
  <p:clrMapOvr>
    <a:masterClrMapping/>
  </p:clrMapOvr>
  <p:extLst>
    <p:ext uri="{DCECCB84-F9BA-43D5-87BE-67443E8EF086}">
      <p15:sldGuideLst xmlns:p15="http://schemas.microsoft.com/office/powerpoint/2012/main">
        <p15:guide id="1" pos="2849">
          <p15:clr>
            <a:srgbClr val="FBAE40"/>
          </p15:clr>
        </p15:guide>
        <p15:guide id="2" pos="2970">
          <p15:clr>
            <a:srgbClr val="FBAE40"/>
          </p15:clr>
        </p15:guide>
        <p15:guide id="3" pos="1497">
          <p15:clr>
            <a:srgbClr val="FBAE40"/>
          </p15:clr>
        </p15:guide>
        <p15:guide id="4" pos="1616">
          <p15:clr>
            <a:srgbClr val="FBAE40"/>
          </p15:clr>
        </p15:guide>
        <p15:guide id="5" pos="4203">
          <p15:clr>
            <a:srgbClr val="FBAE40"/>
          </p15:clr>
        </p15:guide>
        <p15:guide id="6" pos="4329">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vider_page">
    <p:bg>
      <p:bgPr>
        <a:solidFill>
          <a:srgbClr val="00AEEF"/>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700E569-29DA-4C92-8B98-093A575DAB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5580" y="79411"/>
            <a:ext cx="2472690" cy="724646"/>
          </a:xfrm>
          <a:prstGeom prst="rect">
            <a:avLst/>
          </a:prstGeom>
        </p:spPr>
      </p:pic>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431800" y="2109789"/>
            <a:ext cx="8388350" cy="884872"/>
          </a:xfrm>
          <a:prstGeom prst="rect">
            <a:avLst/>
          </a:prstGeom>
        </p:spPr>
        <p:txBody>
          <a:bodyPr/>
          <a:lstStyle>
            <a:lvl1pPr marL="0" indent="0">
              <a:buNone/>
              <a:defRPr sz="5400" spc="-200"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431800" y="3513138"/>
            <a:ext cx="5717540" cy="1143000"/>
          </a:xfrm>
          <a:prstGeom prst="rect">
            <a:avLst/>
          </a:prstGeom>
        </p:spPr>
        <p:txBody>
          <a:bodyPr/>
          <a:lstStyle>
            <a:lvl1pPr marL="0" indent="0">
              <a:lnSpc>
                <a:spcPts val="2200"/>
              </a:lnSpc>
              <a:spcBef>
                <a:spcPts val="0"/>
              </a:spcBef>
              <a:buNone/>
              <a:defRPr sz="1800">
                <a:solidFill>
                  <a:srgbClr val="FFFFFF"/>
                </a:solidFill>
              </a:defRPr>
            </a:lvl1pPr>
            <a:lvl2pPr marL="457189" indent="0">
              <a:buNone/>
              <a:defRPr>
                <a:solidFill>
                  <a:srgbClr val="FFFFFF"/>
                </a:solidFill>
              </a:defRPr>
            </a:lvl2pPr>
            <a:lvl3pPr marL="914378" indent="0">
              <a:buNone/>
              <a:defRPr>
                <a:solidFill>
                  <a:srgbClr val="FFFFFF"/>
                </a:solidFill>
              </a:defRPr>
            </a:lvl3pPr>
            <a:lvl4pPr marL="1371566" indent="0">
              <a:buNone/>
              <a:defRPr>
                <a:solidFill>
                  <a:srgbClr val="FFFFFF"/>
                </a:solidFill>
              </a:defRPr>
            </a:lvl4pPr>
            <a:lvl5pPr marL="1828754" indent="0">
              <a:buNone/>
              <a:defRPr>
                <a:solidFill>
                  <a:srgbClr val="FFFFFF"/>
                </a:solidFill>
              </a:defRPr>
            </a:lvl5pPr>
          </a:lstStyle>
          <a:p>
            <a:pPr lvl="0"/>
            <a:r>
              <a:rPr lang="en-US"/>
              <a:t>Descriptive text</a:t>
            </a:r>
            <a:endParaRPr lang="en-GB"/>
          </a:p>
        </p:txBody>
      </p:sp>
    </p:spTree>
    <p:extLst>
      <p:ext uri="{BB962C8B-B14F-4D97-AF65-F5344CB8AC3E}">
        <p14:creationId xmlns:p14="http://schemas.microsoft.com/office/powerpoint/2010/main" val="40692318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F5A10-B3F0-4C3C-B525-9EDFAAA13EE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50910C4B-70AD-4A02-9FA7-EE46F6677AA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1342B2B-560C-479C-B1B5-E3DF6EBF3E09}"/>
              </a:ext>
            </a:extLst>
          </p:cNvPr>
          <p:cNvSpPr>
            <a:spLocks noGrp="1"/>
          </p:cNvSpPr>
          <p:nvPr>
            <p:ph type="dt" sz="half" idx="10"/>
          </p:nvPr>
        </p:nvSpPr>
        <p:spPr/>
        <p:txBody>
          <a:bodyPr/>
          <a:lstStyle/>
          <a:p>
            <a:fld id="{64D02374-879E-4D7A-8C2D-92155B992146}" type="datetimeFigureOut">
              <a:rPr lang="en-GB" smtClean="0"/>
              <a:t>24/04/2023</a:t>
            </a:fld>
            <a:endParaRPr lang="en-GB"/>
          </a:p>
        </p:txBody>
      </p:sp>
      <p:sp>
        <p:nvSpPr>
          <p:cNvPr id="5" name="Footer Placeholder 4">
            <a:extLst>
              <a:ext uri="{FF2B5EF4-FFF2-40B4-BE49-F238E27FC236}">
                <a16:creationId xmlns:a16="http://schemas.microsoft.com/office/drawing/2014/main" id="{4070670E-90F6-4E5C-9EBE-8B171323B9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D1CBFD-88A9-41F6-BE0E-35016B36F08C}"/>
              </a:ext>
            </a:extLst>
          </p:cNvPr>
          <p:cNvSpPr>
            <a:spLocks noGrp="1"/>
          </p:cNvSpPr>
          <p:nvPr>
            <p:ph type="sldNum" sz="quarter" idx="12"/>
          </p:nvPr>
        </p:nvSpPr>
        <p:spPr/>
        <p:txBody>
          <a:bodyPr/>
          <a:lstStyle/>
          <a:p>
            <a:fld id="{2BE5D190-1B88-466C-AF35-1C8C5A1DB9DE}" type="slidenum">
              <a:rPr lang="en-GB" smtClean="0"/>
              <a:t>‹#›</a:t>
            </a:fld>
            <a:endParaRPr lang="en-GB"/>
          </a:p>
        </p:txBody>
      </p:sp>
    </p:spTree>
    <p:extLst>
      <p:ext uri="{BB962C8B-B14F-4D97-AF65-F5344CB8AC3E}">
        <p14:creationId xmlns:p14="http://schemas.microsoft.com/office/powerpoint/2010/main" val="15344685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96AC9-1415-49C2-AC66-9C5BE3229A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DF9F1C-D6E8-4681-86B8-01CF8B6973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7E45C1-2162-4108-8DFB-C47A4B373C85}"/>
              </a:ext>
            </a:extLst>
          </p:cNvPr>
          <p:cNvSpPr>
            <a:spLocks noGrp="1"/>
          </p:cNvSpPr>
          <p:nvPr>
            <p:ph type="dt" sz="half" idx="10"/>
          </p:nvPr>
        </p:nvSpPr>
        <p:spPr/>
        <p:txBody>
          <a:bodyPr/>
          <a:lstStyle/>
          <a:p>
            <a:fld id="{64D02374-879E-4D7A-8C2D-92155B992146}" type="datetimeFigureOut">
              <a:rPr lang="en-GB" smtClean="0"/>
              <a:t>24/04/2023</a:t>
            </a:fld>
            <a:endParaRPr lang="en-GB"/>
          </a:p>
        </p:txBody>
      </p:sp>
      <p:sp>
        <p:nvSpPr>
          <p:cNvPr id="5" name="Footer Placeholder 4">
            <a:extLst>
              <a:ext uri="{FF2B5EF4-FFF2-40B4-BE49-F238E27FC236}">
                <a16:creationId xmlns:a16="http://schemas.microsoft.com/office/drawing/2014/main" id="{A50B3852-91BF-47E2-9E85-674D70A7FC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DE5412-69AA-4954-A027-9AA804C05CDD}"/>
              </a:ext>
            </a:extLst>
          </p:cNvPr>
          <p:cNvSpPr>
            <a:spLocks noGrp="1"/>
          </p:cNvSpPr>
          <p:nvPr>
            <p:ph type="sldNum" sz="quarter" idx="12"/>
          </p:nvPr>
        </p:nvSpPr>
        <p:spPr/>
        <p:txBody>
          <a:bodyPr/>
          <a:lstStyle/>
          <a:p>
            <a:fld id="{2BE5D190-1B88-466C-AF35-1C8C5A1DB9DE}" type="slidenum">
              <a:rPr lang="en-GB" smtClean="0"/>
              <a:t>‹#›</a:t>
            </a:fld>
            <a:endParaRPr lang="en-GB"/>
          </a:p>
        </p:txBody>
      </p:sp>
    </p:spTree>
    <p:extLst>
      <p:ext uri="{BB962C8B-B14F-4D97-AF65-F5344CB8AC3E}">
        <p14:creationId xmlns:p14="http://schemas.microsoft.com/office/powerpoint/2010/main" val="7883938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C0A8E-B085-4D54-94F1-61686335B8C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E4B06C7-957D-43FE-A4B3-DC306306F15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7BB9C0C-3800-4E19-9875-2BC123317E50}"/>
              </a:ext>
            </a:extLst>
          </p:cNvPr>
          <p:cNvSpPr>
            <a:spLocks noGrp="1"/>
          </p:cNvSpPr>
          <p:nvPr>
            <p:ph type="dt" sz="half" idx="10"/>
          </p:nvPr>
        </p:nvSpPr>
        <p:spPr/>
        <p:txBody>
          <a:bodyPr/>
          <a:lstStyle/>
          <a:p>
            <a:fld id="{64D02374-879E-4D7A-8C2D-92155B992146}" type="datetimeFigureOut">
              <a:rPr lang="en-GB" smtClean="0"/>
              <a:t>24/04/2023</a:t>
            </a:fld>
            <a:endParaRPr lang="en-GB"/>
          </a:p>
        </p:txBody>
      </p:sp>
      <p:sp>
        <p:nvSpPr>
          <p:cNvPr id="5" name="Footer Placeholder 4">
            <a:extLst>
              <a:ext uri="{FF2B5EF4-FFF2-40B4-BE49-F238E27FC236}">
                <a16:creationId xmlns:a16="http://schemas.microsoft.com/office/drawing/2014/main" id="{34A039AE-6F78-4830-8FD4-C8002A3E4F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2177BD-D499-4172-8FDC-44AC57FE05E4}"/>
              </a:ext>
            </a:extLst>
          </p:cNvPr>
          <p:cNvSpPr>
            <a:spLocks noGrp="1"/>
          </p:cNvSpPr>
          <p:nvPr>
            <p:ph type="sldNum" sz="quarter" idx="12"/>
          </p:nvPr>
        </p:nvSpPr>
        <p:spPr/>
        <p:txBody>
          <a:bodyPr/>
          <a:lstStyle/>
          <a:p>
            <a:fld id="{2BE5D190-1B88-466C-AF35-1C8C5A1DB9DE}" type="slidenum">
              <a:rPr lang="en-GB" smtClean="0"/>
              <a:t>‹#›</a:t>
            </a:fld>
            <a:endParaRPr lang="en-GB"/>
          </a:p>
        </p:txBody>
      </p:sp>
    </p:spTree>
    <p:extLst>
      <p:ext uri="{BB962C8B-B14F-4D97-AF65-F5344CB8AC3E}">
        <p14:creationId xmlns:p14="http://schemas.microsoft.com/office/powerpoint/2010/main" val="10721443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C162E-0F5E-431B-8C40-FC7D1C08B6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D4AA04-A86D-4E68-934D-1D20D92657A0}"/>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667A0C3-D0B3-4BD5-9200-4CA1B5BC9DC3}"/>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D7D29AB-B128-45AD-BB85-4A44FA65E72D}"/>
              </a:ext>
            </a:extLst>
          </p:cNvPr>
          <p:cNvSpPr>
            <a:spLocks noGrp="1"/>
          </p:cNvSpPr>
          <p:nvPr>
            <p:ph type="dt" sz="half" idx="10"/>
          </p:nvPr>
        </p:nvSpPr>
        <p:spPr/>
        <p:txBody>
          <a:bodyPr/>
          <a:lstStyle/>
          <a:p>
            <a:fld id="{64D02374-879E-4D7A-8C2D-92155B992146}" type="datetimeFigureOut">
              <a:rPr lang="en-GB" smtClean="0"/>
              <a:t>24/04/2023</a:t>
            </a:fld>
            <a:endParaRPr lang="en-GB"/>
          </a:p>
        </p:txBody>
      </p:sp>
      <p:sp>
        <p:nvSpPr>
          <p:cNvPr id="6" name="Footer Placeholder 5">
            <a:extLst>
              <a:ext uri="{FF2B5EF4-FFF2-40B4-BE49-F238E27FC236}">
                <a16:creationId xmlns:a16="http://schemas.microsoft.com/office/drawing/2014/main" id="{F86B0337-960C-4652-8DCA-A232A5F674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7DE14E-48CE-4A25-AB8E-E09BE7DA1559}"/>
              </a:ext>
            </a:extLst>
          </p:cNvPr>
          <p:cNvSpPr>
            <a:spLocks noGrp="1"/>
          </p:cNvSpPr>
          <p:nvPr>
            <p:ph type="sldNum" sz="quarter" idx="12"/>
          </p:nvPr>
        </p:nvSpPr>
        <p:spPr/>
        <p:txBody>
          <a:bodyPr/>
          <a:lstStyle/>
          <a:p>
            <a:fld id="{2BE5D190-1B88-466C-AF35-1C8C5A1DB9DE}" type="slidenum">
              <a:rPr lang="en-GB" smtClean="0"/>
              <a:t>‹#›</a:t>
            </a:fld>
            <a:endParaRPr lang="en-GB"/>
          </a:p>
        </p:txBody>
      </p:sp>
    </p:spTree>
    <p:extLst>
      <p:ext uri="{BB962C8B-B14F-4D97-AF65-F5344CB8AC3E}">
        <p14:creationId xmlns:p14="http://schemas.microsoft.com/office/powerpoint/2010/main" val="24851955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51CF4-9DBF-474A-9DC4-25663AE75B25}"/>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06C442-21D6-4C32-A002-0BE04D5C9B7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E33F53E-5EF3-4E73-840E-C7E737FEB470}"/>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35B05-426C-474E-9CD6-57AFE22919F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C3F9EF4-F424-4818-9D59-BA5281FAFED5}"/>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6455429-F6F7-4CD8-82C6-3580BE361A7B}"/>
              </a:ext>
            </a:extLst>
          </p:cNvPr>
          <p:cNvSpPr>
            <a:spLocks noGrp="1"/>
          </p:cNvSpPr>
          <p:nvPr>
            <p:ph type="dt" sz="half" idx="10"/>
          </p:nvPr>
        </p:nvSpPr>
        <p:spPr/>
        <p:txBody>
          <a:bodyPr/>
          <a:lstStyle/>
          <a:p>
            <a:fld id="{64D02374-879E-4D7A-8C2D-92155B992146}" type="datetimeFigureOut">
              <a:rPr lang="en-GB" smtClean="0"/>
              <a:t>24/04/2023</a:t>
            </a:fld>
            <a:endParaRPr lang="en-GB"/>
          </a:p>
        </p:txBody>
      </p:sp>
      <p:sp>
        <p:nvSpPr>
          <p:cNvPr id="8" name="Footer Placeholder 7">
            <a:extLst>
              <a:ext uri="{FF2B5EF4-FFF2-40B4-BE49-F238E27FC236}">
                <a16:creationId xmlns:a16="http://schemas.microsoft.com/office/drawing/2014/main" id="{3DCCF61D-F7D4-4205-AD87-33974D15BFF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66A2494-AFFD-44BC-A903-5F17739700A9}"/>
              </a:ext>
            </a:extLst>
          </p:cNvPr>
          <p:cNvSpPr>
            <a:spLocks noGrp="1"/>
          </p:cNvSpPr>
          <p:nvPr>
            <p:ph type="sldNum" sz="quarter" idx="12"/>
          </p:nvPr>
        </p:nvSpPr>
        <p:spPr/>
        <p:txBody>
          <a:bodyPr/>
          <a:lstStyle/>
          <a:p>
            <a:fld id="{2BE5D190-1B88-466C-AF35-1C8C5A1DB9DE}" type="slidenum">
              <a:rPr lang="en-GB" smtClean="0"/>
              <a:t>‹#›</a:t>
            </a:fld>
            <a:endParaRPr lang="en-GB"/>
          </a:p>
        </p:txBody>
      </p:sp>
    </p:spTree>
    <p:extLst>
      <p:ext uri="{BB962C8B-B14F-4D97-AF65-F5344CB8AC3E}">
        <p14:creationId xmlns:p14="http://schemas.microsoft.com/office/powerpoint/2010/main" val="6709559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40EE1-D747-4C76-85FB-263B8562FC9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C9E7226-88AD-4A16-B73F-FB1356293DDC}"/>
              </a:ext>
            </a:extLst>
          </p:cNvPr>
          <p:cNvSpPr>
            <a:spLocks noGrp="1"/>
          </p:cNvSpPr>
          <p:nvPr>
            <p:ph type="dt" sz="half" idx="10"/>
          </p:nvPr>
        </p:nvSpPr>
        <p:spPr/>
        <p:txBody>
          <a:bodyPr/>
          <a:lstStyle/>
          <a:p>
            <a:fld id="{64D02374-879E-4D7A-8C2D-92155B992146}" type="datetimeFigureOut">
              <a:rPr lang="en-GB" smtClean="0"/>
              <a:t>24/04/2023</a:t>
            </a:fld>
            <a:endParaRPr lang="en-GB"/>
          </a:p>
        </p:txBody>
      </p:sp>
      <p:sp>
        <p:nvSpPr>
          <p:cNvPr id="4" name="Footer Placeholder 3">
            <a:extLst>
              <a:ext uri="{FF2B5EF4-FFF2-40B4-BE49-F238E27FC236}">
                <a16:creationId xmlns:a16="http://schemas.microsoft.com/office/drawing/2014/main" id="{4AED93DF-D11A-40A5-8106-C340325B4DE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F237AC5-5BE3-4275-B0BB-3B2CAF83AF34}"/>
              </a:ext>
            </a:extLst>
          </p:cNvPr>
          <p:cNvSpPr>
            <a:spLocks noGrp="1"/>
          </p:cNvSpPr>
          <p:nvPr>
            <p:ph type="sldNum" sz="quarter" idx="12"/>
          </p:nvPr>
        </p:nvSpPr>
        <p:spPr/>
        <p:txBody>
          <a:bodyPr/>
          <a:lstStyle/>
          <a:p>
            <a:fld id="{2BE5D190-1B88-466C-AF35-1C8C5A1DB9DE}" type="slidenum">
              <a:rPr lang="en-GB" smtClean="0"/>
              <a:t>‹#›</a:t>
            </a:fld>
            <a:endParaRPr lang="en-GB"/>
          </a:p>
        </p:txBody>
      </p:sp>
    </p:spTree>
    <p:extLst>
      <p:ext uri="{BB962C8B-B14F-4D97-AF65-F5344CB8AC3E}">
        <p14:creationId xmlns:p14="http://schemas.microsoft.com/office/powerpoint/2010/main" val="7070483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95D380-01CC-4472-8405-940E4B9D78CE}"/>
              </a:ext>
            </a:extLst>
          </p:cNvPr>
          <p:cNvSpPr>
            <a:spLocks noGrp="1"/>
          </p:cNvSpPr>
          <p:nvPr>
            <p:ph type="dt" sz="half" idx="10"/>
          </p:nvPr>
        </p:nvSpPr>
        <p:spPr/>
        <p:txBody>
          <a:bodyPr/>
          <a:lstStyle/>
          <a:p>
            <a:fld id="{64D02374-879E-4D7A-8C2D-92155B992146}" type="datetimeFigureOut">
              <a:rPr lang="en-GB" smtClean="0"/>
              <a:t>24/04/2023</a:t>
            </a:fld>
            <a:endParaRPr lang="en-GB"/>
          </a:p>
        </p:txBody>
      </p:sp>
      <p:sp>
        <p:nvSpPr>
          <p:cNvPr id="3" name="Footer Placeholder 2">
            <a:extLst>
              <a:ext uri="{FF2B5EF4-FFF2-40B4-BE49-F238E27FC236}">
                <a16:creationId xmlns:a16="http://schemas.microsoft.com/office/drawing/2014/main" id="{19F14232-91EE-4B67-A56E-1B0D1356687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561C621-4BCA-47E5-80C1-342DF8D22296}"/>
              </a:ext>
            </a:extLst>
          </p:cNvPr>
          <p:cNvSpPr>
            <a:spLocks noGrp="1"/>
          </p:cNvSpPr>
          <p:nvPr>
            <p:ph type="sldNum" sz="quarter" idx="12"/>
          </p:nvPr>
        </p:nvSpPr>
        <p:spPr/>
        <p:txBody>
          <a:bodyPr/>
          <a:lstStyle/>
          <a:p>
            <a:fld id="{2BE5D190-1B88-466C-AF35-1C8C5A1DB9DE}" type="slidenum">
              <a:rPr lang="en-GB" smtClean="0"/>
              <a:t>‹#›</a:t>
            </a:fld>
            <a:endParaRPr lang="en-GB"/>
          </a:p>
        </p:txBody>
      </p:sp>
    </p:spTree>
    <p:extLst>
      <p:ext uri="{BB962C8B-B14F-4D97-AF65-F5344CB8AC3E}">
        <p14:creationId xmlns:p14="http://schemas.microsoft.com/office/powerpoint/2010/main" val="2105330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 dark blue heading and dark blue footer">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0CEC0A83-1059-4C8C-A35C-5FC5D3B30997}"/>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3" name="Text Placeholder 2">
            <a:extLst>
              <a:ext uri="{FF2B5EF4-FFF2-40B4-BE49-F238E27FC236}">
                <a16:creationId xmlns:a16="http://schemas.microsoft.com/office/drawing/2014/main" id="{8B9480F7-7279-429E-AA61-0F7403A50244}"/>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431800" y="195263"/>
            <a:ext cx="5321576" cy="376237"/>
          </a:xfrm>
          <a:prstGeom prst="rect">
            <a:avLst/>
          </a:prstGeom>
        </p:spPr>
        <p:txBody>
          <a:bodyPr lIns="0" tIns="0"/>
          <a:lstStyle>
            <a:lvl1pPr>
              <a:defRPr>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28441753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EDBC6-261E-47EC-8865-7E8A18E9D41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391A9C4-2CD8-4011-B0C1-7B54DAA14A6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F0DAA2D-8C64-4DCA-8518-D2A2F42F842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A61D51F-4438-451B-B893-92630D9C02C8}"/>
              </a:ext>
            </a:extLst>
          </p:cNvPr>
          <p:cNvSpPr>
            <a:spLocks noGrp="1"/>
          </p:cNvSpPr>
          <p:nvPr>
            <p:ph type="dt" sz="half" idx="10"/>
          </p:nvPr>
        </p:nvSpPr>
        <p:spPr/>
        <p:txBody>
          <a:bodyPr/>
          <a:lstStyle/>
          <a:p>
            <a:fld id="{64D02374-879E-4D7A-8C2D-92155B992146}" type="datetimeFigureOut">
              <a:rPr lang="en-GB" smtClean="0"/>
              <a:t>24/04/2023</a:t>
            </a:fld>
            <a:endParaRPr lang="en-GB"/>
          </a:p>
        </p:txBody>
      </p:sp>
      <p:sp>
        <p:nvSpPr>
          <p:cNvPr id="6" name="Footer Placeholder 5">
            <a:extLst>
              <a:ext uri="{FF2B5EF4-FFF2-40B4-BE49-F238E27FC236}">
                <a16:creationId xmlns:a16="http://schemas.microsoft.com/office/drawing/2014/main" id="{7EA2C2E7-6635-4AF1-A316-82A717D8AD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8EE6B2-168B-4F94-B875-D5B7AC623CB7}"/>
              </a:ext>
            </a:extLst>
          </p:cNvPr>
          <p:cNvSpPr>
            <a:spLocks noGrp="1"/>
          </p:cNvSpPr>
          <p:nvPr>
            <p:ph type="sldNum" sz="quarter" idx="12"/>
          </p:nvPr>
        </p:nvSpPr>
        <p:spPr/>
        <p:txBody>
          <a:bodyPr/>
          <a:lstStyle/>
          <a:p>
            <a:fld id="{2BE5D190-1B88-466C-AF35-1C8C5A1DB9DE}" type="slidenum">
              <a:rPr lang="en-GB" smtClean="0"/>
              <a:t>‹#›</a:t>
            </a:fld>
            <a:endParaRPr lang="en-GB"/>
          </a:p>
        </p:txBody>
      </p:sp>
    </p:spTree>
    <p:extLst>
      <p:ext uri="{BB962C8B-B14F-4D97-AF65-F5344CB8AC3E}">
        <p14:creationId xmlns:p14="http://schemas.microsoft.com/office/powerpoint/2010/main" val="31736121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90606-E288-437A-8DD0-1DF4631EECD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AEB15C2-DFF1-4D46-8C57-1E9E9087BEB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9467389B-2513-4A85-A28A-B3E292E9444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10B4BC1-D76C-4F22-A51F-96CA639161C7}"/>
              </a:ext>
            </a:extLst>
          </p:cNvPr>
          <p:cNvSpPr>
            <a:spLocks noGrp="1"/>
          </p:cNvSpPr>
          <p:nvPr>
            <p:ph type="dt" sz="half" idx="10"/>
          </p:nvPr>
        </p:nvSpPr>
        <p:spPr/>
        <p:txBody>
          <a:bodyPr/>
          <a:lstStyle/>
          <a:p>
            <a:fld id="{64D02374-879E-4D7A-8C2D-92155B992146}" type="datetimeFigureOut">
              <a:rPr lang="en-GB" smtClean="0"/>
              <a:t>24/04/2023</a:t>
            </a:fld>
            <a:endParaRPr lang="en-GB"/>
          </a:p>
        </p:txBody>
      </p:sp>
      <p:sp>
        <p:nvSpPr>
          <p:cNvPr id="6" name="Footer Placeholder 5">
            <a:extLst>
              <a:ext uri="{FF2B5EF4-FFF2-40B4-BE49-F238E27FC236}">
                <a16:creationId xmlns:a16="http://schemas.microsoft.com/office/drawing/2014/main" id="{222E1493-A4B7-4F59-AEE4-CEF28DA374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5C7C59-966B-45F2-91A0-CD3358B14BDE}"/>
              </a:ext>
            </a:extLst>
          </p:cNvPr>
          <p:cNvSpPr>
            <a:spLocks noGrp="1"/>
          </p:cNvSpPr>
          <p:nvPr>
            <p:ph type="sldNum" sz="quarter" idx="12"/>
          </p:nvPr>
        </p:nvSpPr>
        <p:spPr/>
        <p:txBody>
          <a:bodyPr/>
          <a:lstStyle/>
          <a:p>
            <a:fld id="{2BE5D190-1B88-466C-AF35-1C8C5A1DB9DE}" type="slidenum">
              <a:rPr lang="en-GB" smtClean="0"/>
              <a:t>‹#›</a:t>
            </a:fld>
            <a:endParaRPr lang="en-GB"/>
          </a:p>
        </p:txBody>
      </p:sp>
    </p:spTree>
    <p:extLst>
      <p:ext uri="{BB962C8B-B14F-4D97-AF65-F5344CB8AC3E}">
        <p14:creationId xmlns:p14="http://schemas.microsoft.com/office/powerpoint/2010/main" val="5831586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F3628-183D-4314-AB4F-5916D5C8C8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15115F-B39E-488A-B8B7-8C8653E902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48A00D-0373-44D4-B729-AD540125B4F7}"/>
              </a:ext>
            </a:extLst>
          </p:cNvPr>
          <p:cNvSpPr>
            <a:spLocks noGrp="1"/>
          </p:cNvSpPr>
          <p:nvPr>
            <p:ph type="dt" sz="half" idx="10"/>
          </p:nvPr>
        </p:nvSpPr>
        <p:spPr/>
        <p:txBody>
          <a:bodyPr/>
          <a:lstStyle/>
          <a:p>
            <a:fld id="{64D02374-879E-4D7A-8C2D-92155B992146}" type="datetimeFigureOut">
              <a:rPr lang="en-GB" smtClean="0"/>
              <a:t>24/04/2023</a:t>
            </a:fld>
            <a:endParaRPr lang="en-GB"/>
          </a:p>
        </p:txBody>
      </p:sp>
      <p:sp>
        <p:nvSpPr>
          <p:cNvPr id="5" name="Footer Placeholder 4">
            <a:extLst>
              <a:ext uri="{FF2B5EF4-FFF2-40B4-BE49-F238E27FC236}">
                <a16:creationId xmlns:a16="http://schemas.microsoft.com/office/drawing/2014/main" id="{55DF8181-CBA0-4B50-A660-46E018BA9E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05A9CA-3167-40D8-B0D0-FAAA8FAB9719}"/>
              </a:ext>
            </a:extLst>
          </p:cNvPr>
          <p:cNvSpPr>
            <a:spLocks noGrp="1"/>
          </p:cNvSpPr>
          <p:nvPr>
            <p:ph type="sldNum" sz="quarter" idx="12"/>
          </p:nvPr>
        </p:nvSpPr>
        <p:spPr/>
        <p:txBody>
          <a:bodyPr/>
          <a:lstStyle/>
          <a:p>
            <a:fld id="{2BE5D190-1B88-466C-AF35-1C8C5A1DB9DE}" type="slidenum">
              <a:rPr lang="en-GB" smtClean="0"/>
              <a:t>‹#›</a:t>
            </a:fld>
            <a:endParaRPr lang="en-GB"/>
          </a:p>
        </p:txBody>
      </p:sp>
    </p:spTree>
    <p:extLst>
      <p:ext uri="{BB962C8B-B14F-4D97-AF65-F5344CB8AC3E}">
        <p14:creationId xmlns:p14="http://schemas.microsoft.com/office/powerpoint/2010/main" val="31139930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E54928-F19F-40FC-A862-E54309FA8EC4}"/>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349005-C5E5-4C6F-B958-241CDEF095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5B2192-7E40-469C-BEF7-3C4969E8610A}"/>
              </a:ext>
            </a:extLst>
          </p:cNvPr>
          <p:cNvSpPr>
            <a:spLocks noGrp="1"/>
          </p:cNvSpPr>
          <p:nvPr>
            <p:ph type="dt" sz="half" idx="10"/>
          </p:nvPr>
        </p:nvSpPr>
        <p:spPr/>
        <p:txBody>
          <a:bodyPr/>
          <a:lstStyle/>
          <a:p>
            <a:fld id="{64D02374-879E-4D7A-8C2D-92155B992146}" type="datetimeFigureOut">
              <a:rPr lang="en-GB" smtClean="0"/>
              <a:t>24/04/2023</a:t>
            </a:fld>
            <a:endParaRPr lang="en-GB"/>
          </a:p>
        </p:txBody>
      </p:sp>
      <p:sp>
        <p:nvSpPr>
          <p:cNvPr id="5" name="Footer Placeholder 4">
            <a:extLst>
              <a:ext uri="{FF2B5EF4-FFF2-40B4-BE49-F238E27FC236}">
                <a16:creationId xmlns:a16="http://schemas.microsoft.com/office/drawing/2014/main" id="{D6E2D402-5A32-4A3B-8D31-3B12BF5EC7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B5CA93-D42F-4CFD-8173-9109495C8EA5}"/>
              </a:ext>
            </a:extLst>
          </p:cNvPr>
          <p:cNvSpPr>
            <a:spLocks noGrp="1"/>
          </p:cNvSpPr>
          <p:nvPr>
            <p:ph type="sldNum" sz="quarter" idx="12"/>
          </p:nvPr>
        </p:nvSpPr>
        <p:spPr/>
        <p:txBody>
          <a:bodyPr/>
          <a:lstStyle/>
          <a:p>
            <a:fld id="{2BE5D190-1B88-466C-AF35-1C8C5A1DB9DE}" type="slidenum">
              <a:rPr lang="en-GB" smtClean="0"/>
              <a:t>‹#›</a:t>
            </a:fld>
            <a:endParaRPr lang="en-GB"/>
          </a:p>
        </p:txBody>
      </p:sp>
    </p:spTree>
    <p:extLst>
      <p:ext uri="{BB962C8B-B14F-4D97-AF65-F5344CB8AC3E}">
        <p14:creationId xmlns:p14="http://schemas.microsoft.com/office/powerpoint/2010/main" val="40096233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pic>
        <p:nvPicPr>
          <p:cNvPr id="10" name="Graphic 9" descr="North Sea Transition Authority logo">
            <a:extLst>
              <a:ext uri="{FF2B5EF4-FFF2-40B4-BE49-F238E27FC236}">
                <a16:creationId xmlns:a16="http://schemas.microsoft.com/office/drawing/2014/main" id="{EA0B287C-6E98-4ABE-9770-5F9F12084EBA}"/>
              </a:ext>
            </a:extLst>
          </p:cNvPr>
          <p:cNvPicPr>
            <a:picLocks noChangeAspect="1"/>
          </p:cNvPicPr>
          <p:nvPr userDrawn="1"/>
        </p:nvPicPr>
        <p:blipFill>
          <a:blip r:embed="rId2"/>
          <a:srcRect/>
          <a:stretch/>
        </p:blipFill>
        <p:spPr>
          <a:xfrm>
            <a:off x="539186" y="189911"/>
            <a:ext cx="1099524" cy="1102863"/>
          </a:xfrm>
          <a:prstGeom prst="rect">
            <a:avLst/>
          </a:prstGeom>
        </p:spPr>
      </p:pic>
      <p:cxnSp>
        <p:nvCxnSpPr>
          <p:cNvPr id="15" name="Straight Connector 14">
            <a:extLst>
              <a:ext uri="{FF2B5EF4-FFF2-40B4-BE49-F238E27FC236}">
                <a16:creationId xmlns:a16="http://schemas.microsoft.com/office/drawing/2014/main" id="{DE038CA5-8F1F-4334-8648-E6A7038DE8C1}"/>
              </a:ext>
              <a:ext uri="{C183D7F6-B498-43B3-948B-1728B52AA6E4}">
                <adec:decorative xmlns:adec="http://schemas.microsoft.com/office/drawing/2017/decorative" val="1"/>
              </a:ext>
            </a:extLst>
          </p:cNvPr>
          <p:cNvCxnSpPr/>
          <p:nvPr userDrawn="1"/>
        </p:nvCxnSpPr>
        <p:spPr>
          <a:xfrm>
            <a:off x="431800" y="2727436"/>
            <a:ext cx="838835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2066D78-725F-47AA-B718-01D0AF25F789}"/>
              </a:ext>
            </a:extLst>
          </p:cNvPr>
          <p:cNvSpPr txBox="1"/>
          <p:nvPr userDrawn="1"/>
        </p:nvSpPr>
        <p:spPr>
          <a:xfrm>
            <a:off x="341117" y="4430371"/>
            <a:ext cx="8479033" cy="738664"/>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NSTA 2022</a:t>
            </a:r>
          </a:p>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NSTA makes no representations or warranties, express or implied, regarding the quality, completeness or accuracy of the information contained herein. All and any such responsibility and liability is expressly disclaimed. The NSTA does not provide endorsements or investment recommendations.</a:t>
            </a:r>
            <a:b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b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The North Sea Transition Authority is the business name for the Oil &amp; Gas Authority, a limited company registered in England and Wales with registered number 09666504 and VAT registered number 249433979. Our registered office is at 21 Bloomsbury Street, London, United Kingdom, WC1B 3HF. </a:t>
            </a:r>
          </a:p>
          <a:p>
            <a:pPr marL="0" marR="0" lvl="0" indent="0" algn="l" defTabSz="457178"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endParaRP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7467600" y="3732212"/>
            <a:ext cx="1332706" cy="523215"/>
          </a:xfrm>
          <a:prstGeom prst="rect">
            <a:avLst/>
          </a:prstGeom>
        </p:spPr>
        <p:txBody>
          <a:bodyPr/>
          <a:lstStyle>
            <a:lvl1pPr marL="0" indent="0" algn="l">
              <a:buNone/>
              <a:defRPr sz="1600"/>
            </a:lvl1pPr>
            <a:lvl2pPr marL="457178" indent="0">
              <a:buNone/>
              <a:defRPr/>
            </a:lvl2pPr>
            <a:lvl3pPr marL="914355" indent="0">
              <a:buNone/>
              <a:defRPr/>
            </a:lvl3pPr>
            <a:lvl4pPr marL="1371532" indent="0">
              <a:buNone/>
              <a:defRPr/>
            </a:lvl4pPr>
            <a:lvl5pPr marL="1828709"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441325" y="3732214"/>
            <a:ext cx="6398202" cy="568325"/>
          </a:xfrm>
          <a:prstGeom prst="rect">
            <a:avLst/>
          </a:prstGeom>
        </p:spPr>
        <p:txBody>
          <a:bodyPr/>
          <a:lstStyle>
            <a:lvl1pPr marL="0" indent="0">
              <a:buNone/>
              <a:defRPr sz="1600"/>
            </a:lvl1pPr>
          </a:lstStyle>
          <a:p>
            <a:pPr lvl="0"/>
            <a:r>
              <a:rPr lang="en-US"/>
              <a:t>Speaker &amp; title</a:t>
            </a:r>
          </a:p>
        </p:txBody>
      </p:sp>
      <p:sp>
        <p:nvSpPr>
          <p:cNvPr id="12" name="Text Placeholder 12">
            <a:extLst>
              <a:ext uri="{FF2B5EF4-FFF2-40B4-BE49-F238E27FC236}">
                <a16:creationId xmlns:a16="http://schemas.microsoft.com/office/drawing/2014/main" id="{FBBF420D-7306-4564-8600-5DCC54C404A5}"/>
              </a:ext>
            </a:extLst>
          </p:cNvPr>
          <p:cNvSpPr>
            <a:spLocks noGrp="1"/>
          </p:cNvSpPr>
          <p:nvPr>
            <p:ph type="body" sz="quarter" idx="12" hasCustomPrompt="1"/>
          </p:nvPr>
        </p:nvSpPr>
        <p:spPr>
          <a:xfrm>
            <a:off x="431800" y="1976615"/>
            <a:ext cx="8388350" cy="748313"/>
          </a:xfrm>
          <a:prstGeom prst="rect">
            <a:avLst/>
          </a:prstGeom>
        </p:spPr>
        <p:txBody>
          <a:bodyPr lIns="0" anchor="b"/>
          <a:lstStyle>
            <a:lvl1pPr marL="0" indent="0">
              <a:buNone/>
              <a:defRPr sz="4000">
                <a:solidFill>
                  <a:srgbClr val="193768"/>
                </a:solidFill>
              </a:defRPr>
            </a:lvl1pPr>
          </a:lstStyle>
          <a:p>
            <a:pPr lvl="0"/>
            <a:r>
              <a:rPr lang="en-US"/>
              <a:t>Here comes your title</a:t>
            </a:r>
          </a:p>
        </p:txBody>
      </p:sp>
      <p:sp>
        <p:nvSpPr>
          <p:cNvPr id="14" name="Text Placeholder 18">
            <a:extLst>
              <a:ext uri="{FF2B5EF4-FFF2-40B4-BE49-F238E27FC236}">
                <a16:creationId xmlns:a16="http://schemas.microsoft.com/office/drawing/2014/main" id="{39FD3177-214E-4F32-910E-58B1967F5E14}"/>
              </a:ext>
            </a:extLst>
          </p:cNvPr>
          <p:cNvSpPr>
            <a:spLocks noGrp="1"/>
          </p:cNvSpPr>
          <p:nvPr>
            <p:ph type="body" sz="quarter" idx="13" hasCustomPrompt="1"/>
          </p:nvPr>
        </p:nvSpPr>
        <p:spPr>
          <a:xfrm>
            <a:off x="441327" y="2854760"/>
            <a:ext cx="8348663" cy="523215"/>
          </a:xfrm>
          <a:prstGeom prst="rect">
            <a:avLst/>
          </a:prstGeom>
        </p:spPr>
        <p:txBody>
          <a:bodyPr/>
          <a:lstStyle>
            <a:lvl1pPr marL="0" indent="0">
              <a:buNone/>
              <a:defRPr sz="2000"/>
            </a:lvl1pPr>
            <a:lvl2pPr marL="457178" indent="0">
              <a:buNone/>
              <a:defRPr/>
            </a:lvl2pPr>
            <a:lvl3pPr marL="914355" indent="0">
              <a:buNone/>
              <a:defRPr/>
            </a:lvl3pPr>
            <a:lvl4pPr marL="1371532" indent="0">
              <a:buNone/>
              <a:defRPr/>
            </a:lvl4pPr>
            <a:lvl5pPr marL="1828709" indent="0">
              <a:buNone/>
              <a:defRPr/>
            </a:lvl5pPr>
          </a:lstStyle>
          <a:p>
            <a:pPr lvl="0"/>
            <a:r>
              <a:rPr lang="en-US"/>
              <a:t>Subtitle</a:t>
            </a:r>
          </a:p>
        </p:txBody>
      </p:sp>
    </p:spTree>
    <p:extLst>
      <p:ext uri="{BB962C8B-B14F-4D97-AF65-F5344CB8AC3E}">
        <p14:creationId xmlns:p14="http://schemas.microsoft.com/office/powerpoint/2010/main" val="10071521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A0B287C-6E98-4ABE-9770-5F9F12084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1802" y="189910"/>
            <a:ext cx="1314292" cy="1102863"/>
          </a:xfrm>
          <a:prstGeom prst="rect">
            <a:avLst/>
          </a:prstGeom>
        </p:spPr>
      </p:pic>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431800" y="1979124"/>
            <a:ext cx="8388350" cy="748313"/>
          </a:xfrm>
          <a:prstGeom prst="rect">
            <a:avLst/>
          </a:prstGeom>
        </p:spPr>
        <p:txBody>
          <a:bodyPr lIns="0" anchor="b"/>
          <a:lstStyle>
            <a:lvl1pPr marL="0" indent="0">
              <a:buNone/>
              <a:defRPr sz="4000">
                <a:solidFill>
                  <a:schemeClr val="bg1"/>
                </a:solidFill>
              </a:defRPr>
            </a:lvl1pPr>
          </a:lstStyle>
          <a:p>
            <a:pPr lvl="0"/>
            <a:r>
              <a:rPr lang="en-US"/>
              <a:t>Title</a:t>
            </a:r>
          </a:p>
        </p:txBody>
      </p:sp>
      <p:cxnSp>
        <p:nvCxnSpPr>
          <p:cNvPr id="15" name="Straight Connector 14">
            <a:extLst>
              <a:ext uri="{FF2B5EF4-FFF2-40B4-BE49-F238E27FC236}">
                <a16:creationId xmlns:a16="http://schemas.microsoft.com/office/drawing/2014/main" id="{DE038CA5-8F1F-4334-8648-E6A7038DE8C1}"/>
              </a:ext>
            </a:extLst>
          </p:cNvPr>
          <p:cNvCxnSpPr/>
          <p:nvPr userDrawn="1"/>
        </p:nvCxnSpPr>
        <p:spPr>
          <a:xfrm>
            <a:off x="431800" y="2727436"/>
            <a:ext cx="8388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441326" y="2854759"/>
            <a:ext cx="8348663" cy="523215"/>
          </a:xfrm>
          <a:prstGeom prst="rect">
            <a:avLst/>
          </a:prstGeom>
        </p:spPr>
        <p:txBody>
          <a:bodyPr/>
          <a:lstStyle>
            <a:lvl1pPr marL="0" indent="0">
              <a:buNone/>
              <a:defRPr sz="2000"/>
            </a:lvl1pPr>
            <a:lvl2pPr marL="457189" indent="0">
              <a:buNone/>
              <a:defRPr/>
            </a:lvl2pPr>
            <a:lvl3pPr marL="914378" indent="0">
              <a:buNone/>
              <a:defRPr/>
            </a:lvl3pPr>
            <a:lvl4pPr marL="1371566" indent="0">
              <a:buNone/>
              <a:defRPr/>
            </a:lvl4pPr>
            <a:lvl5pPr marL="1828754"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341117" y="4430371"/>
            <a:ext cx="8100081" cy="523220"/>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OGA 2020</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7467600" y="3732212"/>
            <a:ext cx="1332706" cy="523215"/>
          </a:xfrm>
          <a:prstGeom prst="rect">
            <a:avLst/>
          </a:prstGeom>
        </p:spPr>
        <p:txBody>
          <a:bodyPr/>
          <a:lstStyle>
            <a:lvl1pPr marL="0" indent="0" algn="l">
              <a:buNone/>
              <a:defRPr sz="1600"/>
            </a:lvl1pPr>
            <a:lvl2pPr marL="457189" indent="0">
              <a:buNone/>
              <a:defRPr/>
            </a:lvl2pPr>
            <a:lvl3pPr marL="914378" indent="0">
              <a:buNone/>
              <a:defRPr/>
            </a:lvl3pPr>
            <a:lvl4pPr marL="1371566" indent="0">
              <a:buNone/>
              <a:defRPr/>
            </a:lvl4pPr>
            <a:lvl5pPr marL="1828754"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441325" y="3732213"/>
            <a:ext cx="6398202" cy="568325"/>
          </a:xfrm>
          <a:prstGeom prst="rect">
            <a:avLst/>
          </a:prstGeom>
        </p:spPr>
        <p:txBody>
          <a:bodyPr/>
          <a:lstStyle>
            <a:lvl1pPr marL="0" indent="0">
              <a:buNone/>
              <a:defRPr sz="1600"/>
            </a:lvl1pPr>
          </a:lstStyle>
          <a:p>
            <a:pPr lvl="0"/>
            <a:r>
              <a:rPr lang="en-US"/>
              <a:t>Speaker &amp; title</a:t>
            </a:r>
          </a:p>
        </p:txBody>
      </p:sp>
    </p:spTree>
    <p:extLst>
      <p:ext uri="{BB962C8B-B14F-4D97-AF65-F5344CB8AC3E}">
        <p14:creationId xmlns:p14="http://schemas.microsoft.com/office/powerpoint/2010/main" val="39518534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7272446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11156948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Logo, OGA blue heading and dark blue footer">
    <p:spTree>
      <p:nvGrpSpPr>
        <p:cNvPr id="1" name=""/>
        <p:cNvGrpSpPr/>
        <p:nvPr/>
      </p:nvGrpSpPr>
      <p:grpSpPr>
        <a:xfrm>
          <a:off x="0" y="0"/>
          <a:ext cx="0" cy="0"/>
          <a:chOff x="0" y="0"/>
          <a:chExt cx="0" cy="0"/>
        </a:xfrm>
      </p:grpSpPr>
      <p:sp>
        <p:nvSpPr>
          <p:cNvPr id="16" name="Shape 172">
            <a:extLst>
              <a:ext uri="{FF2B5EF4-FFF2-40B4-BE49-F238E27FC236}">
                <a16:creationId xmlns:a16="http://schemas.microsoft.com/office/drawing/2014/main" id="{FDABCB71-89E3-4EDA-8D36-54695F28B387}"/>
              </a:ext>
            </a:extLst>
          </p:cNvPr>
          <p:cNvSpPr/>
          <p:nvPr userDrawn="1"/>
        </p:nvSpPr>
        <p:spPr>
          <a:xfrm>
            <a:off x="1" y="4876251"/>
            <a:ext cx="9144000" cy="276882"/>
          </a:xfrm>
          <a:prstGeom prst="rect">
            <a:avLst/>
          </a:pr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45662" tIns="45662" rIns="108000" bIns="45662" numCol="1" anchor="ctr">
            <a:spAutoFit/>
          </a:bodyPr>
          <a:lstStyle>
            <a:lvl1pPr algn="ctr">
              <a:defRPr sz="1600" b="1">
                <a:solidFill>
                  <a:srgbClr val="FFFFFF"/>
                </a:solidFill>
              </a:defRPr>
            </a:lvl1pPr>
          </a:lstStyle>
          <a:p>
            <a:pPr algn="r" defTabSz="913025">
              <a:defRPr/>
            </a:pPr>
            <a:fld id="{E2302B12-97F5-4C7F-B8BE-15A2610F4317}" type="slidenum">
              <a:rPr lang="en-GB" sz="1200" kern="0" smtClean="0">
                <a:solidFill>
                  <a:prstClr val="white"/>
                </a:solidFill>
                <a:latin typeface="Arial"/>
                <a:cs typeface="Arial" panose="020B0604020202020204" pitchFamily="34" charset="0"/>
              </a:rPr>
              <a:pPr algn="r" defTabSz="913025">
                <a:defRPr/>
              </a:pPr>
              <a:t>‹#›</a:t>
            </a:fld>
            <a:endParaRPr sz="1200" kern="0">
              <a:solidFill>
                <a:prstClr val="white"/>
              </a:solidFill>
              <a:latin typeface="Arial"/>
              <a:cs typeface="Arial" panose="020B0604020202020204" pitchFamily="34" charset="0"/>
            </a:endParaRPr>
          </a:p>
        </p:txBody>
      </p:sp>
      <p:sp>
        <p:nvSpPr>
          <p:cNvPr id="17" name="object 3">
            <a:extLst>
              <a:ext uri="{FF2B5EF4-FFF2-40B4-BE49-F238E27FC236}">
                <a16:creationId xmlns:a16="http://schemas.microsoft.com/office/drawing/2014/main" id="{0CEC0A83-1059-4C8C-A35C-5FC5D3B30997}"/>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3" name="Text Placeholder 2">
            <a:extLst>
              <a:ext uri="{FF2B5EF4-FFF2-40B4-BE49-F238E27FC236}">
                <a16:creationId xmlns:a16="http://schemas.microsoft.com/office/drawing/2014/main" id="{8B9480F7-7279-429E-AA61-0F7403A50244}"/>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695831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ogo, dark blue heading and dark blue footer">
    <p:spTree>
      <p:nvGrpSpPr>
        <p:cNvPr id="1" name=""/>
        <p:cNvGrpSpPr/>
        <p:nvPr/>
      </p:nvGrpSpPr>
      <p:grpSpPr>
        <a:xfrm>
          <a:off x="0" y="0"/>
          <a:ext cx="0" cy="0"/>
          <a:chOff x="0" y="0"/>
          <a:chExt cx="0" cy="0"/>
        </a:xfrm>
      </p:grpSpPr>
      <p:sp>
        <p:nvSpPr>
          <p:cNvPr id="16" name="Shape 172">
            <a:extLst>
              <a:ext uri="{FF2B5EF4-FFF2-40B4-BE49-F238E27FC236}">
                <a16:creationId xmlns:a16="http://schemas.microsoft.com/office/drawing/2014/main" id="{FDABCB71-89E3-4EDA-8D36-54695F28B387}"/>
              </a:ext>
            </a:extLst>
          </p:cNvPr>
          <p:cNvSpPr/>
          <p:nvPr userDrawn="1"/>
        </p:nvSpPr>
        <p:spPr>
          <a:xfrm>
            <a:off x="1" y="4876251"/>
            <a:ext cx="9144000" cy="276882"/>
          </a:xfrm>
          <a:prstGeom prst="rect">
            <a:avLst/>
          </a:pr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45662" tIns="45662" rIns="108000" bIns="45662" numCol="1" anchor="ctr">
            <a:spAutoFit/>
          </a:bodyPr>
          <a:lstStyle>
            <a:lvl1pPr algn="ctr">
              <a:defRPr sz="1600" b="1">
                <a:solidFill>
                  <a:srgbClr val="FFFFFF"/>
                </a:solidFill>
              </a:defRPr>
            </a:lvl1pPr>
          </a:lstStyle>
          <a:p>
            <a:pPr algn="r" defTabSz="913025">
              <a:defRPr/>
            </a:pPr>
            <a:fld id="{E2302B12-97F5-4C7F-B8BE-15A2610F4317}" type="slidenum">
              <a:rPr lang="en-GB" sz="1200" kern="0" smtClean="0">
                <a:solidFill>
                  <a:prstClr val="white"/>
                </a:solidFill>
                <a:latin typeface="Arial"/>
                <a:cs typeface="Arial" panose="020B0604020202020204" pitchFamily="34" charset="0"/>
              </a:rPr>
              <a:pPr algn="r" defTabSz="913025">
                <a:defRPr/>
              </a:pPr>
              <a:t>‹#›</a:t>
            </a:fld>
            <a:endParaRPr sz="1200" kern="0">
              <a:solidFill>
                <a:prstClr val="white"/>
              </a:solidFill>
              <a:latin typeface="Arial"/>
              <a:cs typeface="Arial" panose="020B0604020202020204" pitchFamily="34" charset="0"/>
            </a:endParaRPr>
          </a:p>
        </p:txBody>
      </p:sp>
      <p:sp>
        <p:nvSpPr>
          <p:cNvPr id="17" name="object 3">
            <a:extLst>
              <a:ext uri="{FF2B5EF4-FFF2-40B4-BE49-F238E27FC236}">
                <a16:creationId xmlns:a16="http://schemas.microsoft.com/office/drawing/2014/main" id="{0CEC0A83-1059-4C8C-A35C-5FC5D3B30997}"/>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3" name="Text Placeholder 2">
            <a:extLst>
              <a:ext uri="{FF2B5EF4-FFF2-40B4-BE49-F238E27FC236}">
                <a16:creationId xmlns:a16="http://schemas.microsoft.com/office/drawing/2014/main" id="{8B9480F7-7279-429E-AA61-0F7403A50244}"/>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431800" y="195264"/>
            <a:ext cx="5321576" cy="376237"/>
          </a:xfrm>
          <a:prstGeom prst="rect">
            <a:avLst/>
          </a:prstGeom>
        </p:spPr>
        <p:txBody>
          <a:bodyPr lIns="0" tIns="0"/>
          <a:lstStyle>
            <a:lvl1pPr>
              <a:defRPr>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14037153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theme" Target="../theme/theme10.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theme" Target="../theme/theme11.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3.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5.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theme" Target="../theme/theme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7.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theme" Target="../theme/theme8.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13.xml"/><Relationship Id="rId7" Type="http://schemas.openxmlformats.org/officeDocument/2006/relationships/theme" Target="../theme/theme9.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5" Type="http://schemas.openxmlformats.org/officeDocument/2006/relationships/slideLayout" Target="../slideLayouts/slideLayout115.xml"/><Relationship Id="rId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4" name="Group 13"/>
          <p:cNvGrpSpPr/>
          <p:nvPr userDrawn="1"/>
        </p:nvGrpSpPr>
        <p:grpSpPr>
          <a:xfrm>
            <a:off x="-2026919" y="-31639"/>
            <a:ext cx="1761105" cy="3234779"/>
            <a:chOff x="-1239796" y="-1"/>
            <a:chExt cx="1416393" cy="3234779"/>
          </a:xfrm>
        </p:grpSpPr>
        <p:sp>
          <p:nvSpPr>
            <p:cNvPr id="15" name="Rectangle 14"/>
            <p:cNvSpPr/>
            <p:nvPr userDrawn="1"/>
          </p:nvSpPr>
          <p:spPr>
            <a:xfrm>
              <a:off x="-1239796" y="1497340"/>
              <a:ext cx="1416393" cy="228600"/>
            </a:xfrm>
            <a:prstGeom prst="rect">
              <a:avLst/>
            </a:prstGeom>
            <a:solidFill>
              <a:srgbClr val="84329B"/>
            </a:solidFill>
            <a:ln w="9525" cap="flat" cmpd="sng" algn="ctr">
              <a:noFill/>
              <a:prstDash val="solid"/>
            </a:ln>
            <a:effectLst/>
          </p:spPr>
          <p:txBody>
            <a:bodyPr rtlCol="0" anchor="ctr"/>
            <a:lstStyle/>
            <a:p>
              <a:pPr>
                <a:defRPr/>
              </a:pPr>
              <a:r>
                <a:rPr lang="en-US" sz="700" kern="0">
                  <a:solidFill>
                    <a:prstClr val="white"/>
                  </a:solidFill>
                </a:rPr>
                <a:t>Regulate: R312 G50 B155</a:t>
              </a:r>
            </a:p>
          </p:txBody>
        </p:sp>
        <p:sp>
          <p:nvSpPr>
            <p:cNvPr id="16" name="Rectangle 15"/>
            <p:cNvSpPr/>
            <p:nvPr userDrawn="1"/>
          </p:nvSpPr>
          <p:spPr>
            <a:xfrm>
              <a:off x="-1239796" y="1245867"/>
              <a:ext cx="1416393" cy="228600"/>
            </a:xfrm>
            <a:prstGeom prst="rect">
              <a:avLst/>
            </a:prstGeom>
            <a:solidFill>
              <a:srgbClr val="0065A2"/>
            </a:solidFill>
            <a:ln w="9525" cap="flat" cmpd="sng" algn="ctr">
              <a:noFill/>
              <a:prstDash val="solid"/>
            </a:ln>
            <a:effectLst/>
          </p:spPr>
          <p:txBody>
            <a:bodyPr rtlCol="0" anchor="ctr"/>
            <a:lstStyle/>
            <a:p>
              <a:pPr>
                <a:defRPr/>
              </a:pPr>
              <a:r>
                <a:rPr lang="en-US" sz="700" kern="0">
                  <a:solidFill>
                    <a:prstClr val="white"/>
                  </a:solidFill>
                </a:rPr>
                <a:t>Promote: R0 G101 B162</a:t>
              </a:r>
            </a:p>
          </p:txBody>
        </p:sp>
        <p:sp>
          <p:nvSpPr>
            <p:cNvPr id="17" name="Rectangle 16"/>
            <p:cNvSpPr/>
            <p:nvPr userDrawn="1"/>
          </p:nvSpPr>
          <p:spPr>
            <a:xfrm>
              <a:off x="-1239796" y="994394"/>
              <a:ext cx="1416393" cy="228600"/>
            </a:xfrm>
            <a:prstGeom prst="rect">
              <a:avLst/>
            </a:prstGeom>
            <a:solidFill>
              <a:srgbClr val="00AEEF"/>
            </a:solidFill>
            <a:ln w="9525" cap="flat" cmpd="sng" algn="ctr">
              <a:noFill/>
              <a:prstDash val="solid"/>
            </a:ln>
            <a:effectLst/>
          </p:spPr>
          <p:txBody>
            <a:bodyPr rtlCol="0" anchor="ctr"/>
            <a:lstStyle/>
            <a:p>
              <a:pPr>
                <a:defRPr/>
              </a:pPr>
              <a:r>
                <a:rPr lang="en-US" sz="700" kern="0">
                  <a:solidFill>
                    <a:prstClr val="white"/>
                  </a:solidFill>
                </a:rPr>
                <a:t>Influence: R0 G174 B239  </a:t>
              </a:r>
            </a:p>
          </p:txBody>
        </p:sp>
        <p:sp>
          <p:nvSpPr>
            <p:cNvPr id="18" name="Rectangle 17"/>
            <p:cNvSpPr/>
            <p:nvPr userDrawn="1"/>
          </p:nvSpPr>
          <p:spPr>
            <a:xfrm>
              <a:off x="-1239796" y="2251759"/>
              <a:ext cx="1416393" cy="228600"/>
            </a:xfrm>
            <a:prstGeom prst="rect">
              <a:avLst/>
            </a:prstGeom>
            <a:solidFill>
              <a:srgbClr val="9A9500"/>
            </a:solidFill>
            <a:ln w="9525" cap="flat" cmpd="sng" algn="ctr">
              <a:noFill/>
              <a:prstDash val="solid"/>
            </a:ln>
            <a:effectLst/>
          </p:spPr>
          <p:txBody>
            <a:bodyPr rtlCol="0" anchor="ctr"/>
            <a:lstStyle/>
            <a:p>
              <a:pPr>
                <a:defRPr/>
              </a:pPr>
              <a:r>
                <a:rPr lang="en-US" sz="700" kern="0">
                  <a:solidFill>
                    <a:srgbClr val="FFFFFF"/>
                  </a:solidFill>
                </a:rPr>
                <a:t>Asset stewardship: R154 G149 B0</a:t>
              </a:r>
            </a:p>
          </p:txBody>
        </p:sp>
        <p:sp>
          <p:nvSpPr>
            <p:cNvPr id="19" name="Rectangle 18"/>
            <p:cNvSpPr/>
            <p:nvPr userDrawn="1"/>
          </p:nvSpPr>
          <p:spPr>
            <a:xfrm>
              <a:off x="-1239796" y="2000286"/>
              <a:ext cx="1416393" cy="228600"/>
            </a:xfrm>
            <a:prstGeom prst="rect">
              <a:avLst/>
            </a:prstGeom>
            <a:solidFill>
              <a:srgbClr val="EF8200"/>
            </a:solidFill>
            <a:ln w="9525" cap="flat" cmpd="sng" algn="ctr">
              <a:noFill/>
              <a:prstDash val="solid"/>
            </a:ln>
            <a:effectLst/>
          </p:spPr>
          <p:txBody>
            <a:bodyPr rtlCol="0" anchor="ctr"/>
            <a:lstStyle/>
            <a:p>
              <a:pPr>
                <a:defRPr/>
              </a:pPr>
              <a:r>
                <a:rPr lang="en-US" sz="700" kern="0">
                  <a:solidFill>
                    <a:srgbClr val="FFFFFF"/>
                  </a:solidFill>
                </a:rPr>
                <a:t>Technology/data: R239 G130 B0</a:t>
              </a:r>
            </a:p>
          </p:txBody>
        </p:sp>
        <p:sp>
          <p:nvSpPr>
            <p:cNvPr id="20" name="Rectangle 19"/>
            <p:cNvSpPr/>
            <p:nvPr userDrawn="1"/>
          </p:nvSpPr>
          <p:spPr>
            <a:xfrm>
              <a:off x="-1239796" y="1748813"/>
              <a:ext cx="1416393" cy="228600"/>
            </a:xfrm>
            <a:prstGeom prst="rect">
              <a:avLst/>
            </a:prstGeom>
            <a:solidFill>
              <a:srgbClr val="A6192E"/>
            </a:solidFill>
            <a:ln w="9525" cap="flat" cmpd="sng" algn="ctr">
              <a:noFill/>
              <a:prstDash val="solid"/>
            </a:ln>
            <a:effectLst/>
          </p:spPr>
          <p:txBody>
            <a:bodyPr rtlCol="0" anchor="ctr"/>
            <a:lstStyle/>
            <a:p>
              <a:pPr>
                <a:defRPr/>
              </a:pPr>
              <a:r>
                <a:rPr lang="en-US" sz="700" kern="0">
                  <a:solidFill>
                    <a:srgbClr val="FFFFFF"/>
                  </a:solidFill>
                </a:rPr>
                <a:t>Right conditions: R166 G25 B46 </a:t>
              </a:r>
            </a:p>
          </p:txBody>
        </p:sp>
        <p:sp>
          <p:nvSpPr>
            <p:cNvPr id="21" name="Rectangle 20"/>
            <p:cNvSpPr/>
            <p:nvPr userDrawn="1"/>
          </p:nvSpPr>
          <p:spPr>
            <a:xfrm>
              <a:off x="-1239796" y="3006178"/>
              <a:ext cx="1416393" cy="228600"/>
            </a:xfrm>
            <a:prstGeom prst="rect">
              <a:avLst/>
            </a:prstGeom>
            <a:solidFill>
              <a:srgbClr val="63666A"/>
            </a:solidFill>
            <a:ln w="9525" cap="flat" cmpd="sng" algn="ctr">
              <a:noFill/>
              <a:prstDash val="solid"/>
            </a:ln>
            <a:effectLst/>
          </p:spPr>
          <p:txBody>
            <a:bodyPr rtlCol="0" anchor="ctr"/>
            <a:lstStyle/>
            <a:p>
              <a:pPr>
                <a:defRPr/>
              </a:pPr>
              <a:r>
                <a:rPr lang="en-US" sz="700" kern="0">
                  <a:solidFill>
                    <a:srgbClr val="FFFFFF"/>
                  </a:solidFill>
                </a:rPr>
                <a:t>People/process: R99 G102 B106</a:t>
              </a:r>
            </a:p>
          </p:txBody>
        </p:sp>
        <p:sp>
          <p:nvSpPr>
            <p:cNvPr id="22" name="Rectangle 21"/>
            <p:cNvSpPr/>
            <p:nvPr userDrawn="1"/>
          </p:nvSpPr>
          <p:spPr>
            <a:xfrm>
              <a:off x="-1239796" y="2754705"/>
              <a:ext cx="1416393" cy="228600"/>
            </a:xfrm>
            <a:prstGeom prst="rect">
              <a:avLst/>
            </a:prstGeom>
            <a:solidFill>
              <a:srgbClr val="00B8B0"/>
            </a:solidFill>
            <a:ln w="9525" cap="flat" cmpd="sng" algn="ctr">
              <a:noFill/>
              <a:prstDash val="solid"/>
            </a:ln>
            <a:effectLst/>
          </p:spPr>
          <p:txBody>
            <a:bodyPr rtlCol="0" anchor="ctr"/>
            <a:lstStyle/>
            <a:p>
              <a:pPr>
                <a:defRPr/>
              </a:pPr>
              <a:r>
                <a:rPr lang="en-US" sz="700" kern="0">
                  <a:solidFill>
                    <a:srgbClr val="FFFFFF"/>
                  </a:solidFill>
                </a:rPr>
                <a:t>Decom: R0 G184 B176</a:t>
              </a:r>
            </a:p>
          </p:txBody>
        </p:sp>
        <p:sp>
          <p:nvSpPr>
            <p:cNvPr id="23" name="Rectangle 22"/>
            <p:cNvSpPr/>
            <p:nvPr userDrawn="1"/>
          </p:nvSpPr>
          <p:spPr>
            <a:xfrm>
              <a:off x="-1239796" y="2503232"/>
              <a:ext cx="1416393" cy="228600"/>
            </a:xfrm>
            <a:prstGeom prst="rect">
              <a:avLst/>
            </a:prstGeom>
            <a:solidFill>
              <a:srgbClr val="48A842"/>
            </a:solidFill>
            <a:ln w="9525" cap="flat" cmpd="sng" algn="ctr">
              <a:noFill/>
              <a:prstDash val="solid"/>
            </a:ln>
            <a:effectLst/>
          </p:spPr>
          <p:txBody>
            <a:bodyPr rtlCol="0" anchor="ctr"/>
            <a:lstStyle/>
            <a:p>
              <a:pPr>
                <a:defRPr/>
              </a:pPr>
              <a:r>
                <a:rPr lang="en-US" sz="700" kern="0">
                  <a:solidFill>
                    <a:srgbClr val="FFFFFF"/>
                  </a:solidFill>
                </a:rPr>
                <a:t>Exploration: R72 G168 B66</a:t>
              </a:r>
            </a:p>
          </p:txBody>
        </p:sp>
        <p:sp>
          <p:nvSpPr>
            <p:cNvPr id="24" name="Rectangle 23"/>
            <p:cNvSpPr/>
            <p:nvPr userDrawn="1"/>
          </p:nvSpPr>
          <p:spPr>
            <a:xfrm>
              <a:off x="-1239796" y="742920"/>
              <a:ext cx="1416393" cy="251473"/>
            </a:xfrm>
            <a:prstGeom prst="rect">
              <a:avLst/>
            </a:prstGeom>
            <a:noFill/>
            <a:ln w="9525" cap="flat" cmpd="sng" algn="ctr">
              <a:noFill/>
              <a:prstDash val="solid"/>
            </a:ln>
            <a:effectLst/>
          </p:spPr>
          <p:txBody>
            <a:bodyPr rtlCol="0" anchor="ctr"/>
            <a:lstStyle/>
            <a:p>
              <a:pPr>
                <a:defRPr/>
              </a:pPr>
              <a:r>
                <a:rPr lang="en-US" sz="900" kern="0">
                  <a:solidFill>
                    <a:prstClr val="black"/>
                  </a:solidFill>
                </a:rPr>
                <a:t>OGA </a:t>
              </a:r>
              <a:r>
                <a:rPr lang="en-US" sz="900" kern="0" err="1">
                  <a:solidFill>
                    <a:prstClr val="black"/>
                  </a:solidFill>
                </a:rPr>
                <a:t>colour</a:t>
              </a:r>
              <a:r>
                <a:rPr lang="en-US" sz="900" kern="0">
                  <a:solidFill>
                    <a:prstClr val="black"/>
                  </a:solidFill>
                </a:rPr>
                <a:t> family R-G-B</a:t>
              </a:r>
            </a:p>
          </p:txBody>
        </p:sp>
        <p:sp>
          <p:nvSpPr>
            <p:cNvPr id="25" name="Rectangle 24"/>
            <p:cNvSpPr/>
            <p:nvPr userDrawn="1"/>
          </p:nvSpPr>
          <p:spPr>
            <a:xfrm>
              <a:off x="-1239796" y="-1"/>
              <a:ext cx="1260322" cy="810847"/>
            </a:xfrm>
            <a:prstGeom prst="rect">
              <a:avLst/>
            </a:prstGeom>
            <a:noFill/>
            <a:ln w="9525" cap="flat" cmpd="sng" algn="ctr">
              <a:noFill/>
              <a:prstDash val="solid"/>
            </a:ln>
            <a:effectLst/>
          </p:spPr>
          <p:txBody>
            <a:bodyPr rtlCol="0" anchor="t"/>
            <a:lstStyle/>
            <a:p>
              <a:pPr>
                <a:defRPr/>
              </a:pPr>
              <a:r>
                <a:rPr lang="en-US" sz="900" kern="0">
                  <a:solidFill>
                    <a:prstClr val="black"/>
                  </a:solidFill>
                </a:rPr>
                <a:t>Use the </a:t>
              </a:r>
              <a:r>
                <a:rPr lang="en-US" sz="900" kern="0" err="1">
                  <a:solidFill>
                    <a:prstClr val="black"/>
                  </a:solidFill>
                </a:rPr>
                <a:t>colour</a:t>
              </a:r>
              <a:r>
                <a:rPr lang="en-US" sz="900" kern="0">
                  <a:solidFill>
                    <a:prstClr val="black"/>
                  </a:solidFill>
                </a:rPr>
                <a:t> picker or type in the RGB values to select </a:t>
              </a:r>
              <a:r>
                <a:rPr lang="en-US" sz="900" kern="0" err="1">
                  <a:solidFill>
                    <a:prstClr val="black"/>
                  </a:solidFill>
                </a:rPr>
                <a:t>colour</a:t>
              </a:r>
              <a:r>
                <a:rPr lang="en-US" sz="900" kern="0">
                  <a:solidFill>
                    <a:prstClr val="black"/>
                  </a:solidFill>
                </a:rPr>
                <a:t>. </a:t>
              </a:r>
            </a:p>
          </p:txBody>
        </p:sp>
      </p:grpSp>
    </p:spTree>
    <p:extLst>
      <p:ext uri="{BB962C8B-B14F-4D97-AF65-F5344CB8AC3E}">
        <p14:creationId xmlns:p14="http://schemas.microsoft.com/office/powerpoint/2010/main" val="139874306"/>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7" r:id="rId5"/>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A064-5768-4BEE-99EC-1B9DF24C9F9B}"/>
              </a:ext>
            </a:extLst>
          </p:cNvPr>
          <p:cNvSpPr/>
          <p:nvPr userDrawn="1"/>
        </p:nvSpPr>
        <p:spPr>
          <a:xfrm>
            <a:off x="-2026918" y="1837198"/>
            <a:ext cx="1899919" cy="228600"/>
          </a:xfrm>
          <a:prstGeom prst="rect">
            <a:avLst/>
          </a:prstGeom>
          <a:solidFill>
            <a:srgbClr val="8531A5"/>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Regulate/Reg Framework: R133 G49 B165</a:t>
            </a:r>
          </a:p>
        </p:txBody>
      </p:sp>
      <p:sp>
        <p:nvSpPr>
          <p:cNvPr id="4" name="Rectangle 3">
            <a:extLst>
              <a:ext uri="{FF2B5EF4-FFF2-40B4-BE49-F238E27FC236}">
                <a16:creationId xmlns:a16="http://schemas.microsoft.com/office/drawing/2014/main" id="{145028D4-C0DC-4638-A220-FFF42C21785B}"/>
              </a:ext>
            </a:extLst>
          </p:cNvPr>
          <p:cNvSpPr/>
          <p:nvPr userDrawn="1"/>
        </p:nvSpPr>
        <p:spPr>
          <a:xfrm>
            <a:off x="-2026918" y="1579775"/>
            <a:ext cx="1899919" cy="228600"/>
          </a:xfrm>
          <a:prstGeom prst="rect">
            <a:avLst/>
          </a:prstGeom>
          <a:solidFill>
            <a:srgbClr val="0065A2"/>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6" name="Rectangle 5">
            <a:extLst>
              <a:ext uri="{FF2B5EF4-FFF2-40B4-BE49-F238E27FC236}">
                <a16:creationId xmlns:a16="http://schemas.microsoft.com/office/drawing/2014/main" id="{76A791C1-58C6-4AE9-ACB0-61B2FA9DC4B6}"/>
              </a:ext>
            </a:extLst>
          </p:cNvPr>
          <p:cNvSpPr/>
          <p:nvPr userDrawn="1"/>
        </p:nvSpPr>
        <p:spPr>
          <a:xfrm>
            <a:off x="-2026918" y="2609467"/>
            <a:ext cx="1899919" cy="228600"/>
          </a:xfrm>
          <a:prstGeom prst="rect">
            <a:avLst/>
          </a:prstGeom>
          <a:solidFill>
            <a:srgbClr val="008624"/>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Net zero: R0 G134 B36</a:t>
            </a:r>
          </a:p>
        </p:txBody>
      </p:sp>
      <p:sp>
        <p:nvSpPr>
          <p:cNvPr id="7" name="Rectangle 6">
            <a:extLst>
              <a:ext uri="{FF2B5EF4-FFF2-40B4-BE49-F238E27FC236}">
                <a16:creationId xmlns:a16="http://schemas.microsoft.com/office/drawing/2014/main" id="{3DCB14E0-5CDD-48B7-9D23-02F93B64BBF4}"/>
              </a:ext>
            </a:extLst>
          </p:cNvPr>
          <p:cNvSpPr/>
          <p:nvPr userDrawn="1"/>
        </p:nvSpPr>
        <p:spPr>
          <a:xfrm>
            <a:off x="-2026918" y="2352044"/>
            <a:ext cx="1899919" cy="228600"/>
          </a:xfrm>
          <a:prstGeom prst="rect">
            <a:avLst/>
          </a:prstGeom>
          <a:solidFill>
            <a:srgbClr val="003E52"/>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Digital &amp; Data: R0 G62 B82</a:t>
            </a:r>
          </a:p>
        </p:txBody>
      </p:sp>
      <p:sp>
        <p:nvSpPr>
          <p:cNvPr id="8" name="Rectangle 7">
            <a:extLst>
              <a:ext uri="{FF2B5EF4-FFF2-40B4-BE49-F238E27FC236}">
                <a16:creationId xmlns:a16="http://schemas.microsoft.com/office/drawing/2014/main" id="{5FB5015B-84E7-450F-9FE0-5CCDFF6D3D67}"/>
              </a:ext>
            </a:extLst>
          </p:cNvPr>
          <p:cNvSpPr/>
          <p:nvPr userDrawn="1"/>
        </p:nvSpPr>
        <p:spPr>
          <a:xfrm>
            <a:off x="-2026918" y="2094621"/>
            <a:ext cx="1899919" cy="228600"/>
          </a:xfrm>
          <a:prstGeom prst="rect">
            <a:avLst/>
          </a:prstGeom>
          <a:solidFill>
            <a:srgbClr val="BE4D00"/>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Technology: R190 G77 B0 </a:t>
            </a:r>
          </a:p>
        </p:txBody>
      </p:sp>
      <p:sp>
        <p:nvSpPr>
          <p:cNvPr id="9" name="Rectangle 8">
            <a:extLst>
              <a:ext uri="{FF2B5EF4-FFF2-40B4-BE49-F238E27FC236}">
                <a16:creationId xmlns:a16="http://schemas.microsoft.com/office/drawing/2014/main" id="{24AA33EC-1F06-4800-94D6-BF0F09E27568}"/>
              </a:ext>
            </a:extLst>
          </p:cNvPr>
          <p:cNvSpPr/>
          <p:nvPr userDrawn="1"/>
        </p:nvSpPr>
        <p:spPr>
          <a:xfrm>
            <a:off x="-2026918" y="3896582"/>
            <a:ext cx="1899919" cy="228600"/>
          </a:xfrm>
          <a:prstGeom prst="rect">
            <a:avLst/>
          </a:prstGeom>
          <a:solidFill>
            <a:srgbClr val="5F5252"/>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People/process: R95 G82 B82</a:t>
            </a:r>
          </a:p>
        </p:txBody>
      </p:sp>
      <p:sp>
        <p:nvSpPr>
          <p:cNvPr id="10" name="Rectangle 9">
            <a:extLst>
              <a:ext uri="{FF2B5EF4-FFF2-40B4-BE49-F238E27FC236}">
                <a16:creationId xmlns:a16="http://schemas.microsoft.com/office/drawing/2014/main" id="{FD71463D-3ACB-4441-BA37-9A4F2A36AAEF}"/>
              </a:ext>
            </a:extLst>
          </p:cNvPr>
          <p:cNvSpPr/>
          <p:nvPr userDrawn="1"/>
        </p:nvSpPr>
        <p:spPr>
          <a:xfrm>
            <a:off x="-2026918" y="3381736"/>
            <a:ext cx="1899919" cy="228600"/>
          </a:xfrm>
          <a:prstGeom prst="rect">
            <a:avLst/>
          </a:prstGeom>
          <a:solidFill>
            <a:srgbClr val="00737A"/>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Decom: R0 G115 B122</a:t>
            </a:r>
          </a:p>
        </p:txBody>
      </p:sp>
      <p:sp>
        <p:nvSpPr>
          <p:cNvPr id="11" name="Rectangle 10">
            <a:extLst>
              <a:ext uri="{FF2B5EF4-FFF2-40B4-BE49-F238E27FC236}">
                <a16:creationId xmlns:a16="http://schemas.microsoft.com/office/drawing/2014/main" id="{F766042B-2AC9-4F6F-B3F3-6B618CB5209B}"/>
              </a:ext>
            </a:extLst>
          </p:cNvPr>
          <p:cNvSpPr/>
          <p:nvPr userDrawn="1"/>
        </p:nvSpPr>
        <p:spPr>
          <a:xfrm>
            <a:off x="-2026918" y="3124313"/>
            <a:ext cx="1899919" cy="228600"/>
          </a:xfrm>
          <a:prstGeom prst="rect">
            <a:avLst/>
          </a:prstGeom>
          <a:solidFill>
            <a:srgbClr val="CF0C71"/>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Exploration: R207 G12 B113</a:t>
            </a:r>
          </a:p>
        </p:txBody>
      </p:sp>
      <p:sp>
        <p:nvSpPr>
          <p:cNvPr id="12" name="Rectangle 11">
            <a:extLst>
              <a:ext uri="{FF2B5EF4-FFF2-40B4-BE49-F238E27FC236}">
                <a16:creationId xmlns:a16="http://schemas.microsoft.com/office/drawing/2014/main" id="{BC7D33BC-1069-4206-A245-1694657133AD}"/>
              </a:ext>
            </a:extLst>
          </p:cNvPr>
          <p:cNvSpPr/>
          <p:nvPr userDrawn="1"/>
        </p:nvSpPr>
        <p:spPr>
          <a:xfrm>
            <a:off x="-2026918" y="711284"/>
            <a:ext cx="1761105" cy="251473"/>
          </a:xfrm>
          <a:prstGeom prst="rect">
            <a:avLst/>
          </a:prstGeom>
          <a:no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NSTA </a:t>
            </a:r>
            <a:r>
              <a:rPr kumimoji="0" lang="en-US" sz="899" b="0" i="0" u="none" strike="noStrike" kern="0" cap="none" spc="0" normalizeH="0" baseline="0" noProof="0" err="1">
                <a:ln>
                  <a:noFill/>
                </a:ln>
                <a:solidFill>
                  <a:prstClr val="black"/>
                </a:solidFill>
                <a:effectLst/>
                <a:uLnTx/>
                <a:uFillTx/>
                <a:latin typeface="+mn-lt"/>
                <a:ea typeface="+mn-ea"/>
                <a:cs typeface="+mn-cs"/>
              </a:rPr>
              <a:t>colour</a:t>
            </a:r>
            <a:r>
              <a:rPr kumimoji="0" lang="en-US" sz="899" b="0" i="0" u="none" strike="noStrike" kern="0" cap="none" spc="0" normalizeH="0" baseline="0" noProof="0">
                <a:ln>
                  <a:noFill/>
                </a:ln>
                <a:solidFill>
                  <a:prstClr val="black"/>
                </a:solidFill>
                <a:effectLst/>
                <a:uLnTx/>
                <a:uFillTx/>
                <a:latin typeface="+mn-lt"/>
                <a:ea typeface="+mn-ea"/>
                <a:cs typeface="+mn-cs"/>
              </a:rPr>
              <a:t> family R-G-B</a:t>
            </a:r>
          </a:p>
        </p:txBody>
      </p:sp>
      <p:sp>
        <p:nvSpPr>
          <p:cNvPr id="13" name="Rectangle 12">
            <a:extLst>
              <a:ext uri="{FF2B5EF4-FFF2-40B4-BE49-F238E27FC236}">
                <a16:creationId xmlns:a16="http://schemas.microsoft.com/office/drawing/2014/main" id="{A7D6B6A7-94B7-4155-B446-E32DC923BA4D}"/>
              </a:ext>
            </a:extLst>
          </p:cNvPr>
          <p:cNvSpPr/>
          <p:nvPr userDrawn="1"/>
        </p:nvSpPr>
        <p:spPr>
          <a:xfrm>
            <a:off x="-2026918" y="123088"/>
            <a:ext cx="1567051" cy="810847"/>
          </a:xfrm>
          <a:prstGeom prst="rect">
            <a:avLst/>
          </a:prstGeom>
          <a:noFill/>
          <a:ln w="9525" cap="flat" cmpd="sng" algn="ctr">
            <a:noFill/>
            <a:prstDash val="solid"/>
          </a:ln>
          <a:effectLst/>
        </p:spPr>
        <p:txBody>
          <a:bodyPr rtlCol="0" anchor="t"/>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Use the </a:t>
            </a:r>
            <a:r>
              <a:rPr kumimoji="0" lang="en-US" sz="899" b="0" i="0" u="none" strike="noStrike" kern="0" cap="none" spc="0" normalizeH="0" baseline="0" noProof="0" err="1">
                <a:ln>
                  <a:noFill/>
                </a:ln>
                <a:solidFill>
                  <a:prstClr val="black"/>
                </a:solidFill>
                <a:effectLst/>
                <a:uLnTx/>
                <a:uFillTx/>
                <a:latin typeface="+mn-lt"/>
                <a:ea typeface="+mn-ea"/>
                <a:cs typeface="+mn-cs"/>
              </a:rPr>
              <a:t>colour</a:t>
            </a:r>
            <a:r>
              <a:rPr kumimoji="0" lang="en-US" sz="899" b="0" i="0" u="none" strike="noStrike" kern="0" cap="none" spc="0" normalizeH="0" baseline="0" noProof="0">
                <a:ln>
                  <a:noFill/>
                </a:ln>
                <a:solidFill>
                  <a:prstClr val="black"/>
                </a:solidFill>
                <a:effectLst/>
                <a:uLnTx/>
                <a:uFillTx/>
                <a:latin typeface="+mn-lt"/>
                <a:ea typeface="+mn-ea"/>
                <a:cs typeface="+mn-cs"/>
              </a:rPr>
              <a:t> picker or type in the RGB values to select </a:t>
            </a:r>
            <a:r>
              <a:rPr kumimoji="0" lang="en-US" sz="899" b="0" i="0" u="none" strike="noStrike" kern="0" cap="none" spc="0" normalizeH="0" baseline="0" noProof="0" err="1">
                <a:ln>
                  <a:noFill/>
                </a:ln>
                <a:solidFill>
                  <a:prstClr val="black"/>
                </a:solidFill>
                <a:effectLst/>
                <a:uLnTx/>
                <a:uFillTx/>
                <a:latin typeface="+mn-lt"/>
                <a:ea typeface="+mn-ea"/>
                <a:cs typeface="+mn-cs"/>
              </a:rPr>
              <a:t>colour</a:t>
            </a:r>
            <a:r>
              <a:rPr kumimoji="0" lang="en-US" sz="899" b="0" i="0" u="none" strike="noStrike" kern="0" cap="none" spc="0" normalizeH="0" baseline="0" noProof="0">
                <a:ln>
                  <a:noFill/>
                </a:ln>
                <a:solidFill>
                  <a:prstClr val="black"/>
                </a:solidFill>
                <a:effectLst/>
                <a:uLnTx/>
                <a:uFillTx/>
                <a:latin typeface="+mn-lt"/>
                <a:ea typeface="+mn-ea"/>
                <a:cs typeface="+mn-cs"/>
              </a:rPr>
              <a:t>. </a:t>
            </a:r>
          </a:p>
        </p:txBody>
      </p:sp>
      <p:sp>
        <p:nvSpPr>
          <p:cNvPr id="14" name="Rectangle 13">
            <a:extLst>
              <a:ext uri="{FF2B5EF4-FFF2-40B4-BE49-F238E27FC236}">
                <a16:creationId xmlns:a16="http://schemas.microsoft.com/office/drawing/2014/main" id="{C3A3191C-F30C-4085-BDE6-F7F396268479}"/>
              </a:ext>
            </a:extLst>
          </p:cNvPr>
          <p:cNvSpPr/>
          <p:nvPr userDrawn="1"/>
        </p:nvSpPr>
        <p:spPr>
          <a:xfrm>
            <a:off x="-2026918" y="2866890"/>
            <a:ext cx="1899919" cy="228600"/>
          </a:xfrm>
          <a:prstGeom prst="rect">
            <a:avLst/>
          </a:prstGeom>
          <a:solidFill>
            <a:srgbClr val="776CBA"/>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Licensing &amp; Consents: R0 G134 B36</a:t>
            </a:r>
          </a:p>
        </p:txBody>
      </p:sp>
      <p:sp>
        <p:nvSpPr>
          <p:cNvPr id="15" name="Rectangle 14">
            <a:extLst>
              <a:ext uri="{FF2B5EF4-FFF2-40B4-BE49-F238E27FC236}">
                <a16:creationId xmlns:a16="http://schemas.microsoft.com/office/drawing/2014/main" id="{E840ADC6-EC14-4863-8B0A-E2B955712451}"/>
              </a:ext>
            </a:extLst>
          </p:cNvPr>
          <p:cNvSpPr/>
          <p:nvPr userDrawn="1"/>
        </p:nvSpPr>
        <p:spPr>
          <a:xfrm>
            <a:off x="-2026918" y="3639159"/>
            <a:ext cx="1899919" cy="228600"/>
          </a:xfrm>
          <a:prstGeom prst="rect">
            <a:avLst/>
          </a:prstGeom>
          <a:solidFill>
            <a:srgbClr val="CB3340"/>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Supply Chain: R203 G51 B82</a:t>
            </a:r>
          </a:p>
        </p:txBody>
      </p:sp>
      <p:sp>
        <p:nvSpPr>
          <p:cNvPr id="16" name="Rectangle 15">
            <a:extLst>
              <a:ext uri="{FF2B5EF4-FFF2-40B4-BE49-F238E27FC236}">
                <a16:creationId xmlns:a16="http://schemas.microsoft.com/office/drawing/2014/main" id="{E35257F1-0904-4002-8DA3-39CD77F3AB9A}"/>
              </a:ext>
            </a:extLst>
          </p:cNvPr>
          <p:cNvSpPr/>
          <p:nvPr userDrawn="1"/>
        </p:nvSpPr>
        <p:spPr>
          <a:xfrm>
            <a:off x="-2026918" y="4154005"/>
            <a:ext cx="1899919" cy="228600"/>
          </a:xfrm>
          <a:prstGeom prst="rect">
            <a:avLst/>
          </a:prstGeom>
          <a:solidFill>
            <a:srgbClr val="906A2F"/>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Asset Stewardship: R144 G106 B47</a:t>
            </a:r>
          </a:p>
        </p:txBody>
      </p:sp>
      <p:sp>
        <p:nvSpPr>
          <p:cNvPr id="17" name="Rectangle 16">
            <a:extLst>
              <a:ext uri="{FF2B5EF4-FFF2-40B4-BE49-F238E27FC236}">
                <a16:creationId xmlns:a16="http://schemas.microsoft.com/office/drawing/2014/main" id="{516CF173-AC57-413B-9683-5DBEC5B6BA90}"/>
              </a:ext>
            </a:extLst>
          </p:cNvPr>
          <p:cNvSpPr/>
          <p:nvPr userDrawn="1"/>
        </p:nvSpPr>
        <p:spPr>
          <a:xfrm>
            <a:off x="-2026918" y="4411423"/>
            <a:ext cx="1899919" cy="228600"/>
          </a:xfrm>
          <a:prstGeom prst="rect">
            <a:avLst/>
          </a:prstGeom>
          <a:solidFill>
            <a:srgbClr val="4F2D1D"/>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Reserves &amp; Resources: R79 G45 B29</a:t>
            </a:r>
          </a:p>
        </p:txBody>
      </p:sp>
      <p:sp>
        <p:nvSpPr>
          <p:cNvPr id="18" name="Rectangle 17">
            <a:extLst>
              <a:ext uri="{FF2B5EF4-FFF2-40B4-BE49-F238E27FC236}">
                <a16:creationId xmlns:a16="http://schemas.microsoft.com/office/drawing/2014/main" id="{7E27BB9B-F927-4B45-8B97-6B48E4BB243E}"/>
              </a:ext>
            </a:extLst>
          </p:cNvPr>
          <p:cNvSpPr/>
          <p:nvPr userDrawn="1"/>
        </p:nvSpPr>
        <p:spPr>
          <a:xfrm>
            <a:off x="-2026918" y="1322352"/>
            <a:ext cx="1899919" cy="228600"/>
          </a:xfrm>
          <a:prstGeom prst="rect">
            <a:avLst/>
          </a:prstGeom>
          <a:solidFill>
            <a:srgbClr val="002060"/>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NSTA blue: R25 G55 B104  </a:t>
            </a:r>
          </a:p>
        </p:txBody>
      </p:sp>
    </p:spTree>
    <p:extLst>
      <p:ext uri="{BB962C8B-B14F-4D97-AF65-F5344CB8AC3E}">
        <p14:creationId xmlns:p14="http://schemas.microsoft.com/office/powerpoint/2010/main" val="3731675141"/>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 id="2147484001" r:id="rId23"/>
    <p:sldLayoutId id="2147484002" r:id="rId24"/>
    <p:sldLayoutId id="2147484003" r:id="rId25"/>
    <p:sldLayoutId id="2147484004" r:id="rId26"/>
    <p:sldLayoutId id="2147484005" r:id="rId27"/>
  </p:sldLayoutIdLst>
  <p:hf hdr="0" ftr="0" dt="0"/>
  <p:txStyles>
    <p:titleStyle>
      <a:lvl1pPr algn="l" defTabSz="914355"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28588" indent="-228588" algn="l" defTabSz="91435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8" algn="l" defTabSz="91435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4" indent="-228588" algn="l" defTabSz="91435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7408">
          <p15:clr>
            <a:srgbClr val="F26B43"/>
          </p15:clr>
        </p15:guide>
        <p15:guide id="3" orient="horz" pos="16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5ED1CC-4247-8FA5-8E82-7BE80DE83B9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39330F7-B2A2-FF15-1B8C-9A48E92F06A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493C1A-C7E4-B4FD-8ACC-F81D6AD5358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72C6EE4-DB6D-42A6-BD70-4ED2D1F31A73}" type="datetimeFigureOut">
              <a:rPr lang="en-GB" smtClean="0"/>
              <a:t>24/04/2023</a:t>
            </a:fld>
            <a:endParaRPr lang="en-GB"/>
          </a:p>
        </p:txBody>
      </p:sp>
      <p:sp>
        <p:nvSpPr>
          <p:cNvPr id="5" name="Footer Placeholder 4">
            <a:extLst>
              <a:ext uri="{FF2B5EF4-FFF2-40B4-BE49-F238E27FC236}">
                <a16:creationId xmlns:a16="http://schemas.microsoft.com/office/drawing/2014/main" id="{CCEFAF5D-F749-2084-D3D0-AD04C5F9379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BF7E661-6D31-F154-37F1-EDC7A4168BF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F2C2FFB-96DA-423B-B673-4350428D7992}" type="slidenum">
              <a:rPr lang="en-GB" smtClean="0"/>
              <a:t>‹#›</a:t>
            </a:fld>
            <a:endParaRPr lang="en-GB"/>
          </a:p>
        </p:txBody>
      </p:sp>
      <p:sp>
        <p:nvSpPr>
          <p:cNvPr id="7" name="Rectangle 6">
            <a:extLst>
              <a:ext uri="{FF2B5EF4-FFF2-40B4-BE49-F238E27FC236}">
                <a16:creationId xmlns:a16="http://schemas.microsoft.com/office/drawing/2014/main" id="{F9E3B0E2-7D79-75EA-1B78-0DCCD9691B39}"/>
              </a:ext>
            </a:extLst>
          </p:cNvPr>
          <p:cNvSpPr/>
          <p:nvPr userDrawn="1"/>
        </p:nvSpPr>
        <p:spPr>
          <a:xfrm>
            <a:off x="-2026918" y="1837198"/>
            <a:ext cx="1899919" cy="228600"/>
          </a:xfrm>
          <a:prstGeom prst="rect">
            <a:avLst/>
          </a:prstGeom>
          <a:solidFill>
            <a:srgbClr val="8531A5"/>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Regulate/Reg Framework: R133 G49 B165</a:t>
            </a:r>
          </a:p>
        </p:txBody>
      </p:sp>
      <p:sp>
        <p:nvSpPr>
          <p:cNvPr id="8" name="Rectangle 7">
            <a:extLst>
              <a:ext uri="{FF2B5EF4-FFF2-40B4-BE49-F238E27FC236}">
                <a16:creationId xmlns:a16="http://schemas.microsoft.com/office/drawing/2014/main" id="{E14DD9B8-9C9C-7CE8-ADCF-529A69E9BB5E}"/>
              </a:ext>
            </a:extLst>
          </p:cNvPr>
          <p:cNvSpPr/>
          <p:nvPr userDrawn="1"/>
        </p:nvSpPr>
        <p:spPr>
          <a:xfrm>
            <a:off x="-2026918" y="1579775"/>
            <a:ext cx="1899919" cy="228600"/>
          </a:xfrm>
          <a:prstGeom prst="rect">
            <a:avLst/>
          </a:prstGeom>
          <a:solidFill>
            <a:srgbClr val="0065A2"/>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9" name="Rectangle 8">
            <a:extLst>
              <a:ext uri="{FF2B5EF4-FFF2-40B4-BE49-F238E27FC236}">
                <a16:creationId xmlns:a16="http://schemas.microsoft.com/office/drawing/2014/main" id="{D6A0857B-8461-09C3-36C5-41D8BB7CC149}"/>
              </a:ext>
            </a:extLst>
          </p:cNvPr>
          <p:cNvSpPr/>
          <p:nvPr userDrawn="1"/>
        </p:nvSpPr>
        <p:spPr>
          <a:xfrm>
            <a:off x="-2026918" y="2609467"/>
            <a:ext cx="1899919" cy="228600"/>
          </a:xfrm>
          <a:prstGeom prst="rect">
            <a:avLst/>
          </a:prstGeom>
          <a:solidFill>
            <a:srgbClr val="008624"/>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Net zero: R0 G134 B36</a:t>
            </a:r>
          </a:p>
        </p:txBody>
      </p:sp>
      <p:sp>
        <p:nvSpPr>
          <p:cNvPr id="10" name="Rectangle 9">
            <a:extLst>
              <a:ext uri="{FF2B5EF4-FFF2-40B4-BE49-F238E27FC236}">
                <a16:creationId xmlns:a16="http://schemas.microsoft.com/office/drawing/2014/main" id="{EA8C1793-92DE-491C-F782-614325493926}"/>
              </a:ext>
            </a:extLst>
          </p:cNvPr>
          <p:cNvSpPr/>
          <p:nvPr userDrawn="1"/>
        </p:nvSpPr>
        <p:spPr>
          <a:xfrm>
            <a:off x="-2026918" y="2352044"/>
            <a:ext cx="1899919" cy="228600"/>
          </a:xfrm>
          <a:prstGeom prst="rect">
            <a:avLst/>
          </a:prstGeom>
          <a:solidFill>
            <a:srgbClr val="003E52"/>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Digital &amp; Data: R0 G62 B82</a:t>
            </a:r>
          </a:p>
        </p:txBody>
      </p:sp>
      <p:sp>
        <p:nvSpPr>
          <p:cNvPr id="11" name="Rectangle 10">
            <a:extLst>
              <a:ext uri="{FF2B5EF4-FFF2-40B4-BE49-F238E27FC236}">
                <a16:creationId xmlns:a16="http://schemas.microsoft.com/office/drawing/2014/main" id="{2C456A19-313E-3B32-624A-75046277EF9D}"/>
              </a:ext>
            </a:extLst>
          </p:cNvPr>
          <p:cNvSpPr/>
          <p:nvPr userDrawn="1"/>
        </p:nvSpPr>
        <p:spPr>
          <a:xfrm>
            <a:off x="-2026918" y="2094621"/>
            <a:ext cx="1899919" cy="228600"/>
          </a:xfrm>
          <a:prstGeom prst="rect">
            <a:avLst/>
          </a:prstGeom>
          <a:solidFill>
            <a:srgbClr val="BE4D00"/>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Technology: R190 G77 B0 </a:t>
            </a:r>
          </a:p>
        </p:txBody>
      </p:sp>
      <p:sp>
        <p:nvSpPr>
          <p:cNvPr id="12" name="Rectangle 11">
            <a:extLst>
              <a:ext uri="{FF2B5EF4-FFF2-40B4-BE49-F238E27FC236}">
                <a16:creationId xmlns:a16="http://schemas.microsoft.com/office/drawing/2014/main" id="{6FE78F72-1C36-094E-B35F-20B367D5E1BE}"/>
              </a:ext>
            </a:extLst>
          </p:cNvPr>
          <p:cNvSpPr/>
          <p:nvPr userDrawn="1"/>
        </p:nvSpPr>
        <p:spPr>
          <a:xfrm>
            <a:off x="-2026918" y="3896582"/>
            <a:ext cx="1899919" cy="228600"/>
          </a:xfrm>
          <a:prstGeom prst="rect">
            <a:avLst/>
          </a:prstGeom>
          <a:solidFill>
            <a:srgbClr val="5F5252"/>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People/process: R95 G82 B82</a:t>
            </a:r>
          </a:p>
        </p:txBody>
      </p:sp>
      <p:sp>
        <p:nvSpPr>
          <p:cNvPr id="13" name="Rectangle 12">
            <a:extLst>
              <a:ext uri="{FF2B5EF4-FFF2-40B4-BE49-F238E27FC236}">
                <a16:creationId xmlns:a16="http://schemas.microsoft.com/office/drawing/2014/main" id="{9C0B5C59-3CC2-2389-FD38-2EF3D66DBC75}"/>
              </a:ext>
            </a:extLst>
          </p:cNvPr>
          <p:cNvSpPr/>
          <p:nvPr userDrawn="1"/>
        </p:nvSpPr>
        <p:spPr>
          <a:xfrm>
            <a:off x="-2026918" y="3381736"/>
            <a:ext cx="1899919" cy="228600"/>
          </a:xfrm>
          <a:prstGeom prst="rect">
            <a:avLst/>
          </a:prstGeom>
          <a:solidFill>
            <a:srgbClr val="00737A"/>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Decom: R0 G115 B122</a:t>
            </a:r>
          </a:p>
        </p:txBody>
      </p:sp>
      <p:sp>
        <p:nvSpPr>
          <p:cNvPr id="14" name="Rectangle 13">
            <a:extLst>
              <a:ext uri="{FF2B5EF4-FFF2-40B4-BE49-F238E27FC236}">
                <a16:creationId xmlns:a16="http://schemas.microsoft.com/office/drawing/2014/main" id="{04ECB93D-2F34-BB57-4C5A-5CE931D7B74D}"/>
              </a:ext>
            </a:extLst>
          </p:cNvPr>
          <p:cNvSpPr/>
          <p:nvPr userDrawn="1"/>
        </p:nvSpPr>
        <p:spPr>
          <a:xfrm>
            <a:off x="-2026918" y="3124313"/>
            <a:ext cx="1899919" cy="228600"/>
          </a:xfrm>
          <a:prstGeom prst="rect">
            <a:avLst/>
          </a:prstGeom>
          <a:solidFill>
            <a:srgbClr val="CF0C71"/>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Exploration: R207 G12 B113</a:t>
            </a:r>
          </a:p>
        </p:txBody>
      </p:sp>
      <p:sp>
        <p:nvSpPr>
          <p:cNvPr id="15" name="Rectangle 14">
            <a:extLst>
              <a:ext uri="{FF2B5EF4-FFF2-40B4-BE49-F238E27FC236}">
                <a16:creationId xmlns:a16="http://schemas.microsoft.com/office/drawing/2014/main" id="{8E7BD5EE-9597-E320-5E05-EA523332C726}"/>
              </a:ext>
            </a:extLst>
          </p:cNvPr>
          <p:cNvSpPr/>
          <p:nvPr userDrawn="1"/>
        </p:nvSpPr>
        <p:spPr>
          <a:xfrm>
            <a:off x="-2026918" y="711284"/>
            <a:ext cx="1761105" cy="251473"/>
          </a:xfrm>
          <a:prstGeom prst="rect">
            <a:avLst/>
          </a:prstGeom>
          <a:no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NSTA </a:t>
            </a:r>
            <a:r>
              <a:rPr kumimoji="0" lang="en-US" sz="899" b="0" i="0" u="none" strike="noStrike" kern="0" cap="none" spc="0" normalizeH="0" baseline="0" noProof="0" err="1">
                <a:ln>
                  <a:noFill/>
                </a:ln>
                <a:solidFill>
                  <a:prstClr val="black"/>
                </a:solidFill>
                <a:effectLst/>
                <a:uLnTx/>
                <a:uFillTx/>
                <a:latin typeface="+mn-lt"/>
                <a:ea typeface="+mn-ea"/>
                <a:cs typeface="+mn-cs"/>
              </a:rPr>
              <a:t>colour</a:t>
            </a:r>
            <a:r>
              <a:rPr kumimoji="0" lang="en-US" sz="899" b="0" i="0" u="none" strike="noStrike" kern="0" cap="none" spc="0" normalizeH="0" baseline="0" noProof="0">
                <a:ln>
                  <a:noFill/>
                </a:ln>
                <a:solidFill>
                  <a:prstClr val="black"/>
                </a:solidFill>
                <a:effectLst/>
                <a:uLnTx/>
                <a:uFillTx/>
                <a:latin typeface="+mn-lt"/>
                <a:ea typeface="+mn-ea"/>
                <a:cs typeface="+mn-cs"/>
              </a:rPr>
              <a:t> family R-G-B</a:t>
            </a:r>
          </a:p>
        </p:txBody>
      </p:sp>
      <p:sp>
        <p:nvSpPr>
          <p:cNvPr id="16" name="Rectangle 15">
            <a:extLst>
              <a:ext uri="{FF2B5EF4-FFF2-40B4-BE49-F238E27FC236}">
                <a16:creationId xmlns:a16="http://schemas.microsoft.com/office/drawing/2014/main" id="{3CE3502E-A054-881A-1751-21C2CE255BF2}"/>
              </a:ext>
            </a:extLst>
          </p:cNvPr>
          <p:cNvSpPr/>
          <p:nvPr userDrawn="1"/>
        </p:nvSpPr>
        <p:spPr>
          <a:xfrm>
            <a:off x="-2026918" y="123088"/>
            <a:ext cx="1567051" cy="810847"/>
          </a:xfrm>
          <a:prstGeom prst="rect">
            <a:avLst/>
          </a:prstGeom>
          <a:noFill/>
          <a:ln w="9525" cap="flat" cmpd="sng" algn="ctr">
            <a:noFill/>
            <a:prstDash val="solid"/>
          </a:ln>
          <a:effectLst/>
        </p:spPr>
        <p:txBody>
          <a:bodyPr rtlCol="0" anchor="t"/>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Use the </a:t>
            </a:r>
            <a:r>
              <a:rPr kumimoji="0" lang="en-US" sz="899" b="0" i="0" u="none" strike="noStrike" kern="0" cap="none" spc="0" normalizeH="0" baseline="0" noProof="0" err="1">
                <a:ln>
                  <a:noFill/>
                </a:ln>
                <a:solidFill>
                  <a:prstClr val="black"/>
                </a:solidFill>
                <a:effectLst/>
                <a:uLnTx/>
                <a:uFillTx/>
                <a:latin typeface="+mn-lt"/>
                <a:ea typeface="+mn-ea"/>
                <a:cs typeface="+mn-cs"/>
              </a:rPr>
              <a:t>colour</a:t>
            </a:r>
            <a:r>
              <a:rPr kumimoji="0" lang="en-US" sz="899" b="0" i="0" u="none" strike="noStrike" kern="0" cap="none" spc="0" normalizeH="0" baseline="0" noProof="0">
                <a:ln>
                  <a:noFill/>
                </a:ln>
                <a:solidFill>
                  <a:prstClr val="black"/>
                </a:solidFill>
                <a:effectLst/>
                <a:uLnTx/>
                <a:uFillTx/>
                <a:latin typeface="+mn-lt"/>
                <a:ea typeface="+mn-ea"/>
                <a:cs typeface="+mn-cs"/>
              </a:rPr>
              <a:t> picker or type in the RGB values to select </a:t>
            </a:r>
            <a:r>
              <a:rPr kumimoji="0" lang="en-US" sz="899" b="0" i="0" u="none" strike="noStrike" kern="0" cap="none" spc="0" normalizeH="0" baseline="0" noProof="0" err="1">
                <a:ln>
                  <a:noFill/>
                </a:ln>
                <a:solidFill>
                  <a:prstClr val="black"/>
                </a:solidFill>
                <a:effectLst/>
                <a:uLnTx/>
                <a:uFillTx/>
                <a:latin typeface="+mn-lt"/>
                <a:ea typeface="+mn-ea"/>
                <a:cs typeface="+mn-cs"/>
              </a:rPr>
              <a:t>colour</a:t>
            </a:r>
            <a:r>
              <a:rPr kumimoji="0" lang="en-US" sz="899" b="0" i="0" u="none" strike="noStrike" kern="0" cap="none" spc="0" normalizeH="0" baseline="0" noProof="0">
                <a:ln>
                  <a:noFill/>
                </a:ln>
                <a:solidFill>
                  <a:prstClr val="black"/>
                </a:solidFill>
                <a:effectLst/>
                <a:uLnTx/>
                <a:uFillTx/>
                <a:latin typeface="+mn-lt"/>
                <a:ea typeface="+mn-ea"/>
                <a:cs typeface="+mn-cs"/>
              </a:rPr>
              <a:t>. </a:t>
            </a:r>
          </a:p>
        </p:txBody>
      </p:sp>
      <p:sp>
        <p:nvSpPr>
          <p:cNvPr id="17" name="Rectangle 16">
            <a:extLst>
              <a:ext uri="{FF2B5EF4-FFF2-40B4-BE49-F238E27FC236}">
                <a16:creationId xmlns:a16="http://schemas.microsoft.com/office/drawing/2014/main" id="{6B67E58E-CFC3-D596-80E0-C51527442AAE}"/>
              </a:ext>
            </a:extLst>
          </p:cNvPr>
          <p:cNvSpPr/>
          <p:nvPr userDrawn="1"/>
        </p:nvSpPr>
        <p:spPr>
          <a:xfrm>
            <a:off x="-2026918" y="2866890"/>
            <a:ext cx="1899919" cy="228600"/>
          </a:xfrm>
          <a:prstGeom prst="rect">
            <a:avLst/>
          </a:prstGeom>
          <a:solidFill>
            <a:srgbClr val="776CBA"/>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Licensing &amp; Consents: R0 G134 B36</a:t>
            </a:r>
          </a:p>
        </p:txBody>
      </p:sp>
      <p:sp>
        <p:nvSpPr>
          <p:cNvPr id="18" name="Rectangle 17">
            <a:extLst>
              <a:ext uri="{FF2B5EF4-FFF2-40B4-BE49-F238E27FC236}">
                <a16:creationId xmlns:a16="http://schemas.microsoft.com/office/drawing/2014/main" id="{52823336-7FE2-39D8-1969-506943413237}"/>
              </a:ext>
            </a:extLst>
          </p:cNvPr>
          <p:cNvSpPr/>
          <p:nvPr userDrawn="1"/>
        </p:nvSpPr>
        <p:spPr>
          <a:xfrm>
            <a:off x="-2026918" y="3639159"/>
            <a:ext cx="1899919" cy="228600"/>
          </a:xfrm>
          <a:prstGeom prst="rect">
            <a:avLst/>
          </a:prstGeom>
          <a:solidFill>
            <a:srgbClr val="CB3340"/>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Supply Chain: R203 G51 B82</a:t>
            </a:r>
          </a:p>
        </p:txBody>
      </p:sp>
      <p:sp>
        <p:nvSpPr>
          <p:cNvPr id="19" name="Rectangle 18">
            <a:extLst>
              <a:ext uri="{FF2B5EF4-FFF2-40B4-BE49-F238E27FC236}">
                <a16:creationId xmlns:a16="http://schemas.microsoft.com/office/drawing/2014/main" id="{E3ACF3F6-20F1-D6D6-A711-96A669D83D0B}"/>
              </a:ext>
            </a:extLst>
          </p:cNvPr>
          <p:cNvSpPr/>
          <p:nvPr userDrawn="1"/>
        </p:nvSpPr>
        <p:spPr>
          <a:xfrm>
            <a:off x="-2026918" y="4154005"/>
            <a:ext cx="1899919" cy="228600"/>
          </a:xfrm>
          <a:prstGeom prst="rect">
            <a:avLst/>
          </a:prstGeom>
          <a:solidFill>
            <a:srgbClr val="906A2F"/>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Asset Stewardship: R144 G106 B47</a:t>
            </a:r>
          </a:p>
        </p:txBody>
      </p:sp>
      <p:sp>
        <p:nvSpPr>
          <p:cNvPr id="20" name="Rectangle 19">
            <a:extLst>
              <a:ext uri="{FF2B5EF4-FFF2-40B4-BE49-F238E27FC236}">
                <a16:creationId xmlns:a16="http://schemas.microsoft.com/office/drawing/2014/main" id="{0DCBB8AE-6F5A-1B34-2E0A-B3E8AF664FBA}"/>
              </a:ext>
            </a:extLst>
          </p:cNvPr>
          <p:cNvSpPr/>
          <p:nvPr userDrawn="1"/>
        </p:nvSpPr>
        <p:spPr>
          <a:xfrm>
            <a:off x="-2026918" y="4411423"/>
            <a:ext cx="1899919" cy="228600"/>
          </a:xfrm>
          <a:prstGeom prst="rect">
            <a:avLst/>
          </a:prstGeom>
          <a:solidFill>
            <a:srgbClr val="4F2D1D"/>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Reserves &amp; Resources: R79 G45 B29</a:t>
            </a:r>
          </a:p>
        </p:txBody>
      </p:sp>
      <p:sp>
        <p:nvSpPr>
          <p:cNvPr id="21" name="Rectangle 20">
            <a:extLst>
              <a:ext uri="{FF2B5EF4-FFF2-40B4-BE49-F238E27FC236}">
                <a16:creationId xmlns:a16="http://schemas.microsoft.com/office/drawing/2014/main" id="{808178AF-5995-3ED6-4030-1B5490BC5981}"/>
              </a:ext>
            </a:extLst>
          </p:cNvPr>
          <p:cNvSpPr/>
          <p:nvPr userDrawn="1"/>
        </p:nvSpPr>
        <p:spPr>
          <a:xfrm>
            <a:off x="-2026918" y="1322352"/>
            <a:ext cx="1899919" cy="228600"/>
          </a:xfrm>
          <a:prstGeom prst="rect">
            <a:avLst/>
          </a:prstGeom>
          <a:solidFill>
            <a:srgbClr val="002060"/>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NSTA blue: R25 G55 B104  </a:t>
            </a:r>
          </a:p>
        </p:txBody>
      </p:sp>
    </p:spTree>
    <p:extLst>
      <p:ext uri="{BB962C8B-B14F-4D97-AF65-F5344CB8AC3E}">
        <p14:creationId xmlns:p14="http://schemas.microsoft.com/office/powerpoint/2010/main" val="1712369929"/>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A064-5768-4BEE-99EC-1B9DF24C9F9B}"/>
              </a:ext>
            </a:extLst>
          </p:cNvPr>
          <p:cNvSpPr/>
          <p:nvPr userDrawn="1"/>
        </p:nvSpPr>
        <p:spPr>
          <a:xfrm>
            <a:off x="-2026919" y="1477602"/>
            <a:ext cx="1899919" cy="228600"/>
          </a:xfrm>
          <a:prstGeom prst="rect">
            <a:avLst/>
          </a:prstGeom>
          <a:solidFill>
            <a:srgbClr val="8531A5"/>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Regulate/Reg Framework: R133 G49 B165</a:t>
            </a:r>
          </a:p>
        </p:txBody>
      </p:sp>
      <p:sp>
        <p:nvSpPr>
          <p:cNvPr id="4" name="Rectangle 3">
            <a:extLst>
              <a:ext uri="{FF2B5EF4-FFF2-40B4-BE49-F238E27FC236}">
                <a16:creationId xmlns:a16="http://schemas.microsoft.com/office/drawing/2014/main" id="{145028D4-C0DC-4638-A220-FFF42C21785B}"/>
              </a:ext>
            </a:extLst>
          </p:cNvPr>
          <p:cNvSpPr/>
          <p:nvPr userDrawn="1"/>
        </p:nvSpPr>
        <p:spPr>
          <a:xfrm>
            <a:off x="-2026919" y="1220179"/>
            <a:ext cx="1899919" cy="228600"/>
          </a:xfrm>
          <a:prstGeom prst="rect">
            <a:avLst/>
          </a:prstGeom>
          <a:solidFill>
            <a:srgbClr val="0065A2"/>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5" name="Rectangle 4">
            <a:extLst>
              <a:ext uri="{FF2B5EF4-FFF2-40B4-BE49-F238E27FC236}">
                <a16:creationId xmlns:a16="http://schemas.microsoft.com/office/drawing/2014/main" id="{09F13E83-4C65-4126-A462-62A57F43D563}"/>
              </a:ext>
            </a:extLst>
          </p:cNvPr>
          <p:cNvSpPr/>
          <p:nvPr userDrawn="1"/>
        </p:nvSpPr>
        <p:spPr>
          <a:xfrm>
            <a:off x="-2026919" y="962756"/>
            <a:ext cx="1899919" cy="228600"/>
          </a:xfrm>
          <a:prstGeom prst="rect">
            <a:avLst/>
          </a:prstGeom>
          <a:solidFill>
            <a:srgbClr val="00AEEF"/>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Influence: R0 G174 B239  </a:t>
            </a:r>
          </a:p>
        </p:txBody>
      </p:sp>
      <p:sp>
        <p:nvSpPr>
          <p:cNvPr id="6" name="Rectangle 5">
            <a:extLst>
              <a:ext uri="{FF2B5EF4-FFF2-40B4-BE49-F238E27FC236}">
                <a16:creationId xmlns:a16="http://schemas.microsoft.com/office/drawing/2014/main" id="{76A791C1-58C6-4AE9-ACB0-61B2FA9DC4B6}"/>
              </a:ext>
            </a:extLst>
          </p:cNvPr>
          <p:cNvSpPr/>
          <p:nvPr userDrawn="1"/>
        </p:nvSpPr>
        <p:spPr>
          <a:xfrm>
            <a:off x="-2026919" y="2249871"/>
            <a:ext cx="1899919" cy="228600"/>
          </a:xfrm>
          <a:prstGeom prst="rect">
            <a:avLst/>
          </a:prstGeom>
          <a:solidFill>
            <a:srgbClr val="008624"/>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Net zero: R0 G134 B36</a:t>
            </a:r>
          </a:p>
        </p:txBody>
      </p:sp>
      <p:sp>
        <p:nvSpPr>
          <p:cNvPr id="7" name="Rectangle 6">
            <a:extLst>
              <a:ext uri="{FF2B5EF4-FFF2-40B4-BE49-F238E27FC236}">
                <a16:creationId xmlns:a16="http://schemas.microsoft.com/office/drawing/2014/main" id="{3DCB14E0-5CDD-48B7-9D23-02F93B64BBF4}"/>
              </a:ext>
            </a:extLst>
          </p:cNvPr>
          <p:cNvSpPr/>
          <p:nvPr userDrawn="1"/>
        </p:nvSpPr>
        <p:spPr>
          <a:xfrm>
            <a:off x="-2026919" y="1992448"/>
            <a:ext cx="1899919" cy="228600"/>
          </a:xfrm>
          <a:prstGeom prst="rect">
            <a:avLst/>
          </a:prstGeom>
          <a:solidFill>
            <a:srgbClr val="003E52"/>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Digital &amp; Data: R0 G62 B72</a:t>
            </a:r>
          </a:p>
        </p:txBody>
      </p:sp>
      <p:sp>
        <p:nvSpPr>
          <p:cNvPr id="8" name="Rectangle 7">
            <a:extLst>
              <a:ext uri="{FF2B5EF4-FFF2-40B4-BE49-F238E27FC236}">
                <a16:creationId xmlns:a16="http://schemas.microsoft.com/office/drawing/2014/main" id="{5FB5015B-84E7-450F-9FE0-5CCDFF6D3D67}"/>
              </a:ext>
            </a:extLst>
          </p:cNvPr>
          <p:cNvSpPr/>
          <p:nvPr userDrawn="1"/>
        </p:nvSpPr>
        <p:spPr>
          <a:xfrm>
            <a:off x="-2026919" y="1735025"/>
            <a:ext cx="1899919" cy="228600"/>
          </a:xfrm>
          <a:prstGeom prst="rect">
            <a:avLst/>
          </a:prstGeom>
          <a:solidFill>
            <a:srgbClr val="BE4D00"/>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Technology: R190 G77 B0 </a:t>
            </a:r>
          </a:p>
        </p:txBody>
      </p:sp>
      <p:sp>
        <p:nvSpPr>
          <p:cNvPr id="9" name="Rectangle 8">
            <a:extLst>
              <a:ext uri="{FF2B5EF4-FFF2-40B4-BE49-F238E27FC236}">
                <a16:creationId xmlns:a16="http://schemas.microsoft.com/office/drawing/2014/main" id="{24AA33EC-1F06-4800-94D6-BF0F09E27568}"/>
              </a:ext>
            </a:extLst>
          </p:cNvPr>
          <p:cNvSpPr/>
          <p:nvPr userDrawn="1"/>
        </p:nvSpPr>
        <p:spPr>
          <a:xfrm>
            <a:off x="-2026919" y="3536986"/>
            <a:ext cx="1899919" cy="228600"/>
          </a:xfrm>
          <a:prstGeom prst="rect">
            <a:avLst/>
          </a:prstGeom>
          <a:solidFill>
            <a:srgbClr val="5F5252"/>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People/process: R95 G72 B72</a:t>
            </a:r>
          </a:p>
        </p:txBody>
      </p:sp>
      <p:sp>
        <p:nvSpPr>
          <p:cNvPr id="10" name="Rectangle 9">
            <a:extLst>
              <a:ext uri="{FF2B5EF4-FFF2-40B4-BE49-F238E27FC236}">
                <a16:creationId xmlns:a16="http://schemas.microsoft.com/office/drawing/2014/main" id="{FD71463D-3ACB-4441-BA37-9A4F2A36AAEF}"/>
              </a:ext>
            </a:extLst>
          </p:cNvPr>
          <p:cNvSpPr/>
          <p:nvPr userDrawn="1"/>
        </p:nvSpPr>
        <p:spPr>
          <a:xfrm>
            <a:off x="-2026919" y="3022140"/>
            <a:ext cx="1899919" cy="228600"/>
          </a:xfrm>
          <a:prstGeom prst="rect">
            <a:avLst/>
          </a:prstGeom>
          <a:solidFill>
            <a:srgbClr val="00737A"/>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Decom: R0 G115 B122</a:t>
            </a:r>
          </a:p>
        </p:txBody>
      </p:sp>
      <p:sp>
        <p:nvSpPr>
          <p:cNvPr id="11" name="Rectangle 10">
            <a:extLst>
              <a:ext uri="{FF2B5EF4-FFF2-40B4-BE49-F238E27FC236}">
                <a16:creationId xmlns:a16="http://schemas.microsoft.com/office/drawing/2014/main" id="{F766042B-2AC9-4F6F-B3F3-6B618CB5209B}"/>
              </a:ext>
            </a:extLst>
          </p:cNvPr>
          <p:cNvSpPr/>
          <p:nvPr userDrawn="1"/>
        </p:nvSpPr>
        <p:spPr>
          <a:xfrm>
            <a:off x="-2026919" y="2764717"/>
            <a:ext cx="1899919" cy="228600"/>
          </a:xfrm>
          <a:prstGeom prst="rect">
            <a:avLst/>
          </a:prstGeom>
          <a:solidFill>
            <a:srgbClr val="CF0C71"/>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Exploration: R207 G12 B113</a:t>
            </a:r>
          </a:p>
        </p:txBody>
      </p:sp>
      <p:sp>
        <p:nvSpPr>
          <p:cNvPr id="12" name="Rectangle 11">
            <a:extLst>
              <a:ext uri="{FF2B5EF4-FFF2-40B4-BE49-F238E27FC236}">
                <a16:creationId xmlns:a16="http://schemas.microsoft.com/office/drawing/2014/main" id="{BC7D33BC-1069-4206-A245-1694657133AD}"/>
              </a:ext>
            </a:extLst>
          </p:cNvPr>
          <p:cNvSpPr/>
          <p:nvPr userDrawn="1"/>
        </p:nvSpPr>
        <p:spPr>
          <a:xfrm>
            <a:off x="-2026919" y="711282"/>
            <a:ext cx="1761105" cy="251473"/>
          </a:xfrm>
          <a:prstGeom prst="rect">
            <a:avLst/>
          </a:prstGeom>
          <a:no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OGA colour family R-G-B</a:t>
            </a:r>
          </a:p>
        </p:txBody>
      </p:sp>
      <p:sp>
        <p:nvSpPr>
          <p:cNvPr id="13" name="Rectangle 12">
            <a:extLst>
              <a:ext uri="{FF2B5EF4-FFF2-40B4-BE49-F238E27FC236}">
                <a16:creationId xmlns:a16="http://schemas.microsoft.com/office/drawing/2014/main" id="{A7D6B6A7-94B7-4155-B446-E32DC923BA4D}"/>
              </a:ext>
            </a:extLst>
          </p:cNvPr>
          <p:cNvSpPr/>
          <p:nvPr userDrawn="1"/>
        </p:nvSpPr>
        <p:spPr>
          <a:xfrm>
            <a:off x="-2026919" y="123086"/>
            <a:ext cx="1567051" cy="810847"/>
          </a:xfrm>
          <a:prstGeom prst="rect">
            <a:avLst/>
          </a:prstGeom>
          <a:noFill/>
          <a:ln w="9525" cap="flat" cmpd="sng" algn="ctr">
            <a:noFill/>
            <a:prstDash val="solid"/>
          </a:ln>
          <a:effectLst/>
        </p:spPr>
        <p:txBody>
          <a:bodyPr rtlCol="0" anchor="t"/>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Use the colour picker or type in the RGB values to select colour. </a:t>
            </a:r>
          </a:p>
        </p:txBody>
      </p:sp>
      <p:sp>
        <p:nvSpPr>
          <p:cNvPr id="14" name="Rectangle 13">
            <a:extLst>
              <a:ext uri="{FF2B5EF4-FFF2-40B4-BE49-F238E27FC236}">
                <a16:creationId xmlns:a16="http://schemas.microsoft.com/office/drawing/2014/main" id="{C3A3191C-F30C-4085-BDE6-F7F396268479}"/>
              </a:ext>
            </a:extLst>
          </p:cNvPr>
          <p:cNvSpPr/>
          <p:nvPr userDrawn="1"/>
        </p:nvSpPr>
        <p:spPr>
          <a:xfrm>
            <a:off x="-2026919" y="2507294"/>
            <a:ext cx="1899919" cy="228600"/>
          </a:xfrm>
          <a:prstGeom prst="rect">
            <a:avLst/>
          </a:prstGeom>
          <a:solidFill>
            <a:srgbClr val="776CBA"/>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Licensing &amp; Consents: R0 G134 B36</a:t>
            </a:r>
          </a:p>
        </p:txBody>
      </p:sp>
      <p:sp>
        <p:nvSpPr>
          <p:cNvPr id="15" name="Rectangle 14">
            <a:extLst>
              <a:ext uri="{FF2B5EF4-FFF2-40B4-BE49-F238E27FC236}">
                <a16:creationId xmlns:a16="http://schemas.microsoft.com/office/drawing/2014/main" id="{E840ADC6-EC14-4863-8B0A-E2B955712451}"/>
              </a:ext>
            </a:extLst>
          </p:cNvPr>
          <p:cNvSpPr/>
          <p:nvPr userDrawn="1"/>
        </p:nvSpPr>
        <p:spPr>
          <a:xfrm>
            <a:off x="-2026919" y="3279563"/>
            <a:ext cx="1899919" cy="228600"/>
          </a:xfrm>
          <a:prstGeom prst="rect">
            <a:avLst/>
          </a:prstGeom>
          <a:solidFill>
            <a:srgbClr val="CB3340"/>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Supply Chain: R203 G51 B72</a:t>
            </a:r>
          </a:p>
        </p:txBody>
      </p:sp>
      <p:sp>
        <p:nvSpPr>
          <p:cNvPr id="16" name="Rectangle 15">
            <a:extLst>
              <a:ext uri="{FF2B5EF4-FFF2-40B4-BE49-F238E27FC236}">
                <a16:creationId xmlns:a16="http://schemas.microsoft.com/office/drawing/2014/main" id="{E35257F1-0904-4002-8DA3-39CD77F3AB9A}"/>
              </a:ext>
            </a:extLst>
          </p:cNvPr>
          <p:cNvSpPr/>
          <p:nvPr userDrawn="1"/>
        </p:nvSpPr>
        <p:spPr>
          <a:xfrm>
            <a:off x="-2026919" y="3794409"/>
            <a:ext cx="1899919" cy="228600"/>
          </a:xfrm>
          <a:prstGeom prst="rect">
            <a:avLst/>
          </a:prstGeom>
          <a:solidFill>
            <a:srgbClr val="906A2F"/>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Asset Stewardship: R144 G106 B47</a:t>
            </a:r>
          </a:p>
        </p:txBody>
      </p:sp>
      <p:sp>
        <p:nvSpPr>
          <p:cNvPr id="17" name="Rectangle 16">
            <a:extLst>
              <a:ext uri="{FF2B5EF4-FFF2-40B4-BE49-F238E27FC236}">
                <a16:creationId xmlns:a16="http://schemas.microsoft.com/office/drawing/2014/main" id="{516CF173-AC57-413B-9683-5DBEC5B6BA90}"/>
              </a:ext>
            </a:extLst>
          </p:cNvPr>
          <p:cNvSpPr/>
          <p:nvPr userDrawn="1"/>
        </p:nvSpPr>
        <p:spPr>
          <a:xfrm>
            <a:off x="-2026919" y="4051827"/>
            <a:ext cx="1899919" cy="228600"/>
          </a:xfrm>
          <a:prstGeom prst="rect">
            <a:avLst/>
          </a:prstGeom>
          <a:solidFill>
            <a:srgbClr val="4F2D1D"/>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Reserves &amp; Resources: R79 G45 B29</a:t>
            </a:r>
          </a:p>
        </p:txBody>
      </p:sp>
    </p:spTree>
    <p:extLst>
      <p:ext uri="{BB962C8B-B14F-4D97-AF65-F5344CB8AC3E}">
        <p14:creationId xmlns:p14="http://schemas.microsoft.com/office/powerpoint/2010/main" val="378638617"/>
      </p:ext>
    </p:extLst>
  </p:cSld>
  <p:clrMap bg1="lt1" tx1="dk1" bg2="lt2" tx2="dk2" accent1="accent1" accent2="accent2" accent3="accent3" accent4="accent4" accent5="accent5" accent6="accent6" hlink="hlink" folHlink="folHlink"/>
  <p:sldLayoutIdLst>
    <p:sldLayoutId id="2147483721" r:id="rId1"/>
    <p:sldLayoutId id="2147483720" r:id="rId2"/>
    <p:sldLayoutId id="2147483751" r:id="rId3"/>
    <p:sldLayoutId id="2147483752" r:id="rId4"/>
    <p:sldLayoutId id="2147483754" r:id="rId5"/>
    <p:sldLayoutId id="2147483753" r:id="rId6"/>
    <p:sldLayoutId id="2147483755" r:id="rId7"/>
    <p:sldLayoutId id="2147483771" r:id="rId8"/>
    <p:sldLayoutId id="2147483760" r:id="rId9"/>
    <p:sldLayoutId id="2147483770" r:id="rId10"/>
    <p:sldLayoutId id="2147483799" r:id="rId11"/>
    <p:sldLayoutId id="2147483758" r:id="rId12"/>
    <p:sldLayoutId id="2147483797" r:id="rId13"/>
    <p:sldLayoutId id="2147483756" r:id="rId14"/>
    <p:sldLayoutId id="2147483757" r:id="rId15"/>
  </p:sldLayoutIdLst>
  <p:hf hdr="0" ftr="0" dt="0"/>
  <p:txStyles>
    <p:titleStyle>
      <a:lvl1pPr algn="l" defTabSz="914400"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userDrawn="1">
          <p15:clr>
            <a:srgbClr val="F26B43"/>
          </p15:clr>
        </p15:guide>
        <p15:guide id="2" pos="5556" userDrawn="1">
          <p15:clr>
            <a:srgbClr val="F26B43"/>
          </p15:clr>
        </p15:guide>
        <p15:guide id="3" orient="horz" pos="12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A064-5768-4BEE-99EC-1B9DF24C9F9B}"/>
              </a:ext>
            </a:extLst>
          </p:cNvPr>
          <p:cNvSpPr/>
          <p:nvPr userDrawn="1"/>
        </p:nvSpPr>
        <p:spPr>
          <a:xfrm>
            <a:off x="-2026919" y="1477602"/>
            <a:ext cx="1899919" cy="228600"/>
          </a:xfrm>
          <a:prstGeom prst="rect">
            <a:avLst/>
          </a:prstGeom>
          <a:solidFill>
            <a:srgbClr val="8531A5"/>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Regulate/Reg Framework: R133 G49 B165</a:t>
            </a:r>
          </a:p>
        </p:txBody>
      </p:sp>
      <p:sp>
        <p:nvSpPr>
          <p:cNvPr id="4" name="Rectangle 3">
            <a:extLst>
              <a:ext uri="{FF2B5EF4-FFF2-40B4-BE49-F238E27FC236}">
                <a16:creationId xmlns:a16="http://schemas.microsoft.com/office/drawing/2014/main" id="{145028D4-C0DC-4638-A220-FFF42C21785B}"/>
              </a:ext>
            </a:extLst>
          </p:cNvPr>
          <p:cNvSpPr/>
          <p:nvPr userDrawn="1"/>
        </p:nvSpPr>
        <p:spPr>
          <a:xfrm>
            <a:off x="-2026919" y="1220179"/>
            <a:ext cx="1899919" cy="228600"/>
          </a:xfrm>
          <a:prstGeom prst="rect">
            <a:avLst/>
          </a:prstGeom>
          <a:solidFill>
            <a:srgbClr val="0065A2"/>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5" name="Rectangle 4">
            <a:extLst>
              <a:ext uri="{FF2B5EF4-FFF2-40B4-BE49-F238E27FC236}">
                <a16:creationId xmlns:a16="http://schemas.microsoft.com/office/drawing/2014/main" id="{09F13E83-4C65-4126-A462-62A57F43D563}"/>
              </a:ext>
            </a:extLst>
          </p:cNvPr>
          <p:cNvSpPr/>
          <p:nvPr userDrawn="1"/>
        </p:nvSpPr>
        <p:spPr>
          <a:xfrm>
            <a:off x="-2026919" y="962756"/>
            <a:ext cx="1899919" cy="228600"/>
          </a:xfrm>
          <a:prstGeom prst="rect">
            <a:avLst/>
          </a:prstGeom>
          <a:solidFill>
            <a:srgbClr val="00AEEF"/>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Influence: R0 G174 B239  </a:t>
            </a:r>
          </a:p>
        </p:txBody>
      </p:sp>
      <p:sp>
        <p:nvSpPr>
          <p:cNvPr id="6" name="Rectangle 5">
            <a:extLst>
              <a:ext uri="{FF2B5EF4-FFF2-40B4-BE49-F238E27FC236}">
                <a16:creationId xmlns:a16="http://schemas.microsoft.com/office/drawing/2014/main" id="{76A791C1-58C6-4AE9-ACB0-61B2FA9DC4B6}"/>
              </a:ext>
            </a:extLst>
          </p:cNvPr>
          <p:cNvSpPr/>
          <p:nvPr userDrawn="1"/>
        </p:nvSpPr>
        <p:spPr>
          <a:xfrm>
            <a:off x="-2026919" y="2249871"/>
            <a:ext cx="1899919" cy="228600"/>
          </a:xfrm>
          <a:prstGeom prst="rect">
            <a:avLst/>
          </a:prstGeom>
          <a:solidFill>
            <a:srgbClr val="008624"/>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Net zero: R0 G134 B36</a:t>
            </a:r>
          </a:p>
        </p:txBody>
      </p:sp>
      <p:sp>
        <p:nvSpPr>
          <p:cNvPr id="7" name="Rectangle 6">
            <a:extLst>
              <a:ext uri="{FF2B5EF4-FFF2-40B4-BE49-F238E27FC236}">
                <a16:creationId xmlns:a16="http://schemas.microsoft.com/office/drawing/2014/main" id="{3DCB14E0-5CDD-48B7-9D23-02F93B64BBF4}"/>
              </a:ext>
            </a:extLst>
          </p:cNvPr>
          <p:cNvSpPr/>
          <p:nvPr userDrawn="1"/>
        </p:nvSpPr>
        <p:spPr>
          <a:xfrm>
            <a:off x="-2026919" y="1992448"/>
            <a:ext cx="1899919" cy="228600"/>
          </a:xfrm>
          <a:prstGeom prst="rect">
            <a:avLst/>
          </a:prstGeom>
          <a:solidFill>
            <a:srgbClr val="003E52"/>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Digital &amp; Data: R0 G62 B82</a:t>
            </a:r>
          </a:p>
        </p:txBody>
      </p:sp>
      <p:sp>
        <p:nvSpPr>
          <p:cNvPr id="8" name="Rectangle 7">
            <a:extLst>
              <a:ext uri="{FF2B5EF4-FFF2-40B4-BE49-F238E27FC236}">
                <a16:creationId xmlns:a16="http://schemas.microsoft.com/office/drawing/2014/main" id="{5FB5015B-84E7-450F-9FE0-5CCDFF6D3D67}"/>
              </a:ext>
            </a:extLst>
          </p:cNvPr>
          <p:cNvSpPr/>
          <p:nvPr userDrawn="1"/>
        </p:nvSpPr>
        <p:spPr>
          <a:xfrm>
            <a:off x="-2026919" y="1735025"/>
            <a:ext cx="1899919" cy="228600"/>
          </a:xfrm>
          <a:prstGeom prst="rect">
            <a:avLst/>
          </a:prstGeom>
          <a:solidFill>
            <a:srgbClr val="BE4D00"/>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Technology: R190 G77 B0 </a:t>
            </a:r>
          </a:p>
        </p:txBody>
      </p:sp>
      <p:sp>
        <p:nvSpPr>
          <p:cNvPr id="9" name="Rectangle 8">
            <a:extLst>
              <a:ext uri="{FF2B5EF4-FFF2-40B4-BE49-F238E27FC236}">
                <a16:creationId xmlns:a16="http://schemas.microsoft.com/office/drawing/2014/main" id="{24AA33EC-1F06-4800-94D6-BF0F09E27568}"/>
              </a:ext>
            </a:extLst>
          </p:cNvPr>
          <p:cNvSpPr/>
          <p:nvPr userDrawn="1"/>
        </p:nvSpPr>
        <p:spPr>
          <a:xfrm>
            <a:off x="-2026919" y="3536986"/>
            <a:ext cx="1899919" cy="228600"/>
          </a:xfrm>
          <a:prstGeom prst="rect">
            <a:avLst/>
          </a:prstGeom>
          <a:solidFill>
            <a:srgbClr val="5F5252"/>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People/process: R95 G82 B82</a:t>
            </a:r>
          </a:p>
        </p:txBody>
      </p:sp>
      <p:sp>
        <p:nvSpPr>
          <p:cNvPr id="10" name="Rectangle 9">
            <a:extLst>
              <a:ext uri="{FF2B5EF4-FFF2-40B4-BE49-F238E27FC236}">
                <a16:creationId xmlns:a16="http://schemas.microsoft.com/office/drawing/2014/main" id="{FD71463D-3ACB-4441-BA37-9A4F2A36AAEF}"/>
              </a:ext>
            </a:extLst>
          </p:cNvPr>
          <p:cNvSpPr/>
          <p:nvPr userDrawn="1"/>
        </p:nvSpPr>
        <p:spPr>
          <a:xfrm>
            <a:off x="-2026919" y="3022140"/>
            <a:ext cx="1899919" cy="228600"/>
          </a:xfrm>
          <a:prstGeom prst="rect">
            <a:avLst/>
          </a:prstGeom>
          <a:solidFill>
            <a:srgbClr val="00737A"/>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Decom: R0 G115 B122</a:t>
            </a:r>
          </a:p>
        </p:txBody>
      </p:sp>
      <p:sp>
        <p:nvSpPr>
          <p:cNvPr id="11" name="Rectangle 10">
            <a:extLst>
              <a:ext uri="{FF2B5EF4-FFF2-40B4-BE49-F238E27FC236}">
                <a16:creationId xmlns:a16="http://schemas.microsoft.com/office/drawing/2014/main" id="{F766042B-2AC9-4F6F-B3F3-6B618CB5209B}"/>
              </a:ext>
            </a:extLst>
          </p:cNvPr>
          <p:cNvSpPr/>
          <p:nvPr userDrawn="1"/>
        </p:nvSpPr>
        <p:spPr>
          <a:xfrm>
            <a:off x="-2026919" y="2764717"/>
            <a:ext cx="1899919" cy="228600"/>
          </a:xfrm>
          <a:prstGeom prst="rect">
            <a:avLst/>
          </a:prstGeom>
          <a:solidFill>
            <a:srgbClr val="CF0C71"/>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Exploration: R207 G12 B113</a:t>
            </a:r>
          </a:p>
        </p:txBody>
      </p:sp>
      <p:sp>
        <p:nvSpPr>
          <p:cNvPr id="12" name="Rectangle 11">
            <a:extLst>
              <a:ext uri="{FF2B5EF4-FFF2-40B4-BE49-F238E27FC236}">
                <a16:creationId xmlns:a16="http://schemas.microsoft.com/office/drawing/2014/main" id="{BC7D33BC-1069-4206-A245-1694657133AD}"/>
              </a:ext>
            </a:extLst>
          </p:cNvPr>
          <p:cNvSpPr/>
          <p:nvPr userDrawn="1"/>
        </p:nvSpPr>
        <p:spPr>
          <a:xfrm>
            <a:off x="-2026919" y="711282"/>
            <a:ext cx="1761105" cy="251473"/>
          </a:xfrm>
          <a:prstGeom prst="rect">
            <a:avLst/>
          </a:prstGeom>
          <a:no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OGA colour family R-G-B</a:t>
            </a:r>
          </a:p>
        </p:txBody>
      </p:sp>
      <p:sp>
        <p:nvSpPr>
          <p:cNvPr id="13" name="Rectangle 12">
            <a:extLst>
              <a:ext uri="{FF2B5EF4-FFF2-40B4-BE49-F238E27FC236}">
                <a16:creationId xmlns:a16="http://schemas.microsoft.com/office/drawing/2014/main" id="{A7D6B6A7-94B7-4155-B446-E32DC923BA4D}"/>
              </a:ext>
            </a:extLst>
          </p:cNvPr>
          <p:cNvSpPr/>
          <p:nvPr userDrawn="1"/>
        </p:nvSpPr>
        <p:spPr>
          <a:xfrm>
            <a:off x="-2026919" y="123086"/>
            <a:ext cx="1567051" cy="810847"/>
          </a:xfrm>
          <a:prstGeom prst="rect">
            <a:avLst/>
          </a:prstGeom>
          <a:noFill/>
          <a:ln w="9525" cap="flat" cmpd="sng" algn="ctr">
            <a:noFill/>
            <a:prstDash val="solid"/>
          </a:ln>
          <a:effectLst/>
        </p:spPr>
        <p:txBody>
          <a:bodyPr rtlCol="0" anchor="t"/>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Use the colour picker or type in the RGB values to select colour. </a:t>
            </a:r>
          </a:p>
        </p:txBody>
      </p:sp>
      <p:sp>
        <p:nvSpPr>
          <p:cNvPr id="14" name="Rectangle 13">
            <a:extLst>
              <a:ext uri="{FF2B5EF4-FFF2-40B4-BE49-F238E27FC236}">
                <a16:creationId xmlns:a16="http://schemas.microsoft.com/office/drawing/2014/main" id="{C3A3191C-F30C-4085-BDE6-F7F396268479}"/>
              </a:ext>
            </a:extLst>
          </p:cNvPr>
          <p:cNvSpPr/>
          <p:nvPr userDrawn="1"/>
        </p:nvSpPr>
        <p:spPr>
          <a:xfrm>
            <a:off x="-2026919" y="2507294"/>
            <a:ext cx="1899919" cy="228600"/>
          </a:xfrm>
          <a:prstGeom prst="rect">
            <a:avLst/>
          </a:prstGeom>
          <a:solidFill>
            <a:srgbClr val="776CBA"/>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Licensing &amp; Consents: R0 G134 B36</a:t>
            </a:r>
          </a:p>
        </p:txBody>
      </p:sp>
      <p:sp>
        <p:nvSpPr>
          <p:cNvPr id="15" name="Rectangle 14">
            <a:extLst>
              <a:ext uri="{FF2B5EF4-FFF2-40B4-BE49-F238E27FC236}">
                <a16:creationId xmlns:a16="http://schemas.microsoft.com/office/drawing/2014/main" id="{E840ADC6-EC14-4863-8B0A-E2B955712451}"/>
              </a:ext>
            </a:extLst>
          </p:cNvPr>
          <p:cNvSpPr/>
          <p:nvPr userDrawn="1"/>
        </p:nvSpPr>
        <p:spPr>
          <a:xfrm>
            <a:off x="-2026919" y="3279563"/>
            <a:ext cx="1899919" cy="228600"/>
          </a:xfrm>
          <a:prstGeom prst="rect">
            <a:avLst/>
          </a:prstGeom>
          <a:solidFill>
            <a:srgbClr val="CB3340"/>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Supply Chain: R203 G51 B82</a:t>
            </a:r>
          </a:p>
        </p:txBody>
      </p:sp>
      <p:sp>
        <p:nvSpPr>
          <p:cNvPr id="16" name="Rectangle 15">
            <a:extLst>
              <a:ext uri="{FF2B5EF4-FFF2-40B4-BE49-F238E27FC236}">
                <a16:creationId xmlns:a16="http://schemas.microsoft.com/office/drawing/2014/main" id="{E35257F1-0904-4002-8DA3-39CD77F3AB9A}"/>
              </a:ext>
            </a:extLst>
          </p:cNvPr>
          <p:cNvSpPr/>
          <p:nvPr userDrawn="1"/>
        </p:nvSpPr>
        <p:spPr>
          <a:xfrm>
            <a:off x="-2026919" y="3794409"/>
            <a:ext cx="1899919" cy="228600"/>
          </a:xfrm>
          <a:prstGeom prst="rect">
            <a:avLst/>
          </a:prstGeom>
          <a:solidFill>
            <a:srgbClr val="906A2F"/>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Asset Stewardship: R144 G106 B47</a:t>
            </a:r>
          </a:p>
        </p:txBody>
      </p:sp>
      <p:sp>
        <p:nvSpPr>
          <p:cNvPr id="17" name="Rectangle 16">
            <a:extLst>
              <a:ext uri="{FF2B5EF4-FFF2-40B4-BE49-F238E27FC236}">
                <a16:creationId xmlns:a16="http://schemas.microsoft.com/office/drawing/2014/main" id="{516CF173-AC57-413B-9683-5DBEC5B6BA90}"/>
              </a:ext>
            </a:extLst>
          </p:cNvPr>
          <p:cNvSpPr/>
          <p:nvPr userDrawn="1"/>
        </p:nvSpPr>
        <p:spPr>
          <a:xfrm>
            <a:off x="-2026919" y="4051827"/>
            <a:ext cx="1899919" cy="228600"/>
          </a:xfrm>
          <a:prstGeom prst="rect">
            <a:avLst/>
          </a:prstGeom>
          <a:solidFill>
            <a:srgbClr val="4F2D1D"/>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Reserves &amp; Resources: R79 G45 B29</a:t>
            </a:r>
          </a:p>
        </p:txBody>
      </p:sp>
    </p:spTree>
    <p:extLst>
      <p:ext uri="{BB962C8B-B14F-4D97-AF65-F5344CB8AC3E}">
        <p14:creationId xmlns:p14="http://schemas.microsoft.com/office/powerpoint/2010/main" val="40189281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Lst>
  <p:hf hdr="0" ftr="0" dt="0"/>
  <p:txStyles>
    <p:titleStyle>
      <a:lvl1pPr algn="l" defTabSz="914400"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pos="5556">
          <p15:clr>
            <a:srgbClr val="F26B43"/>
          </p15:clr>
        </p15:guide>
        <p15:guide id="3" orient="horz" pos="12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C034BF-B588-4B58-AB2A-5D85E41F201F}"/>
              </a:ext>
            </a:extLst>
          </p:cNvPr>
          <p:cNvGrpSpPr/>
          <p:nvPr userDrawn="1"/>
        </p:nvGrpSpPr>
        <p:grpSpPr>
          <a:xfrm>
            <a:off x="-2026919" y="-31639"/>
            <a:ext cx="1761105" cy="3234779"/>
            <a:chOff x="-1239796" y="-1"/>
            <a:chExt cx="1416393" cy="3234779"/>
          </a:xfrm>
        </p:grpSpPr>
        <p:sp>
          <p:nvSpPr>
            <p:cNvPr id="3" name="Rectangle 2">
              <a:extLst>
                <a:ext uri="{FF2B5EF4-FFF2-40B4-BE49-F238E27FC236}">
                  <a16:creationId xmlns:a16="http://schemas.microsoft.com/office/drawing/2014/main" id="{AA39A064-5768-4BEE-99EC-1B9DF24C9F9B}"/>
                </a:ext>
              </a:extLst>
            </p:cNvPr>
            <p:cNvSpPr/>
            <p:nvPr userDrawn="1"/>
          </p:nvSpPr>
          <p:spPr>
            <a:xfrm>
              <a:off x="-1239796" y="1497340"/>
              <a:ext cx="1416393" cy="228600"/>
            </a:xfrm>
            <a:prstGeom prst="rect">
              <a:avLst/>
            </a:prstGeom>
            <a:solidFill>
              <a:srgbClr val="84329B"/>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Regulate: R312 G50 B155</a:t>
              </a:r>
            </a:p>
          </p:txBody>
        </p:sp>
        <p:sp>
          <p:nvSpPr>
            <p:cNvPr id="4" name="Rectangle 3">
              <a:extLst>
                <a:ext uri="{FF2B5EF4-FFF2-40B4-BE49-F238E27FC236}">
                  <a16:creationId xmlns:a16="http://schemas.microsoft.com/office/drawing/2014/main" id="{145028D4-C0DC-4638-A220-FFF42C21785B}"/>
                </a:ext>
              </a:extLst>
            </p:cNvPr>
            <p:cNvSpPr/>
            <p:nvPr userDrawn="1"/>
          </p:nvSpPr>
          <p:spPr>
            <a:xfrm>
              <a:off x="-1239796" y="1245867"/>
              <a:ext cx="1416393" cy="228600"/>
            </a:xfrm>
            <a:prstGeom prst="rect">
              <a:avLst/>
            </a:prstGeom>
            <a:solidFill>
              <a:srgbClr val="0065A2"/>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5" name="Rectangle 4">
              <a:extLst>
                <a:ext uri="{FF2B5EF4-FFF2-40B4-BE49-F238E27FC236}">
                  <a16:creationId xmlns:a16="http://schemas.microsoft.com/office/drawing/2014/main" id="{09F13E83-4C65-4126-A462-62A57F43D563}"/>
                </a:ext>
              </a:extLst>
            </p:cNvPr>
            <p:cNvSpPr/>
            <p:nvPr userDrawn="1"/>
          </p:nvSpPr>
          <p:spPr>
            <a:xfrm>
              <a:off x="-1239796" y="994394"/>
              <a:ext cx="1416393" cy="228600"/>
            </a:xfrm>
            <a:prstGeom prst="rect">
              <a:avLst/>
            </a:prstGeom>
            <a:solidFill>
              <a:srgbClr val="00AEEF"/>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Influence: R0 G174 B239  </a:t>
              </a:r>
            </a:p>
          </p:txBody>
        </p:sp>
        <p:sp>
          <p:nvSpPr>
            <p:cNvPr id="6" name="Rectangle 5">
              <a:extLst>
                <a:ext uri="{FF2B5EF4-FFF2-40B4-BE49-F238E27FC236}">
                  <a16:creationId xmlns:a16="http://schemas.microsoft.com/office/drawing/2014/main" id="{76A791C1-58C6-4AE9-ACB0-61B2FA9DC4B6}"/>
                </a:ext>
              </a:extLst>
            </p:cNvPr>
            <p:cNvSpPr/>
            <p:nvPr userDrawn="1"/>
          </p:nvSpPr>
          <p:spPr>
            <a:xfrm>
              <a:off x="-1239796" y="2251759"/>
              <a:ext cx="1416393" cy="228600"/>
            </a:xfrm>
            <a:prstGeom prst="rect">
              <a:avLst/>
            </a:prstGeom>
            <a:solidFill>
              <a:srgbClr val="9A9500"/>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Asset stewardship: R154 G149 B0</a:t>
              </a:r>
            </a:p>
          </p:txBody>
        </p:sp>
        <p:sp>
          <p:nvSpPr>
            <p:cNvPr id="7" name="Rectangle 6">
              <a:extLst>
                <a:ext uri="{FF2B5EF4-FFF2-40B4-BE49-F238E27FC236}">
                  <a16:creationId xmlns:a16="http://schemas.microsoft.com/office/drawing/2014/main" id="{3DCB14E0-5CDD-48B7-9D23-02F93B64BBF4}"/>
                </a:ext>
              </a:extLst>
            </p:cNvPr>
            <p:cNvSpPr/>
            <p:nvPr userDrawn="1"/>
          </p:nvSpPr>
          <p:spPr>
            <a:xfrm>
              <a:off x="-1239796" y="2000286"/>
              <a:ext cx="1416393" cy="228600"/>
            </a:xfrm>
            <a:prstGeom prst="rect">
              <a:avLst/>
            </a:prstGeom>
            <a:solidFill>
              <a:srgbClr val="EF8200"/>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Technology/data: R239 G130 B0</a:t>
              </a:r>
            </a:p>
          </p:txBody>
        </p:sp>
        <p:sp>
          <p:nvSpPr>
            <p:cNvPr id="8" name="Rectangle 7">
              <a:extLst>
                <a:ext uri="{FF2B5EF4-FFF2-40B4-BE49-F238E27FC236}">
                  <a16:creationId xmlns:a16="http://schemas.microsoft.com/office/drawing/2014/main" id="{5FB5015B-84E7-450F-9FE0-5CCDFF6D3D67}"/>
                </a:ext>
              </a:extLst>
            </p:cNvPr>
            <p:cNvSpPr/>
            <p:nvPr userDrawn="1"/>
          </p:nvSpPr>
          <p:spPr>
            <a:xfrm>
              <a:off x="-1239796" y="1748813"/>
              <a:ext cx="1416393" cy="228600"/>
            </a:xfrm>
            <a:prstGeom prst="rect">
              <a:avLst/>
            </a:prstGeom>
            <a:solidFill>
              <a:srgbClr val="A6192E"/>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Right conditions: R166 G25 B46 </a:t>
              </a:r>
            </a:p>
          </p:txBody>
        </p:sp>
        <p:sp>
          <p:nvSpPr>
            <p:cNvPr id="9" name="Rectangle 8">
              <a:extLst>
                <a:ext uri="{FF2B5EF4-FFF2-40B4-BE49-F238E27FC236}">
                  <a16:creationId xmlns:a16="http://schemas.microsoft.com/office/drawing/2014/main" id="{24AA33EC-1F06-4800-94D6-BF0F09E27568}"/>
                </a:ext>
              </a:extLst>
            </p:cNvPr>
            <p:cNvSpPr/>
            <p:nvPr userDrawn="1"/>
          </p:nvSpPr>
          <p:spPr>
            <a:xfrm>
              <a:off x="-1239796" y="3006178"/>
              <a:ext cx="1416393" cy="228600"/>
            </a:xfrm>
            <a:prstGeom prst="rect">
              <a:avLst/>
            </a:prstGeom>
            <a:solidFill>
              <a:srgbClr val="63666A"/>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People/process: R99 G102 B106</a:t>
              </a:r>
            </a:p>
          </p:txBody>
        </p:sp>
        <p:sp>
          <p:nvSpPr>
            <p:cNvPr id="10" name="Rectangle 9">
              <a:extLst>
                <a:ext uri="{FF2B5EF4-FFF2-40B4-BE49-F238E27FC236}">
                  <a16:creationId xmlns:a16="http://schemas.microsoft.com/office/drawing/2014/main" id="{FD71463D-3ACB-4441-BA37-9A4F2A36AAEF}"/>
                </a:ext>
              </a:extLst>
            </p:cNvPr>
            <p:cNvSpPr/>
            <p:nvPr userDrawn="1"/>
          </p:nvSpPr>
          <p:spPr>
            <a:xfrm>
              <a:off x="-1239796" y="2754705"/>
              <a:ext cx="1416393" cy="228600"/>
            </a:xfrm>
            <a:prstGeom prst="rect">
              <a:avLst/>
            </a:prstGeom>
            <a:solidFill>
              <a:srgbClr val="00B8B0"/>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Decom: R0 G184 B176</a:t>
              </a:r>
            </a:p>
          </p:txBody>
        </p:sp>
        <p:sp>
          <p:nvSpPr>
            <p:cNvPr id="11" name="Rectangle 10">
              <a:extLst>
                <a:ext uri="{FF2B5EF4-FFF2-40B4-BE49-F238E27FC236}">
                  <a16:creationId xmlns:a16="http://schemas.microsoft.com/office/drawing/2014/main" id="{F766042B-2AC9-4F6F-B3F3-6B618CB5209B}"/>
                </a:ext>
              </a:extLst>
            </p:cNvPr>
            <p:cNvSpPr/>
            <p:nvPr userDrawn="1"/>
          </p:nvSpPr>
          <p:spPr>
            <a:xfrm>
              <a:off x="-1239796" y="2503232"/>
              <a:ext cx="1416393" cy="228600"/>
            </a:xfrm>
            <a:prstGeom prst="rect">
              <a:avLst/>
            </a:prstGeom>
            <a:solidFill>
              <a:srgbClr val="48A842"/>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Exploration: R72 G168 B66</a:t>
              </a:r>
            </a:p>
          </p:txBody>
        </p:sp>
        <p:sp>
          <p:nvSpPr>
            <p:cNvPr id="12" name="Rectangle 11">
              <a:extLst>
                <a:ext uri="{FF2B5EF4-FFF2-40B4-BE49-F238E27FC236}">
                  <a16:creationId xmlns:a16="http://schemas.microsoft.com/office/drawing/2014/main" id="{BC7D33BC-1069-4206-A245-1694657133AD}"/>
                </a:ext>
              </a:extLst>
            </p:cNvPr>
            <p:cNvSpPr/>
            <p:nvPr userDrawn="1"/>
          </p:nvSpPr>
          <p:spPr>
            <a:xfrm>
              <a:off x="-1239796" y="742920"/>
              <a:ext cx="1416393" cy="251473"/>
            </a:xfrm>
            <a:prstGeom prst="rect">
              <a:avLst/>
            </a:prstGeom>
            <a:no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OGA colour family R-G-B</a:t>
              </a:r>
            </a:p>
          </p:txBody>
        </p:sp>
        <p:sp>
          <p:nvSpPr>
            <p:cNvPr id="13" name="Rectangle 12">
              <a:extLst>
                <a:ext uri="{FF2B5EF4-FFF2-40B4-BE49-F238E27FC236}">
                  <a16:creationId xmlns:a16="http://schemas.microsoft.com/office/drawing/2014/main" id="{A7D6B6A7-94B7-4155-B446-E32DC923BA4D}"/>
                </a:ext>
              </a:extLst>
            </p:cNvPr>
            <p:cNvSpPr/>
            <p:nvPr userDrawn="1"/>
          </p:nvSpPr>
          <p:spPr>
            <a:xfrm>
              <a:off x="-1239796" y="-1"/>
              <a:ext cx="1260322" cy="810847"/>
            </a:xfrm>
            <a:prstGeom prst="rect">
              <a:avLst/>
            </a:prstGeom>
            <a:noFill/>
            <a:ln w="9525" cap="flat" cmpd="sng" algn="ctr">
              <a:noFill/>
              <a:prstDash val="solid"/>
            </a:ln>
            <a:effectLst/>
          </p:spPr>
          <p:txBody>
            <a:bodyPr rtlCol="0" anchor="t"/>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Use the colour picker or type in the RGB values to select colour. </a:t>
              </a:r>
            </a:p>
          </p:txBody>
        </p:sp>
      </p:grpSp>
    </p:spTree>
    <p:extLst>
      <p:ext uri="{BB962C8B-B14F-4D97-AF65-F5344CB8AC3E}">
        <p14:creationId xmlns:p14="http://schemas.microsoft.com/office/powerpoint/2010/main" val="56642195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Lst>
  <p:txStyles>
    <p:titleStyle>
      <a:lvl1pPr algn="l" defTabSz="914400"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pos="5556">
          <p15:clr>
            <a:srgbClr val="F26B43"/>
          </p15:clr>
        </p15:guide>
        <p15:guide id="3" orient="horz" pos="12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A064-5768-4BEE-99EC-1B9DF24C9F9B}"/>
              </a:ext>
            </a:extLst>
          </p:cNvPr>
          <p:cNvSpPr/>
          <p:nvPr userDrawn="1"/>
        </p:nvSpPr>
        <p:spPr>
          <a:xfrm>
            <a:off x="-2026918" y="1477602"/>
            <a:ext cx="1899919" cy="228600"/>
          </a:xfrm>
          <a:prstGeom prst="rect">
            <a:avLst/>
          </a:prstGeom>
          <a:solidFill>
            <a:srgbClr val="8531A5"/>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Regulate/Reg Framework: R133 G49 B165</a:t>
            </a:r>
          </a:p>
        </p:txBody>
      </p:sp>
      <p:sp>
        <p:nvSpPr>
          <p:cNvPr id="4" name="Rectangle 3">
            <a:extLst>
              <a:ext uri="{FF2B5EF4-FFF2-40B4-BE49-F238E27FC236}">
                <a16:creationId xmlns:a16="http://schemas.microsoft.com/office/drawing/2014/main" id="{145028D4-C0DC-4638-A220-FFF42C21785B}"/>
              </a:ext>
            </a:extLst>
          </p:cNvPr>
          <p:cNvSpPr/>
          <p:nvPr userDrawn="1"/>
        </p:nvSpPr>
        <p:spPr>
          <a:xfrm>
            <a:off x="-2026918" y="1220179"/>
            <a:ext cx="1899919" cy="228600"/>
          </a:xfrm>
          <a:prstGeom prst="rect">
            <a:avLst/>
          </a:prstGeom>
          <a:solidFill>
            <a:srgbClr val="0065A2"/>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5" name="Rectangle 4">
            <a:extLst>
              <a:ext uri="{FF2B5EF4-FFF2-40B4-BE49-F238E27FC236}">
                <a16:creationId xmlns:a16="http://schemas.microsoft.com/office/drawing/2014/main" id="{09F13E83-4C65-4126-A462-62A57F43D563}"/>
              </a:ext>
            </a:extLst>
          </p:cNvPr>
          <p:cNvSpPr/>
          <p:nvPr userDrawn="1"/>
        </p:nvSpPr>
        <p:spPr>
          <a:xfrm>
            <a:off x="-2026918" y="962756"/>
            <a:ext cx="1899919" cy="228600"/>
          </a:xfrm>
          <a:prstGeom prst="rect">
            <a:avLst/>
          </a:prstGeom>
          <a:solidFill>
            <a:srgbClr val="00AEEF"/>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Influence: R0 G174 B239  </a:t>
            </a:r>
          </a:p>
        </p:txBody>
      </p:sp>
      <p:sp>
        <p:nvSpPr>
          <p:cNvPr id="6" name="Rectangle 5">
            <a:extLst>
              <a:ext uri="{FF2B5EF4-FFF2-40B4-BE49-F238E27FC236}">
                <a16:creationId xmlns:a16="http://schemas.microsoft.com/office/drawing/2014/main" id="{76A791C1-58C6-4AE9-ACB0-61B2FA9DC4B6}"/>
              </a:ext>
            </a:extLst>
          </p:cNvPr>
          <p:cNvSpPr/>
          <p:nvPr userDrawn="1"/>
        </p:nvSpPr>
        <p:spPr>
          <a:xfrm>
            <a:off x="-2026918" y="2249871"/>
            <a:ext cx="1899919" cy="228600"/>
          </a:xfrm>
          <a:prstGeom prst="rect">
            <a:avLst/>
          </a:prstGeom>
          <a:solidFill>
            <a:srgbClr val="008624"/>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Net zero: R0 G134 B36</a:t>
            </a:r>
          </a:p>
        </p:txBody>
      </p:sp>
      <p:sp>
        <p:nvSpPr>
          <p:cNvPr id="7" name="Rectangle 6">
            <a:extLst>
              <a:ext uri="{FF2B5EF4-FFF2-40B4-BE49-F238E27FC236}">
                <a16:creationId xmlns:a16="http://schemas.microsoft.com/office/drawing/2014/main" id="{3DCB14E0-5CDD-48B7-9D23-02F93B64BBF4}"/>
              </a:ext>
            </a:extLst>
          </p:cNvPr>
          <p:cNvSpPr/>
          <p:nvPr userDrawn="1"/>
        </p:nvSpPr>
        <p:spPr>
          <a:xfrm>
            <a:off x="-2026918" y="1992448"/>
            <a:ext cx="1899919" cy="228600"/>
          </a:xfrm>
          <a:prstGeom prst="rect">
            <a:avLst/>
          </a:prstGeom>
          <a:solidFill>
            <a:srgbClr val="003E52"/>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Digital &amp; Data: R0 G62 B82</a:t>
            </a:r>
          </a:p>
        </p:txBody>
      </p:sp>
      <p:sp>
        <p:nvSpPr>
          <p:cNvPr id="8" name="Rectangle 7">
            <a:extLst>
              <a:ext uri="{FF2B5EF4-FFF2-40B4-BE49-F238E27FC236}">
                <a16:creationId xmlns:a16="http://schemas.microsoft.com/office/drawing/2014/main" id="{5FB5015B-84E7-450F-9FE0-5CCDFF6D3D67}"/>
              </a:ext>
            </a:extLst>
          </p:cNvPr>
          <p:cNvSpPr/>
          <p:nvPr userDrawn="1"/>
        </p:nvSpPr>
        <p:spPr>
          <a:xfrm>
            <a:off x="-2026918" y="1735025"/>
            <a:ext cx="1899919" cy="228600"/>
          </a:xfrm>
          <a:prstGeom prst="rect">
            <a:avLst/>
          </a:prstGeom>
          <a:solidFill>
            <a:srgbClr val="BE4D00"/>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Technology: R190 G77 B0 </a:t>
            </a:r>
          </a:p>
        </p:txBody>
      </p:sp>
      <p:sp>
        <p:nvSpPr>
          <p:cNvPr id="9" name="Rectangle 8">
            <a:extLst>
              <a:ext uri="{FF2B5EF4-FFF2-40B4-BE49-F238E27FC236}">
                <a16:creationId xmlns:a16="http://schemas.microsoft.com/office/drawing/2014/main" id="{24AA33EC-1F06-4800-94D6-BF0F09E27568}"/>
              </a:ext>
            </a:extLst>
          </p:cNvPr>
          <p:cNvSpPr/>
          <p:nvPr userDrawn="1"/>
        </p:nvSpPr>
        <p:spPr>
          <a:xfrm>
            <a:off x="-2026918" y="3536986"/>
            <a:ext cx="1899919" cy="228600"/>
          </a:xfrm>
          <a:prstGeom prst="rect">
            <a:avLst/>
          </a:prstGeom>
          <a:solidFill>
            <a:srgbClr val="5F5252"/>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People/process: R95 G82 B82</a:t>
            </a:r>
          </a:p>
        </p:txBody>
      </p:sp>
      <p:sp>
        <p:nvSpPr>
          <p:cNvPr id="10" name="Rectangle 9">
            <a:extLst>
              <a:ext uri="{FF2B5EF4-FFF2-40B4-BE49-F238E27FC236}">
                <a16:creationId xmlns:a16="http://schemas.microsoft.com/office/drawing/2014/main" id="{FD71463D-3ACB-4441-BA37-9A4F2A36AAEF}"/>
              </a:ext>
            </a:extLst>
          </p:cNvPr>
          <p:cNvSpPr/>
          <p:nvPr userDrawn="1"/>
        </p:nvSpPr>
        <p:spPr>
          <a:xfrm>
            <a:off x="-2026918" y="3022140"/>
            <a:ext cx="1899919" cy="228600"/>
          </a:xfrm>
          <a:prstGeom prst="rect">
            <a:avLst/>
          </a:prstGeom>
          <a:solidFill>
            <a:srgbClr val="00737A"/>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Decom: R0 G115 B122</a:t>
            </a:r>
          </a:p>
        </p:txBody>
      </p:sp>
      <p:sp>
        <p:nvSpPr>
          <p:cNvPr id="11" name="Rectangle 10">
            <a:extLst>
              <a:ext uri="{FF2B5EF4-FFF2-40B4-BE49-F238E27FC236}">
                <a16:creationId xmlns:a16="http://schemas.microsoft.com/office/drawing/2014/main" id="{F766042B-2AC9-4F6F-B3F3-6B618CB5209B}"/>
              </a:ext>
            </a:extLst>
          </p:cNvPr>
          <p:cNvSpPr/>
          <p:nvPr userDrawn="1"/>
        </p:nvSpPr>
        <p:spPr>
          <a:xfrm>
            <a:off x="-2026918" y="2764717"/>
            <a:ext cx="1899919" cy="228600"/>
          </a:xfrm>
          <a:prstGeom prst="rect">
            <a:avLst/>
          </a:prstGeom>
          <a:solidFill>
            <a:srgbClr val="CF0C71"/>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Exploration: R207 G12 B113</a:t>
            </a:r>
          </a:p>
        </p:txBody>
      </p:sp>
      <p:sp>
        <p:nvSpPr>
          <p:cNvPr id="12" name="Rectangle 11">
            <a:extLst>
              <a:ext uri="{FF2B5EF4-FFF2-40B4-BE49-F238E27FC236}">
                <a16:creationId xmlns:a16="http://schemas.microsoft.com/office/drawing/2014/main" id="{BC7D33BC-1069-4206-A245-1694657133AD}"/>
              </a:ext>
            </a:extLst>
          </p:cNvPr>
          <p:cNvSpPr/>
          <p:nvPr userDrawn="1"/>
        </p:nvSpPr>
        <p:spPr>
          <a:xfrm>
            <a:off x="-2026919" y="711284"/>
            <a:ext cx="1761105" cy="251473"/>
          </a:xfrm>
          <a:prstGeom prst="rect">
            <a:avLst/>
          </a:prstGeom>
          <a:no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OGA colour family R-G-B</a:t>
            </a:r>
          </a:p>
        </p:txBody>
      </p:sp>
      <p:sp>
        <p:nvSpPr>
          <p:cNvPr id="13" name="Rectangle 12">
            <a:extLst>
              <a:ext uri="{FF2B5EF4-FFF2-40B4-BE49-F238E27FC236}">
                <a16:creationId xmlns:a16="http://schemas.microsoft.com/office/drawing/2014/main" id="{A7D6B6A7-94B7-4155-B446-E32DC923BA4D}"/>
              </a:ext>
            </a:extLst>
          </p:cNvPr>
          <p:cNvSpPr/>
          <p:nvPr userDrawn="1"/>
        </p:nvSpPr>
        <p:spPr>
          <a:xfrm>
            <a:off x="-2026918" y="123088"/>
            <a:ext cx="1567051" cy="810847"/>
          </a:xfrm>
          <a:prstGeom prst="rect">
            <a:avLst/>
          </a:prstGeom>
          <a:noFill/>
          <a:ln w="9525" cap="flat" cmpd="sng" algn="ctr">
            <a:noFill/>
            <a:prstDash val="solid"/>
          </a:ln>
          <a:effectLst/>
        </p:spPr>
        <p:txBody>
          <a:bodyPr rtlCol="0" anchor="t"/>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Use the colour picker or type in the RGB values to select colour. </a:t>
            </a:r>
          </a:p>
        </p:txBody>
      </p:sp>
      <p:sp>
        <p:nvSpPr>
          <p:cNvPr id="14" name="Rectangle 13">
            <a:extLst>
              <a:ext uri="{FF2B5EF4-FFF2-40B4-BE49-F238E27FC236}">
                <a16:creationId xmlns:a16="http://schemas.microsoft.com/office/drawing/2014/main" id="{C3A3191C-F30C-4085-BDE6-F7F396268479}"/>
              </a:ext>
            </a:extLst>
          </p:cNvPr>
          <p:cNvSpPr/>
          <p:nvPr userDrawn="1"/>
        </p:nvSpPr>
        <p:spPr>
          <a:xfrm>
            <a:off x="-2026918" y="2507294"/>
            <a:ext cx="1899919" cy="228600"/>
          </a:xfrm>
          <a:prstGeom prst="rect">
            <a:avLst/>
          </a:prstGeom>
          <a:solidFill>
            <a:srgbClr val="776CBA"/>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Licensing &amp; Consents: R0 G134 B36</a:t>
            </a:r>
          </a:p>
        </p:txBody>
      </p:sp>
      <p:sp>
        <p:nvSpPr>
          <p:cNvPr id="15" name="Rectangle 14">
            <a:extLst>
              <a:ext uri="{FF2B5EF4-FFF2-40B4-BE49-F238E27FC236}">
                <a16:creationId xmlns:a16="http://schemas.microsoft.com/office/drawing/2014/main" id="{E840ADC6-EC14-4863-8B0A-E2B955712451}"/>
              </a:ext>
            </a:extLst>
          </p:cNvPr>
          <p:cNvSpPr/>
          <p:nvPr userDrawn="1"/>
        </p:nvSpPr>
        <p:spPr>
          <a:xfrm>
            <a:off x="-2026918" y="3279563"/>
            <a:ext cx="1899919" cy="228600"/>
          </a:xfrm>
          <a:prstGeom prst="rect">
            <a:avLst/>
          </a:prstGeom>
          <a:solidFill>
            <a:srgbClr val="CB3340"/>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Supply Chain: R203 G51 B82</a:t>
            </a:r>
          </a:p>
        </p:txBody>
      </p:sp>
      <p:sp>
        <p:nvSpPr>
          <p:cNvPr id="16" name="Rectangle 15">
            <a:extLst>
              <a:ext uri="{FF2B5EF4-FFF2-40B4-BE49-F238E27FC236}">
                <a16:creationId xmlns:a16="http://schemas.microsoft.com/office/drawing/2014/main" id="{E35257F1-0904-4002-8DA3-39CD77F3AB9A}"/>
              </a:ext>
            </a:extLst>
          </p:cNvPr>
          <p:cNvSpPr/>
          <p:nvPr userDrawn="1"/>
        </p:nvSpPr>
        <p:spPr>
          <a:xfrm>
            <a:off x="-2026918" y="3794409"/>
            <a:ext cx="1899919" cy="228600"/>
          </a:xfrm>
          <a:prstGeom prst="rect">
            <a:avLst/>
          </a:prstGeom>
          <a:solidFill>
            <a:srgbClr val="906A2F"/>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Asset Stewardship: R144 G106 B47</a:t>
            </a:r>
          </a:p>
        </p:txBody>
      </p:sp>
      <p:sp>
        <p:nvSpPr>
          <p:cNvPr id="17" name="Rectangle 16">
            <a:extLst>
              <a:ext uri="{FF2B5EF4-FFF2-40B4-BE49-F238E27FC236}">
                <a16:creationId xmlns:a16="http://schemas.microsoft.com/office/drawing/2014/main" id="{516CF173-AC57-413B-9683-5DBEC5B6BA90}"/>
              </a:ext>
            </a:extLst>
          </p:cNvPr>
          <p:cNvSpPr/>
          <p:nvPr userDrawn="1"/>
        </p:nvSpPr>
        <p:spPr>
          <a:xfrm>
            <a:off x="-2026918" y="4051827"/>
            <a:ext cx="1899919" cy="228600"/>
          </a:xfrm>
          <a:prstGeom prst="rect">
            <a:avLst/>
          </a:prstGeom>
          <a:solidFill>
            <a:srgbClr val="4F2D1D"/>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Reserves &amp; Resources: R79 G45 B29</a:t>
            </a:r>
          </a:p>
        </p:txBody>
      </p:sp>
    </p:spTree>
    <p:extLst>
      <p:ext uri="{BB962C8B-B14F-4D97-AF65-F5344CB8AC3E}">
        <p14:creationId xmlns:p14="http://schemas.microsoft.com/office/powerpoint/2010/main" val="56679003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Lst>
  <p:hf hdr="0" ftr="0" dt="0"/>
  <p:txStyles>
    <p:titleStyle>
      <a:lvl1pPr algn="l" defTabSz="914355"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28588" indent="-228588" algn="l" defTabSz="91435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8" algn="l" defTabSz="91435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4" indent="-228588" algn="l" defTabSz="91435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pos="5556">
          <p15:clr>
            <a:srgbClr val="F26B43"/>
          </p15:clr>
        </p15:guide>
        <p15:guide id="3" orient="horz" pos="12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A064-5768-4BEE-99EC-1B9DF24C9F9B}"/>
              </a:ext>
            </a:extLst>
          </p:cNvPr>
          <p:cNvSpPr/>
          <p:nvPr userDrawn="1"/>
        </p:nvSpPr>
        <p:spPr>
          <a:xfrm>
            <a:off x="-2026918" y="1477602"/>
            <a:ext cx="1899919" cy="228600"/>
          </a:xfrm>
          <a:prstGeom prst="rect">
            <a:avLst/>
          </a:prstGeom>
          <a:solidFill>
            <a:srgbClr val="8531A5"/>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Regulate/Reg Framework: R133 G49 B165</a:t>
            </a:r>
          </a:p>
        </p:txBody>
      </p:sp>
      <p:sp>
        <p:nvSpPr>
          <p:cNvPr id="4" name="Rectangle 3">
            <a:extLst>
              <a:ext uri="{FF2B5EF4-FFF2-40B4-BE49-F238E27FC236}">
                <a16:creationId xmlns:a16="http://schemas.microsoft.com/office/drawing/2014/main" id="{145028D4-C0DC-4638-A220-FFF42C21785B}"/>
              </a:ext>
            </a:extLst>
          </p:cNvPr>
          <p:cNvSpPr/>
          <p:nvPr userDrawn="1"/>
        </p:nvSpPr>
        <p:spPr>
          <a:xfrm>
            <a:off x="-2026918" y="1220179"/>
            <a:ext cx="1899919" cy="228600"/>
          </a:xfrm>
          <a:prstGeom prst="rect">
            <a:avLst/>
          </a:prstGeom>
          <a:solidFill>
            <a:srgbClr val="0065A2"/>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5" name="Rectangle 4">
            <a:extLst>
              <a:ext uri="{FF2B5EF4-FFF2-40B4-BE49-F238E27FC236}">
                <a16:creationId xmlns:a16="http://schemas.microsoft.com/office/drawing/2014/main" id="{09F13E83-4C65-4126-A462-62A57F43D563}"/>
              </a:ext>
            </a:extLst>
          </p:cNvPr>
          <p:cNvSpPr/>
          <p:nvPr userDrawn="1"/>
        </p:nvSpPr>
        <p:spPr>
          <a:xfrm>
            <a:off x="-2026918" y="962756"/>
            <a:ext cx="1899919" cy="228600"/>
          </a:xfrm>
          <a:prstGeom prst="rect">
            <a:avLst/>
          </a:prstGeom>
          <a:solidFill>
            <a:srgbClr val="00AEEF"/>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Influence: R0 G174 B239  </a:t>
            </a:r>
          </a:p>
        </p:txBody>
      </p:sp>
      <p:sp>
        <p:nvSpPr>
          <p:cNvPr id="6" name="Rectangle 5">
            <a:extLst>
              <a:ext uri="{FF2B5EF4-FFF2-40B4-BE49-F238E27FC236}">
                <a16:creationId xmlns:a16="http://schemas.microsoft.com/office/drawing/2014/main" id="{76A791C1-58C6-4AE9-ACB0-61B2FA9DC4B6}"/>
              </a:ext>
            </a:extLst>
          </p:cNvPr>
          <p:cNvSpPr/>
          <p:nvPr userDrawn="1"/>
        </p:nvSpPr>
        <p:spPr>
          <a:xfrm>
            <a:off x="-2026918" y="2249871"/>
            <a:ext cx="1899919" cy="228600"/>
          </a:xfrm>
          <a:prstGeom prst="rect">
            <a:avLst/>
          </a:prstGeom>
          <a:solidFill>
            <a:srgbClr val="008624"/>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Net zero: R0 G134 B36</a:t>
            </a:r>
          </a:p>
        </p:txBody>
      </p:sp>
      <p:sp>
        <p:nvSpPr>
          <p:cNvPr id="7" name="Rectangle 6">
            <a:extLst>
              <a:ext uri="{FF2B5EF4-FFF2-40B4-BE49-F238E27FC236}">
                <a16:creationId xmlns:a16="http://schemas.microsoft.com/office/drawing/2014/main" id="{3DCB14E0-5CDD-48B7-9D23-02F93B64BBF4}"/>
              </a:ext>
            </a:extLst>
          </p:cNvPr>
          <p:cNvSpPr/>
          <p:nvPr userDrawn="1"/>
        </p:nvSpPr>
        <p:spPr>
          <a:xfrm>
            <a:off x="-2026918" y="1992448"/>
            <a:ext cx="1899919" cy="228600"/>
          </a:xfrm>
          <a:prstGeom prst="rect">
            <a:avLst/>
          </a:prstGeom>
          <a:solidFill>
            <a:srgbClr val="003E52"/>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Digital &amp; Data: R0 G62 B72</a:t>
            </a:r>
          </a:p>
        </p:txBody>
      </p:sp>
      <p:sp>
        <p:nvSpPr>
          <p:cNvPr id="8" name="Rectangle 7">
            <a:extLst>
              <a:ext uri="{FF2B5EF4-FFF2-40B4-BE49-F238E27FC236}">
                <a16:creationId xmlns:a16="http://schemas.microsoft.com/office/drawing/2014/main" id="{5FB5015B-84E7-450F-9FE0-5CCDFF6D3D67}"/>
              </a:ext>
            </a:extLst>
          </p:cNvPr>
          <p:cNvSpPr/>
          <p:nvPr userDrawn="1"/>
        </p:nvSpPr>
        <p:spPr>
          <a:xfrm>
            <a:off x="-2026918" y="1735025"/>
            <a:ext cx="1899919" cy="228600"/>
          </a:xfrm>
          <a:prstGeom prst="rect">
            <a:avLst/>
          </a:prstGeom>
          <a:solidFill>
            <a:srgbClr val="BE4D00"/>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Technology: R190 G77 B0 </a:t>
            </a:r>
          </a:p>
        </p:txBody>
      </p:sp>
      <p:sp>
        <p:nvSpPr>
          <p:cNvPr id="9" name="Rectangle 8">
            <a:extLst>
              <a:ext uri="{FF2B5EF4-FFF2-40B4-BE49-F238E27FC236}">
                <a16:creationId xmlns:a16="http://schemas.microsoft.com/office/drawing/2014/main" id="{24AA33EC-1F06-4800-94D6-BF0F09E27568}"/>
              </a:ext>
            </a:extLst>
          </p:cNvPr>
          <p:cNvSpPr/>
          <p:nvPr userDrawn="1"/>
        </p:nvSpPr>
        <p:spPr>
          <a:xfrm>
            <a:off x="-2026918" y="3536986"/>
            <a:ext cx="1899919" cy="228600"/>
          </a:xfrm>
          <a:prstGeom prst="rect">
            <a:avLst/>
          </a:prstGeom>
          <a:solidFill>
            <a:srgbClr val="5F5252"/>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People/process: R95 G72 B72</a:t>
            </a:r>
          </a:p>
        </p:txBody>
      </p:sp>
      <p:sp>
        <p:nvSpPr>
          <p:cNvPr id="10" name="Rectangle 9">
            <a:extLst>
              <a:ext uri="{FF2B5EF4-FFF2-40B4-BE49-F238E27FC236}">
                <a16:creationId xmlns:a16="http://schemas.microsoft.com/office/drawing/2014/main" id="{FD71463D-3ACB-4441-BA37-9A4F2A36AAEF}"/>
              </a:ext>
            </a:extLst>
          </p:cNvPr>
          <p:cNvSpPr/>
          <p:nvPr userDrawn="1"/>
        </p:nvSpPr>
        <p:spPr>
          <a:xfrm>
            <a:off x="-2026918" y="3022140"/>
            <a:ext cx="1899919" cy="228600"/>
          </a:xfrm>
          <a:prstGeom prst="rect">
            <a:avLst/>
          </a:prstGeom>
          <a:solidFill>
            <a:srgbClr val="00737A"/>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Decom: R0 G115 B122</a:t>
            </a:r>
          </a:p>
        </p:txBody>
      </p:sp>
      <p:sp>
        <p:nvSpPr>
          <p:cNvPr id="11" name="Rectangle 10">
            <a:extLst>
              <a:ext uri="{FF2B5EF4-FFF2-40B4-BE49-F238E27FC236}">
                <a16:creationId xmlns:a16="http://schemas.microsoft.com/office/drawing/2014/main" id="{F766042B-2AC9-4F6F-B3F3-6B618CB5209B}"/>
              </a:ext>
            </a:extLst>
          </p:cNvPr>
          <p:cNvSpPr/>
          <p:nvPr userDrawn="1"/>
        </p:nvSpPr>
        <p:spPr>
          <a:xfrm>
            <a:off x="-2026918" y="2764717"/>
            <a:ext cx="1899919" cy="228600"/>
          </a:xfrm>
          <a:prstGeom prst="rect">
            <a:avLst/>
          </a:prstGeom>
          <a:solidFill>
            <a:srgbClr val="CF0C71"/>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Exploration: R207 G12 B113</a:t>
            </a:r>
          </a:p>
        </p:txBody>
      </p:sp>
      <p:sp>
        <p:nvSpPr>
          <p:cNvPr id="12" name="Rectangle 11">
            <a:extLst>
              <a:ext uri="{FF2B5EF4-FFF2-40B4-BE49-F238E27FC236}">
                <a16:creationId xmlns:a16="http://schemas.microsoft.com/office/drawing/2014/main" id="{BC7D33BC-1069-4206-A245-1694657133AD}"/>
              </a:ext>
            </a:extLst>
          </p:cNvPr>
          <p:cNvSpPr/>
          <p:nvPr userDrawn="1"/>
        </p:nvSpPr>
        <p:spPr>
          <a:xfrm>
            <a:off x="-2026919" y="711283"/>
            <a:ext cx="1761105" cy="251473"/>
          </a:xfrm>
          <a:prstGeom prst="rect">
            <a:avLst/>
          </a:prstGeom>
          <a:no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OGA colour family R-G-B</a:t>
            </a:r>
          </a:p>
        </p:txBody>
      </p:sp>
      <p:sp>
        <p:nvSpPr>
          <p:cNvPr id="13" name="Rectangle 12">
            <a:extLst>
              <a:ext uri="{FF2B5EF4-FFF2-40B4-BE49-F238E27FC236}">
                <a16:creationId xmlns:a16="http://schemas.microsoft.com/office/drawing/2014/main" id="{A7D6B6A7-94B7-4155-B446-E32DC923BA4D}"/>
              </a:ext>
            </a:extLst>
          </p:cNvPr>
          <p:cNvSpPr/>
          <p:nvPr userDrawn="1"/>
        </p:nvSpPr>
        <p:spPr>
          <a:xfrm>
            <a:off x="-2026918" y="123087"/>
            <a:ext cx="1567051" cy="810847"/>
          </a:xfrm>
          <a:prstGeom prst="rect">
            <a:avLst/>
          </a:prstGeom>
          <a:noFill/>
          <a:ln w="9525" cap="flat" cmpd="sng" algn="ctr">
            <a:noFill/>
            <a:prstDash val="solid"/>
          </a:ln>
          <a:effectLst/>
        </p:spPr>
        <p:txBody>
          <a:bodyPr rtlCol="0" anchor="t"/>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Use the colour picker or type in the RGB values to select colour. </a:t>
            </a:r>
          </a:p>
        </p:txBody>
      </p:sp>
      <p:sp>
        <p:nvSpPr>
          <p:cNvPr id="14" name="Rectangle 13">
            <a:extLst>
              <a:ext uri="{FF2B5EF4-FFF2-40B4-BE49-F238E27FC236}">
                <a16:creationId xmlns:a16="http://schemas.microsoft.com/office/drawing/2014/main" id="{C3A3191C-F30C-4085-BDE6-F7F396268479}"/>
              </a:ext>
            </a:extLst>
          </p:cNvPr>
          <p:cNvSpPr/>
          <p:nvPr userDrawn="1"/>
        </p:nvSpPr>
        <p:spPr>
          <a:xfrm>
            <a:off x="-2026918" y="2507294"/>
            <a:ext cx="1899919" cy="228600"/>
          </a:xfrm>
          <a:prstGeom prst="rect">
            <a:avLst/>
          </a:prstGeom>
          <a:solidFill>
            <a:srgbClr val="776CBA"/>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Licensing &amp; Consents: R0 G134 B36</a:t>
            </a:r>
          </a:p>
        </p:txBody>
      </p:sp>
      <p:sp>
        <p:nvSpPr>
          <p:cNvPr id="15" name="Rectangle 14">
            <a:extLst>
              <a:ext uri="{FF2B5EF4-FFF2-40B4-BE49-F238E27FC236}">
                <a16:creationId xmlns:a16="http://schemas.microsoft.com/office/drawing/2014/main" id="{E840ADC6-EC14-4863-8B0A-E2B955712451}"/>
              </a:ext>
            </a:extLst>
          </p:cNvPr>
          <p:cNvSpPr/>
          <p:nvPr userDrawn="1"/>
        </p:nvSpPr>
        <p:spPr>
          <a:xfrm>
            <a:off x="-2026918" y="3279563"/>
            <a:ext cx="1899919" cy="228600"/>
          </a:xfrm>
          <a:prstGeom prst="rect">
            <a:avLst/>
          </a:prstGeom>
          <a:solidFill>
            <a:srgbClr val="CB3340"/>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Supply Chain: R203 G51 B72</a:t>
            </a:r>
          </a:p>
        </p:txBody>
      </p:sp>
      <p:sp>
        <p:nvSpPr>
          <p:cNvPr id="16" name="Rectangle 15">
            <a:extLst>
              <a:ext uri="{FF2B5EF4-FFF2-40B4-BE49-F238E27FC236}">
                <a16:creationId xmlns:a16="http://schemas.microsoft.com/office/drawing/2014/main" id="{E35257F1-0904-4002-8DA3-39CD77F3AB9A}"/>
              </a:ext>
            </a:extLst>
          </p:cNvPr>
          <p:cNvSpPr/>
          <p:nvPr userDrawn="1"/>
        </p:nvSpPr>
        <p:spPr>
          <a:xfrm>
            <a:off x="-2026918" y="3794409"/>
            <a:ext cx="1899919" cy="228600"/>
          </a:xfrm>
          <a:prstGeom prst="rect">
            <a:avLst/>
          </a:prstGeom>
          <a:solidFill>
            <a:srgbClr val="906A2F"/>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Asset Stewardship: R144 G106 B47</a:t>
            </a:r>
          </a:p>
        </p:txBody>
      </p:sp>
      <p:sp>
        <p:nvSpPr>
          <p:cNvPr id="17" name="Rectangle 16">
            <a:extLst>
              <a:ext uri="{FF2B5EF4-FFF2-40B4-BE49-F238E27FC236}">
                <a16:creationId xmlns:a16="http://schemas.microsoft.com/office/drawing/2014/main" id="{516CF173-AC57-413B-9683-5DBEC5B6BA90}"/>
              </a:ext>
            </a:extLst>
          </p:cNvPr>
          <p:cNvSpPr/>
          <p:nvPr userDrawn="1"/>
        </p:nvSpPr>
        <p:spPr>
          <a:xfrm>
            <a:off x="-2026918" y="4051827"/>
            <a:ext cx="1899919" cy="228600"/>
          </a:xfrm>
          <a:prstGeom prst="rect">
            <a:avLst/>
          </a:prstGeom>
          <a:solidFill>
            <a:srgbClr val="4F2D1D"/>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Reserves &amp; Resources: R79 G45 B29</a:t>
            </a:r>
          </a:p>
        </p:txBody>
      </p:sp>
    </p:spTree>
    <p:extLst>
      <p:ext uri="{BB962C8B-B14F-4D97-AF65-F5344CB8AC3E}">
        <p14:creationId xmlns:p14="http://schemas.microsoft.com/office/powerpoint/2010/main" val="1774583864"/>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Lst>
  <p:hf hdr="0" ftr="0" dt="0"/>
  <p:txStyles>
    <p:titleStyle>
      <a:lvl1pPr algn="l" defTabSz="914378"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pos="5556">
          <p15:clr>
            <a:srgbClr val="F26B43"/>
          </p15:clr>
        </p15:guide>
        <p15:guide id="3" orient="horz" pos="12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CCDD51-D0A7-4AC9-B0BB-520906C6C24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F6BF7B6-5F92-4475-9023-991FA778FEC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4A957F-26EB-482D-85E0-5BBB70B0B88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4D02374-879E-4D7A-8C2D-92155B992146}" type="datetimeFigureOut">
              <a:rPr lang="en-GB" smtClean="0"/>
              <a:t>24/04/2023</a:t>
            </a:fld>
            <a:endParaRPr lang="en-GB"/>
          </a:p>
        </p:txBody>
      </p:sp>
      <p:sp>
        <p:nvSpPr>
          <p:cNvPr id="5" name="Footer Placeholder 4">
            <a:extLst>
              <a:ext uri="{FF2B5EF4-FFF2-40B4-BE49-F238E27FC236}">
                <a16:creationId xmlns:a16="http://schemas.microsoft.com/office/drawing/2014/main" id="{255D394D-ED60-4C0E-940D-FACA8BF658B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0A47E55-BDA3-4578-A6EB-192177D6F58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BE5D190-1B88-466C-AF35-1C8C5A1DB9DE}" type="slidenum">
              <a:rPr lang="en-GB" smtClean="0"/>
              <a:t>‹#›</a:t>
            </a:fld>
            <a:endParaRPr lang="en-GB"/>
          </a:p>
        </p:txBody>
      </p:sp>
    </p:spTree>
    <p:extLst>
      <p:ext uri="{BB962C8B-B14F-4D97-AF65-F5344CB8AC3E}">
        <p14:creationId xmlns:p14="http://schemas.microsoft.com/office/powerpoint/2010/main" val="372529599"/>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400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C034BF-B588-4B58-AB2A-5D85E41F201F}"/>
              </a:ext>
            </a:extLst>
          </p:cNvPr>
          <p:cNvGrpSpPr/>
          <p:nvPr userDrawn="1"/>
        </p:nvGrpSpPr>
        <p:grpSpPr>
          <a:xfrm>
            <a:off x="-2026919" y="-31638"/>
            <a:ext cx="1761105" cy="3234779"/>
            <a:chOff x="-1239796" y="-1"/>
            <a:chExt cx="1416393" cy="3234779"/>
          </a:xfrm>
        </p:grpSpPr>
        <p:sp>
          <p:nvSpPr>
            <p:cNvPr id="3" name="Rectangle 2">
              <a:extLst>
                <a:ext uri="{FF2B5EF4-FFF2-40B4-BE49-F238E27FC236}">
                  <a16:creationId xmlns:a16="http://schemas.microsoft.com/office/drawing/2014/main" id="{AA39A064-5768-4BEE-99EC-1B9DF24C9F9B}"/>
                </a:ext>
              </a:extLst>
            </p:cNvPr>
            <p:cNvSpPr/>
            <p:nvPr userDrawn="1"/>
          </p:nvSpPr>
          <p:spPr>
            <a:xfrm>
              <a:off x="-1239796" y="1497340"/>
              <a:ext cx="1416393" cy="228600"/>
            </a:xfrm>
            <a:prstGeom prst="rect">
              <a:avLst/>
            </a:prstGeom>
            <a:solidFill>
              <a:srgbClr val="84329B"/>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Regulate: R312 G50 B155</a:t>
              </a:r>
            </a:p>
          </p:txBody>
        </p:sp>
        <p:sp>
          <p:nvSpPr>
            <p:cNvPr id="4" name="Rectangle 3">
              <a:extLst>
                <a:ext uri="{FF2B5EF4-FFF2-40B4-BE49-F238E27FC236}">
                  <a16:creationId xmlns:a16="http://schemas.microsoft.com/office/drawing/2014/main" id="{145028D4-C0DC-4638-A220-FFF42C21785B}"/>
                </a:ext>
              </a:extLst>
            </p:cNvPr>
            <p:cNvSpPr/>
            <p:nvPr userDrawn="1"/>
          </p:nvSpPr>
          <p:spPr>
            <a:xfrm>
              <a:off x="-1239796" y="1245867"/>
              <a:ext cx="1416393" cy="228600"/>
            </a:xfrm>
            <a:prstGeom prst="rect">
              <a:avLst/>
            </a:prstGeom>
            <a:solidFill>
              <a:srgbClr val="0065A2"/>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5" name="Rectangle 4">
              <a:extLst>
                <a:ext uri="{FF2B5EF4-FFF2-40B4-BE49-F238E27FC236}">
                  <a16:creationId xmlns:a16="http://schemas.microsoft.com/office/drawing/2014/main" id="{09F13E83-4C65-4126-A462-62A57F43D563}"/>
                </a:ext>
              </a:extLst>
            </p:cNvPr>
            <p:cNvSpPr/>
            <p:nvPr userDrawn="1"/>
          </p:nvSpPr>
          <p:spPr>
            <a:xfrm>
              <a:off x="-1239796" y="994394"/>
              <a:ext cx="1416393" cy="228600"/>
            </a:xfrm>
            <a:prstGeom prst="rect">
              <a:avLst/>
            </a:prstGeom>
            <a:solidFill>
              <a:srgbClr val="00AEEF"/>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Influence: R0 G174 B239  </a:t>
              </a:r>
            </a:p>
          </p:txBody>
        </p:sp>
        <p:sp>
          <p:nvSpPr>
            <p:cNvPr id="6" name="Rectangle 5">
              <a:extLst>
                <a:ext uri="{FF2B5EF4-FFF2-40B4-BE49-F238E27FC236}">
                  <a16:creationId xmlns:a16="http://schemas.microsoft.com/office/drawing/2014/main" id="{76A791C1-58C6-4AE9-ACB0-61B2FA9DC4B6}"/>
                </a:ext>
              </a:extLst>
            </p:cNvPr>
            <p:cNvSpPr/>
            <p:nvPr userDrawn="1"/>
          </p:nvSpPr>
          <p:spPr>
            <a:xfrm>
              <a:off x="-1239796" y="2251759"/>
              <a:ext cx="1416393" cy="228600"/>
            </a:xfrm>
            <a:prstGeom prst="rect">
              <a:avLst/>
            </a:prstGeom>
            <a:solidFill>
              <a:srgbClr val="9A9500"/>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Asset stewardship: R154 G149 B0</a:t>
              </a:r>
            </a:p>
          </p:txBody>
        </p:sp>
        <p:sp>
          <p:nvSpPr>
            <p:cNvPr id="7" name="Rectangle 6">
              <a:extLst>
                <a:ext uri="{FF2B5EF4-FFF2-40B4-BE49-F238E27FC236}">
                  <a16:creationId xmlns:a16="http://schemas.microsoft.com/office/drawing/2014/main" id="{3DCB14E0-5CDD-48B7-9D23-02F93B64BBF4}"/>
                </a:ext>
              </a:extLst>
            </p:cNvPr>
            <p:cNvSpPr/>
            <p:nvPr userDrawn="1"/>
          </p:nvSpPr>
          <p:spPr>
            <a:xfrm>
              <a:off x="-1239796" y="2000286"/>
              <a:ext cx="1416393" cy="228600"/>
            </a:xfrm>
            <a:prstGeom prst="rect">
              <a:avLst/>
            </a:prstGeom>
            <a:solidFill>
              <a:srgbClr val="EF8200"/>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Technology/data: R239 G130 B0</a:t>
              </a:r>
            </a:p>
          </p:txBody>
        </p:sp>
        <p:sp>
          <p:nvSpPr>
            <p:cNvPr id="8" name="Rectangle 7">
              <a:extLst>
                <a:ext uri="{FF2B5EF4-FFF2-40B4-BE49-F238E27FC236}">
                  <a16:creationId xmlns:a16="http://schemas.microsoft.com/office/drawing/2014/main" id="{5FB5015B-84E7-450F-9FE0-5CCDFF6D3D67}"/>
                </a:ext>
              </a:extLst>
            </p:cNvPr>
            <p:cNvSpPr/>
            <p:nvPr userDrawn="1"/>
          </p:nvSpPr>
          <p:spPr>
            <a:xfrm>
              <a:off x="-1239796" y="1748813"/>
              <a:ext cx="1416393" cy="228600"/>
            </a:xfrm>
            <a:prstGeom prst="rect">
              <a:avLst/>
            </a:prstGeom>
            <a:solidFill>
              <a:srgbClr val="A6192E"/>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Right conditions: R166 G25 B46 </a:t>
              </a:r>
            </a:p>
          </p:txBody>
        </p:sp>
        <p:sp>
          <p:nvSpPr>
            <p:cNvPr id="9" name="Rectangle 8">
              <a:extLst>
                <a:ext uri="{FF2B5EF4-FFF2-40B4-BE49-F238E27FC236}">
                  <a16:creationId xmlns:a16="http://schemas.microsoft.com/office/drawing/2014/main" id="{24AA33EC-1F06-4800-94D6-BF0F09E27568}"/>
                </a:ext>
              </a:extLst>
            </p:cNvPr>
            <p:cNvSpPr/>
            <p:nvPr userDrawn="1"/>
          </p:nvSpPr>
          <p:spPr>
            <a:xfrm>
              <a:off x="-1239796" y="3006178"/>
              <a:ext cx="1416393" cy="228600"/>
            </a:xfrm>
            <a:prstGeom prst="rect">
              <a:avLst/>
            </a:prstGeom>
            <a:solidFill>
              <a:srgbClr val="63666A"/>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People/process: R99 G102 B106</a:t>
              </a:r>
            </a:p>
          </p:txBody>
        </p:sp>
        <p:sp>
          <p:nvSpPr>
            <p:cNvPr id="10" name="Rectangle 9">
              <a:extLst>
                <a:ext uri="{FF2B5EF4-FFF2-40B4-BE49-F238E27FC236}">
                  <a16:creationId xmlns:a16="http://schemas.microsoft.com/office/drawing/2014/main" id="{FD71463D-3ACB-4441-BA37-9A4F2A36AAEF}"/>
                </a:ext>
              </a:extLst>
            </p:cNvPr>
            <p:cNvSpPr/>
            <p:nvPr userDrawn="1"/>
          </p:nvSpPr>
          <p:spPr>
            <a:xfrm>
              <a:off x="-1239796" y="2754705"/>
              <a:ext cx="1416393" cy="228600"/>
            </a:xfrm>
            <a:prstGeom prst="rect">
              <a:avLst/>
            </a:prstGeom>
            <a:solidFill>
              <a:srgbClr val="00B8B0"/>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Decom: R0 G184 B176</a:t>
              </a:r>
            </a:p>
          </p:txBody>
        </p:sp>
        <p:sp>
          <p:nvSpPr>
            <p:cNvPr id="11" name="Rectangle 10">
              <a:extLst>
                <a:ext uri="{FF2B5EF4-FFF2-40B4-BE49-F238E27FC236}">
                  <a16:creationId xmlns:a16="http://schemas.microsoft.com/office/drawing/2014/main" id="{F766042B-2AC9-4F6F-B3F3-6B618CB5209B}"/>
                </a:ext>
              </a:extLst>
            </p:cNvPr>
            <p:cNvSpPr/>
            <p:nvPr userDrawn="1"/>
          </p:nvSpPr>
          <p:spPr>
            <a:xfrm>
              <a:off x="-1239796" y="2503232"/>
              <a:ext cx="1416393" cy="228600"/>
            </a:xfrm>
            <a:prstGeom prst="rect">
              <a:avLst/>
            </a:prstGeom>
            <a:solidFill>
              <a:srgbClr val="48A842"/>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Exploration: R72 G168 B66</a:t>
              </a:r>
            </a:p>
          </p:txBody>
        </p:sp>
        <p:sp>
          <p:nvSpPr>
            <p:cNvPr id="12" name="Rectangle 11">
              <a:extLst>
                <a:ext uri="{FF2B5EF4-FFF2-40B4-BE49-F238E27FC236}">
                  <a16:creationId xmlns:a16="http://schemas.microsoft.com/office/drawing/2014/main" id="{BC7D33BC-1069-4206-A245-1694657133AD}"/>
                </a:ext>
              </a:extLst>
            </p:cNvPr>
            <p:cNvSpPr/>
            <p:nvPr userDrawn="1"/>
          </p:nvSpPr>
          <p:spPr>
            <a:xfrm>
              <a:off x="-1239796" y="742920"/>
              <a:ext cx="1416393" cy="251473"/>
            </a:xfrm>
            <a:prstGeom prst="rect">
              <a:avLst/>
            </a:prstGeom>
            <a:no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OGA colour family R-G-B</a:t>
              </a:r>
            </a:p>
          </p:txBody>
        </p:sp>
        <p:sp>
          <p:nvSpPr>
            <p:cNvPr id="13" name="Rectangle 12">
              <a:extLst>
                <a:ext uri="{FF2B5EF4-FFF2-40B4-BE49-F238E27FC236}">
                  <a16:creationId xmlns:a16="http://schemas.microsoft.com/office/drawing/2014/main" id="{A7D6B6A7-94B7-4155-B446-E32DC923BA4D}"/>
                </a:ext>
              </a:extLst>
            </p:cNvPr>
            <p:cNvSpPr/>
            <p:nvPr userDrawn="1"/>
          </p:nvSpPr>
          <p:spPr>
            <a:xfrm>
              <a:off x="-1239796" y="-1"/>
              <a:ext cx="1260322" cy="810847"/>
            </a:xfrm>
            <a:prstGeom prst="rect">
              <a:avLst/>
            </a:prstGeom>
            <a:noFill/>
            <a:ln w="9525" cap="flat" cmpd="sng" algn="ctr">
              <a:noFill/>
              <a:prstDash val="solid"/>
            </a:ln>
            <a:effectLst/>
          </p:spPr>
          <p:txBody>
            <a:bodyPr rtlCol="0" anchor="t"/>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Use the colour picker or type in the RGB values to select colour. </a:t>
              </a:r>
            </a:p>
          </p:txBody>
        </p:sp>
      </p:grpSp>
    </p:spTree>
    <p:extLst>
      <p:ext uri="{BB962C8B-B14F-4D97-AF65-F5344CB8AC3E}">
        <p14:creationId xmlns:p14="http://schemas.microsoft.com/office/powerpoint/2010/main" val="1933309448"/>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Lst>
  <p:txStyles>
    <p:titleStyle>
      <a:lvl1pPr algn="l" defTabSz="914378"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pos="5556">
          <p15:clr>
            <a:srgbClr val="F26B43"/>
          </p15:clr>
        </p15:guide>
        <p15:guide id="3" orient="horz" pos="12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4" name="Group 13"/>
          <p:cNvGrpSpPr/>
          <p:nvPr userDrawn="1"/>
        </p:nvGrpSpPr>
        <p:grpSpPr>
          <a:xfrm>
            <a:off x="-2026919" y="-31639"/>
            <a:ext cx="1761105" cy="3234779"/>
            <a:chOff x="-1239796" y="-1"/>
            <a:chExt cx="1416393" cy="3234779"/>
          </a:xfrm>
        </p:grpSpPr>
        <p:sp>
          <p:nvSpPr>
            <p:cNvPr id="15" name="Rectangle 14"/>
            <p:cNvSpPr/>
            <p:nvPr userDrawn="1"/>
          </p:nvSpPr>
          <p:spPr>
            <a:xfrm>
              <a:off x="-1239796" y="1497340"/>
              <a:ext cx="1416393" cy="228600"/>
            </a:xfrm>
            <a:prstGeom prst="rect">
              <a:avLst/>
            </a:prstGeom>
            <a:solidFill>
              <a:srgbClr val="84329B"/>
            </a:solidFill>
            <a:ln w="9525" cap="flat" cmpd="sng" algn="ctr">
              <a:noFill/>
              <a:prstDash val="solid"/>
            </a:ln>
            <a:effectLst/>
          </p:spPr>
          <p:txBody>
            <a:bodyPr rtlCol="0" anchor="ct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white"/>
                  </a:solidFill>
                  <a:effectLst/>
                  <a:uLnTx/>
                  <a:uFillTx/>
                  <a:latin typeface="+mn-lt"/>
                  <a:ea typeface="+mn-ea"/>
                  <a:cs typeface="+mn-cs"/>
                </a:rPr>
                <a:t>Regulate: R312 G50 B155</a:t>
              </a:r>
            </a:p>
          </p:txBody>
        </p:sp>
        <p:sp>
          <p:nvSpPr>
            <p:cNvPr id="16" name="Rectangle 15"/>
            <p:cNvSpPr/>
            <p:nvPr userDrawn="1"/>
          </p:nvSpPr>
          <p:spPr>
            <a:xfrm>
              <a:off x="-1239796" y="1245867"/>
              <a:ext cx="1416393" cy="228600"/>
            </a:xfrm>
            <a:prstGeom prst="rect">
              <a:avLst/>
            </a:prstGeom>
            <a:solidFill>
              <a:srgbClr val="0065A2"/>
            </a:solidFill>
            <a:ln w="9525" cap="flat" cmpd="sng" algn="ctr">
              <a:noFill/>
              <a:prstDash val="solid"/>
            </a:ln>
            <a:effectLst/>
          </p:spPr>
          <p:txBody>
            <a:bodyPr rtlCol="0" anchor="ct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17" name="Rectangle 16"/>
            <p:cNvSpPr/>
            <p:nvPr userDrawn="1"/>
          </p:nvSpPr>
          <p:spPr>
            <a:xfrm>
              <a:off x="-1239796" y="994394"/>
              <a:ext cx="1416393" cy="228600"/>
            </a:xfrm>
            <a:prstGeom prst="rect">
              <a:avLst/>
            </a:prstGeom>
            <a:solidFill>
              <a:srgbClr val="00AEEF"/>
            </a:solidFill>
            <a:ln w="9525" cap="flat" cmpd="sng" algn="ctr">
              <a:noFill/>
              <a:prstDash val="solid"/>
            </a:ln>
            <a:effectLst/>
          </p:spPr>
          <p:txBody>
            <a:bodyPr rtlCol="0" anchor="ct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white"/>
                  </a:solidFill>
                  <a:effectLst/>
                  <a:uLnTx/>
                  <a:uFillTx/>
                  <a:latin typeface="+mn-lt"/>
                  <a:ea typeface="+mn-ea"/>
                  <a:cs typeface="+mn-cs"/>
                </a:rPr>
                <a:t>Influence: R0 G174 B239  </a:t>
              </a:r>
            </a:p>
          </p:txBody>
        </p:sp>
        <p:sp>
          <p:nvSpPr>
            <p:cNvPr id="18" name="Rectangle 17"/>
            <p:cNvSpPr/>
            <p:nvPr userDrawn="1"/>
          </p:nvSpPr>
          <p:spPr>
            <a:xfrm>
              <a:off x="-1239796" y="2251759"/>
              <a:ext cx="1416393" cy="228600"/>
            </a:xfrm>
            <a:prstGeom prst="rect">
              <a:avLst/>
            </a:prstGeom>
            <a:solidFill>
              <a:srgbClr val="9A9500"/>
            </a:solidFill>
            <a:ln w="9525" cap="flat" cmpd="sng" algn="ctr">
              <a:noFill/>
              <a:prstDash val="solid"/>
            </a:ln>
            <a:effectLst/>
          </p:spPr>
          <p:txBody>
            <a:bodyPr rtlCol="0" anchor="ct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mn-lt"/>
                  <a:ea typeface="+mn-ea"/>
                  <a:cs typeface="+mn-cs"/>
                </a:rPr>
                <a:t>Asset stewardship: R154 G149 B0</a:t>
              </a:r>
            </a:p>
          </p:txBody>
        </p:sp>
        <p:sp>
          <p:nvSpPr>
            <p:cNvPr id="19" name="Rectangle 18"/>
            <p:cNvSpPr/>
            <p:nvPr userDrawn="1"/>
          </p:nvSpPr>
          <p:spPr>
            <a:xfrm>
              <a:off x="-1239796" y="2000286"/>
              <a:ext cx="1416393" cy="228600"/>
            </a:xfrm>
            <a:prstGeom prst="rect">
              <a:avLst/>
            </a:prstGeom>
            <a:solidFill>
              <a:srgbClr val="EF8200"/>
            </a:solidFill>
            <a:ln w="9525" cap="flat" cmpd="sng" algn="ctr">
              <a:noFill/>
              <a:prstDash val="solid"/>
            </a:ln>
            <a:effectLst/>
          </p:spPr>
          <p:txBody>
            <a:bodyPr rtlCol="0" anchor="ct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mn-lt"/>
                  <a:ea typeface="+mn-ea"/>
                  <a:cs typeface="+mn-cs"/>
                </a:rPr>
                <a:t>Technology/data: R239 G130 B0</a:t>
              </a:r>
            </a:p>
          </p:txBody>
        </p:sp>
        <p:sp>
          <p:nvSpPr>
            <p:cNvPr id="20" name="Rectangle 19"/>
            <p:cNvSpPr/>
            <p:nvPr userDrawn="1"/>
          </p:nvSpPr>
          <p:spPr>
            <a:xfrm>
              <a:off x="-1239796" y="1748813"/>
              <a:ext cx="1416393" cy="228600"/>
            </a:xfrm>
            <a:prstGeom prst="rect">
              <a:avLst/>
            </a:prstGeom>
            <a:solidFill>
              <a:srgbClr val="A6192E"/>
            </a:solidFill>
            <a:ln w="9525" cap="flat" cmpd="sng" algn="ctr">
              <a:noFill/>
              <a:prstDash val="solid"/>
            </a:ln>
            <a:effectLst/>
          </p:spPr>
          <p:txBody>
            <a:bodyPr rtlCol="0" anchor="ct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mn-lt"/>
                  <a:ea typeface="+mn-ea"/>
                  <a:cs typeface="+mn-cs"/>
                </a:rPr>
                <a:t>Right conditions: R166 G25 B46 </a:t>
              </a:r>
            </a:p>
          </p:txBody>
        </p:sp>
        <p:sp>
          <p:nvSpPr>
            <p:cNvPr id="21" name="Rectangle 20"/>
            <p:cNvSpPr/>
            <p:nvPr userDrawn="1"/>
          </p:nvSpPr>
          <p:spPr>
            <a:xfrm>
              <a:off x="-1239796" y="3006178"/>
              <a:ext cx="1416393" cy="228600"/>
            </a:xfrm>
            <a:prstGeom prst="rect">
              <a:avLst/>
            </a:prstGeom>
            <a:solidFill>
              <a:srgbClr val="63666A"/>
            </a:solidFill>
            <a:ln w="9525" cap="flat" cmpd="sng" algn="ctr">
              <a:noFill/>
              <a:prstDash val="solid"/>
            </a:ln>
            <a:effectLst/>
          </p:spPr>
          <p:txBody>
            <a:bodyPr rtlCol="0" anchor="ct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mn-lt"/>
                  <a:ea typeface="+mn-ea"/>
                  <a:cs typeface="+mn-cs"/>
                </a:rPr>
                <a:t>People/process: R99 G102 B106</a:t>
              </a:r>
            </a:p>
          </p:txBody>
        </p:sp>
        <p:sp>
          <p:nvSpPr>
            <p:cNvPr id="22" name="Rectangle 21"/>
            <p:cNvSpPr/>
            <p:nvPr userDrawn="1"/>
          </p:nvSpPr>
          <p:spPr>
            <a:xfrm>
              <a:off x="-1239796" y="2754705"/>
              <a:ext cx="1416393" cy="228600"/>
            </a:xfrm>
            <a:prstGeom prst="rect">
              <a:avLst/>
            </a:prstGeom>
            <a:solidFill>
              <a:srgbClr val="00B8B0"/>
            </a:solidFill>
            <a:ln w="9525" cap="flat" cmpd="sng" algn="ctr">
              <a:noFill/>
              <a:prstDash val="solid"/>
            </a:ln>
            <a:effectLst/>
          </p:spPr>
          <p:txBody>
            <a:bodyPr rtlCol="0" anchor="ct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mn-lt"/>
                  <a:ea typeface="+mn-ea"/>
                  <a:cs typeface="+mn-cs"/>
                </a:rPr>
                <a:t>Decom: R0 G184 B176</a:t>
              </a:r>
            </a:p>
          </p:txBody>
        </p:sp>
        <p:sp>
          <p:nvSpPr>
            <p:cNvPr id="23" name="Rectangle 22"/>
            <p:cNvSpPr/>
            <p:nvPr userDrawn="1"/>
          </p:nvSpPr>
          <p:spPr>
            <a:xfrm>
              <a:off x="-1239796" y="2503232"/>
              <a:ext cx="1416393" cy="228600"/>
            </a:xfrm>
            <a:prstGeom prst="rect">
              <a:avLst/>
            </a:prstGeom>
            <a:solidFill>
              <a:srgbClr val="48A842"/>
            </a:solidFill>
            <a:ln w="9525" cap="flat" cmpd="sng" algn="ctr">
              <a:noFill/>
              <a:prstDash val="solid"/>
            </a:ln>
            <a:effectLst/>
          </p:spPr>
          <p:txBody>
            <a:bodyPr rtlCol="0" anchor="ct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mn-lt"/>
                  <a:ea typeface="+mn-ea"/>
                  <a:cs typeface="+mn-cs"/>
                </a:rPr>
                <a:t>Exploration: R72 G168 B66</a:t>
              </a:r>
            </a:p>
          </p:txBody>
        </p:sp>
        <p:sp>
          <p:nvSpPr>
            <p:cNvPr id="24" name="Rectangle 23"/>
            <p:cNvSpPr/>
            <p:nvPr userDrawn="1"/>
          </p:nvSpPr>
          <p:spPr>
            <a:xfrm>
              <a:off x="-1239796" y="742920"/>
              <a:ext cx="1416393" cy="251473"/>
            </a:xfrm>
            <a:prstGeom prst="rect">
              <a:avLst/>
            </a:prstGeom>
            <a:noFill/>
            <a:ln w="9525" cap="flat" cmpd="sng" algn="ctr">
              <a:noFill/>
              <a:prstDash val="solid"/>
            </a:ln>
            <a:effectLst/>
          </p:spPr>
          <p:txBody>
            <a:bodyPr rtlCol="0" anchor="ct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mn-lt"/>
                  <a:ea typeface="+mn-ea"/>
                  <a:cs typeface="+mn-cs"/>
                </a:rPr>
                <a:t>OGA </a:t>
              </a:r>
              <a:r>
                <a:rPr kumimoji="0" lang="en-US" sz="900" b="0" i="0" u="none" strike="noStrike" kern="0" cap="none" spc="0" normalizeH="0" baseline="0" noProof="0" err="1">
                  <a:ln>
                    <a:noFill/>
                  </a:ln>
                  <a:solidFill>
                    <a:prstClr val="black"/>
                  </a:solidFill>
                  <a:effectLst/>
                  <a:uLnTx/>
                  <a:uFillTx/>
                  <a:latin typeface="+mn-lt"/>
                  <a:ea typeface="+mn-ea"/>
                  <a:cs typeface="+mn-cs"/>
                </a:rPr>
                <a:t>colour</a:t>
              </a:r>
              <a:r>
                <a:rPr kumimoji="0" lang="en-US" sz="900" b="0" i="0" u="none" strike="noStrike" kern="0" cap="none" spc="0" normalizeH="0" baseline="0" noProof="0">
                  <a:ln>
                    <a:noFill/>
                  </a:ln>
                  <a:solidFill>
                    <a:prstClr val="black"/>
                  </a:solidFill>
                  <a:effectLst/>
                  <a:uLnTx/>
                  <a:uFillTx/>
                  <a:latin typeface="+mn-lt"/>
                  <a:ea typeface="+mn-ea"/>
                  <a:cs typeface="+mn-cs"/>
                </a:rPr>
                <a:t> family R-G-B</a:t>
              </a:r>
            </a:p>
          </p:txBody>
        </p:sp>
        <p:sp>
          <p:nvSpPr>
            <p:cNvPr id="25" name="Rectangle 24"/>
            <p:cNvSpPr/>
            <p:nvPr userDrawn="1"/>
          </p:nvSpPr>
          <p:spPr>
            <a:xfrm>
              <a:off x="-1239796" y="-1"/>
              <a:ext cx="1260322" cy="810847"/>
            </a:xfrm>
            <a:prstGeom prst="rect">
              <a:avLst/>
            </a:prstGeom>
            <a:noFill/>
            <a:ln w="9525" cap="flat" cmpd="sng" algn="ctr">
              <a:noFill/>
              <a:prstDash val="solid"/>
            </a:ln>
            <a:effectLst/>
          </p:spPr>
          <p:txBody>
            <a:bodyPr rtlCol="0" anchor="t"/>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mn-lt"/>
                  <a:ea typeface="+mn-ea"/>
                  <a:cs typeface="+mn-cs"/>
                </a:rPr>
                <a:t>Use the </a:t>
              </a:r>
              <a:r>
                <a:rPr kumimoji="0" lang="en-US" sz="900" b="0" i="0" u="none" strike="noStrike" kern="0" cap="none" spc="0" normalizeH="0" baseline="0" noProof="0" err="1">
                  <a:ln>
                    <a:noFill/>
                  </a:ln>
                  <a:solidFill>
                    <a:prstClr val="black"/>
                  </a:solidFill>
                  <a:effectLst/>
                  <a:uLnTx/>
                  <a:uFillTx/>
                  <a:latin typeface="+mn-lt"/>
                  <a:ea typeface="+mn-ea"/>
                  <a:cs typeface="+mn-cs"/>
                </a:rPr>
                <a:t>colour</a:t>
              </a:r>
              <a:r>
                <a:rPr kumimoji="0" lang="en-US" sz="900" b="0" i="0" u="none" strike="noStrike" kern="0" cap="none" spc="0" normalizeH="0" baseline="0" noProof="0">
                  <a:ln>
                    <a:noFill/>
                  </a:ln>
                  <a:solidFill>
                    <a:prstClr val="black"/>
                  </a:solidFill>
                  <a:effectLst/>
                  <a:uLnTx/>
                  <a:uFillTx/>
                  <a:latin typeface="+mn-lt"/>
                  <a:ea typeface="+mn-ea"/>
                  <a:cs typeface="+mn-cs"/>
                </a:rPr>
                <a:t> picker or type in the RGB values to select </a:t>
              </a:r>
              <a:r>
                <a:rPr kumimoji="0" lang="en-US" sz="900" b="0" i="0" u="none" strike="noStrike" kern="0" cap="none" spc="0" normalizeH="0" baseline="0" noProof="0" err="1">
                  <a:ln>
                    <a:noFill/>
                  </a:ln>
                  <a:solidFill>
                    <a:prstClr val="black"/>
                  </a:solidFill>
                  <a:effectLst/>
                  <a:uLnTx/>
                  <a:uFillTx/>
                  <a:latin typeface="+mn-lt"/>
                  <a:ea typeface="+mn-ea"/>
                  <a:cs typeface="+mn-cs"/>
                </a:rPr>
                <a:t>colour</a:t>
              </a:r>
              <a:r>
                <a:rPr kumimoji="0" lang="en-US" sz="900" b="0" i="0" u="none" strike="noStrike" kern="0" cap="none" spc="0" normalizeH="0" baseline="0" noProof="0">
                  <a:ln>
                    <a:noFill/>
                  </a:ln>
                  <a:solidFill>
                    <a:prstClr val="black"/>
                  </a:solidFill>
                  <a:effectLst/>
                  <a:uLnTx/>
                  <a:uFillTx/>
                  <a:latin typeface="+mn-lt"/>
                  <a:ea typeface="+mn-ea"/>
                  <a:cs typeface="+mn-cs"/>
                </a:rPr>
                <a:t>. </a:t>
              </a:r>
            </a:p>
          </p:txBody>
        </p:sp>
      </p:grpSp>
    </p:spTree>
    <p:extLst>
      <p:ext uri="{BB962C8B-B14F-4D97-AF65-F5344CB8AC3E}">
        <p14:creationId xmlns:p14="http://schemas.microsoft.com/office/powerpoint/2010/main" val="299163193"/>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5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55.xml"/></Relationships>
</file>

<file path=ppt/slides/_rels/slide11.xml.rels><?xml version="1.0" encoding="UTF-8" standalone="yes"?>
<Relationships xmlns="http://schemas.openxmlformats.org/package/2006/relationships"><Relationship Id="rId2" Type="http://schemas.openxmlformats.org/officeDocument/2006/relationships/hyperlink" Target="mailto:ndr@nstauthority.co.uk" TargetMode="External"/><Relationship Id="rId1" Type="http://schemas.openxmlformats.org/officeDocument/2006/relationships/slideLayout" Target="../slideLayouts/slideLayout15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forms.office.com/e/g6hbe0XGT2" TargetMode="External"/><Relationship Id="rId1" Type="http://schemas.openxmlformats.org/officeDocument/2006/relationships/slideLayout" Target="../slideLayouts/slideLayout15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21.png"/><Relationship Id="rId4" Type="http://schemas.microsoft.com/office/2017/04/relationships/track" Target="../media/track2.vtt"/></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7.xml"/><Relationship Id="rId4" Type="http://schemas.openxmlformats.org/officeDocument/2006/relationships/image" Target="../media/image27.sv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7.xml"/><Relationship Id="rId5" Type="http://schemas.openxmlformats.org/officeDocument/2006/relationships/image" Target="../media/image31.sv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hyperlink" Target="https://www.nstauthority.co.uk/data-centre/national-data-repository-ndr/ndr-user-group-and-updates/" TargetMode="External"/><Relationship Id="rId1" Type="http://schemas.openxmlformats.org/officeDocument/2006/relationships/slideLayout" Target="../slideLayouts/slideLayout15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5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32.png"/><Relationship Id="rId4" Type="http://schemas.microsoft.com/office/2017/04/relationships/track" Target="../media/track3.vtt"/></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5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57.xml"/><Relationship Id="rId6" Type="http://schemas.openxmlformats.org/officeDocument/2006/relationships/image" Target="../media/image35.svg"/><Relationship Id="rId5" Type="http://schemas.openxmlformats.org/officeDocument/2006/relationships/image" Target="../media/image30.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55.xml"/></Relationships>
</file>

<file path=ppt/slides/_rels/slide28.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31.svg"/><Relationship Id="rId7" Type="http://schemas.openxmlformats.org/officeDocument/2006/relationships/customXml" Target="../ink/ink2.xml"/><Relationship Id="rId12" Type="http://schemas.openxmlformats.org/officeDocument/2006/relationships/customXml" Target="../ink/ink7.xml"/><Relationship Id="rId2" Type="http://schemas.openxmlformats.org/officeDocument/2006/relationships/image" Target="../media/image30.png"/><Relationship Id="rId1" Type="http://schemas.openxmlformats.org/officeDocument/2006/relationships/slideLayout" Target="../slideLayouts/slideLayout157.xml"/><Relationship Id="rId6" Type="http://schemas.openxmlformats.org/officeDocument/2006/relationships/image" Target="../media/image36.png"/><Relationship Id="rId11" Type="http://schemas.openxmlformats.org/officeDocument/2006/relationships/customXml" Target="../ink/ink6.xml"/><Relationship Id="rId5" Type="http://schemas.openxmlformats.org/officeDocument/2006/relationships/customXml" Target="../ink/ink1.xml"/><Relationship Id="rId10" Type="http://schemas.openxmlformats.org/officeDocument/2006/relationships/customXml" Target="../ink/ink5.xml"/><Relationship Id="rId4" Type="http://schemas.openxmlformats.org/officeDocument/2006/relationships/image" Target="../media/image33.png"/><Relationship Id="rId9" Type="http://schemas.openxmlformats.org/officeDocument/2006/relationships/customXml" Target="../ink/ink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37.png"/><Relationship Id="rId4" Type="http://schemas.microsoft.com/office/2017/04/relationships/track" Target="../media/track4.vtt"/></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5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55.xml"/></Relationships>
</file>

<file path=ppt/slides/_rels/slide35.xml.rels><?xml version="1.0" encoding="UTF-8" standalone="yes"?>
<Relationships xmlns="http://schemas.openxmlformats.org/package/2006/relationships"><Relationship Id="rId3" Type="http://schemas.openxmlformats.org/officeDocument/2006/relationships/hyperlink" Target="https://forms.office.com/Pages/ResponsePage.aspx?id=ncWB5o6Gh0iA-s428fIbD3Uxu3Q4Jl9MrzDQbUjdKrNUN1NTOE9JT0lSTFFBQUlBVk1DTElVMkg0Mi4u&amp;wdLOR=c66D5BCD1-A32F-45E4-A10B-8CBA39D33AF6" TargetMode="External"/><Relationship Id="rId7" Type="http://schemas.openxmlformats.org/officeDocument/2006/relationships/image" Target="../media/image39.png"/><Relationship Id="rId2" Type="http://schemas.openxmlformats.org/officeDocument/2006/relationships/hyperlink" Target="mailto:ndr@nstauthority.co.uk" TargetMode="External"/><Relationship Id="rId1" Type="http://schemas.openxmlformats.org/officeDocument/2006/relationships/slideLayout" Target="../slideLayouts/slideLayout157.xml"/><Relationship Id="rId6" Type="http://schemas.openxmlformats.org/officeDocument/2006/relationships/image" Target="../media/image38.png"/><Relationship Id="rId5" Type="http://schemas.openxmlformats.org/officeDocument/2006/relationships/hyperlink" Target="https://support.uk-ndr.co.uk/" TargetMode="External"/><Relationship Id="rId4" Type="http://schemas.openxmlformats.org/officeDocument/2006/relationships/hyperlink" Target="mailto:support@uk-ndr.co.uk"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2" Type="http://schemas.openxmlformats.org/officeDocument/2006/relationships/hyperlink" Target="https://forms.office.com/e/8Pr22Tsh2W" TargetMode="External"/><Relationship Id="rId1" Type="http://schemas.openxmlformats.org/officeDocument/2006/relationships/slideLayout" Target="../slideLayouts/slideLayout157.xml"/></Relationships>
</file>

<file path=ppt/slides/_rels/slide5.xml.rels><?xml version="1.0" encoding="UTF-8" standalone="yes"?>
<Relationships xmlns="http://schemas.openxmlformats.org/package/2006/relationships"><Relationship Id="rId3" Type="http://schemas.openxmlformats.org/officeDocument/2006/relationships/hyperlink" Target="https://support.uk-ndr.co.uk/hc/en-gb/articles/9976766296082-Release-notes-6th-February-2023" TargetMode="External"/><Relationship Id="rId2" Type="http://schemas.openxmlformats.org/officeDocument/2006/relationships/hyperlink" Target="https://support.uk-ndr.co.uk/hc/en-gb/articles/9191967451666-Release-notes-20th-December-2022" TargetMode="External"/><Relationship Id="rId1" Type="http://schemas.openxmlformats.org/officeDocument/2006/relationships/slideLayout" Target="../slideLayouts/slideLayout157.xml"/><Relationship Id="rId4" Type="http://schemas.openxmlformats.org/officeDocument/2006/relationships/hyperlink" Target="https://support.uk-ndr.co.uk/hc/en-gb/articles/10280125553426-Release-notes-27th-February-2023"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s://www.nstauthority.co.uk/media/8781/information-reporting-form-and-manner-for-ndr-february-2023-1.pdf" TargetMode="External"/><Relationship Id="rId1" Type="http://schemas.openxmlformats.org/officeDocument/2006/relationships/slideLayout" Target="../slideLayouts/slideLayout15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5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7.png"/><Relationship Id="rId4" Type="http://schemas.microsoft.com/office/2017/04/relationships/track" Target="../media/track1.vtt"/></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9552E-4DC1-406F-AA88-9CED56760C72}"/>
              </a:ext>
              <a:ext uri="{C183D7F6-B498-43B3-948B-1728B52AA6E4}">
                <adec:decorative xmlns:adec="http://schemas.microsoft.com/office/drawing/2017/decorative" val="1"/>
              </a:ext>
            </a:extLst>
          </p:cNvPr>
          <p:cNvPicPr>
            <a:picLocks noChangeAspect="1"/>
          </p:cNvPicPr>
          <p:nvPr/>
        </p:nvPicPr>
        <p:blipFill>
          <a:blip r:embed="rId3">
            <a:alphaModFix amt="30000"/>
          </a:blip>
          <a:srcRect/>
          <a:stretch/>
        </p:blipFill>
        <p:spPr>
          <a:xfrm flipH="1">
            <a:off x="16513" y="0"/>
            <a:ext cx="9110973" cy="5143500"/>
          </a:xfrm>
          <a:prstGeom prst="rect">
            <a:avLst/>
          </a:prstGeom>
        </p:spPr>
      </p:pic>
      <p:sp>
        <p:nvSpPr>
          <p:cNvPr id="4" name="Text Placeholder 3">
            <a:extLst>
              <a:ext uri="{FF2B5EF4-FFF2-40B4-BE49-F238E27FC236}">
                <a16:creationId xmlns:a16="http://schemas.microsoft.com/office/drawing/2014/main" id="{B6D7EC9C-A14E-46C8-BF95-B23163404573}"/>
              </a:ext>
            </a:extLst>
          </p:cNvPr>
          <p:cNvSpPr>
            <a:spLocks noGrp="1"/>
          </p:cNvSpPr>
          <p:nvPr>
            <p:ph type="title" idx="4294967295"/>
          </p:nvPr>
        </p:nvSpPr>
        <p:spPr>
          <a:xfrm>
            <a:off x="441327" y="1966687"/>
            <a:ext cx="8482866" cy="747712"/>
          </a:xfrm>
          <a:prstGeom prst="rect">
            <a:avLst/>
          </a:prstGeom>
          <a:noFill/>
          <a:ln>
            <a:noFill/>
            <a:prstDash/>
          </a:ln>
          <a:effectLst/>
        </p:spPr>
        <p:txBody>
          <a:bodyPr rot="0" spcFirstLastPara="0" vertOverflow="overflow" horzOverflow="overflow" vert="horz" wrap="square" lIns="0" tIns="34290" rIns="68580" bIns="34290" numCol="1" spcCol="0" rtlCol="0" fromWordArt="0" anchor="b" anchorCtr="0" forceAA="0" compatLnSpc="1">
            <a:prstTxWarp prst="textNoShape">
              <a:avLst/>
            </a:prstTxWarp>
            <a:noAutofit/>
          </a:bodyPr>
          <a:lstStyle/>
          <a:p>
            <a:pPr>
              <a:spcBef>
                <a:spcPts val="1000"/>
              </a:spcBef>
              <a:defRPr/>
            </a:pPr>
            <a:r>
              <a:rPr lang="en-GB" sz="4000" b="0">
                <a:solidFill>
                  <a:srgbClr val="193768"/>
                </a:solidFill>
                <a:latin typeface="+mn-lt"/>
                <a:ea typeface="+mn-ea"/>
                <a:cs typeface="+mn-cs"/>
              </a:rPr>
              <a:t>UK National Data Repository</a:t>
            </a:r>
          </a:p>
        </p:txBody>
      </p:sp>
      <p:sp>
        <p:nvSpPr>
          <p:cNvPr id="5" name="Text Placeholder 4">
            <a:extLst>
              <a:ext uri="{FF2B5EF4-FFF2-40B4-BE49-F238E27FC236}">
                <a16:creationId xmlns:a16="http://schemas.microsoft.com/office/drawing/2014/main" id="{FF0659A1-2B69-4A96-8D68-E009C6C86C93}"/>
              </a:ext>
            </a:extLst>
          </p:cNvPr>
          <p:cNvSpPr>
            <a:spLocks noGrp="1"/>
          </p:cNvSpPr>
          <p:nvPr>
            <p:ph type="body" sz="quarter" idx="13"/>
          </p:nvPr>
        </p:nvSpPr>
        <p:spPr>
          <a:xfrm>
            <a:off x="397667" y="2844139"/>
            <a:ext cx="8348663" cy="523215"/>
          </a:xfrm>
          <a:prstGeom prst="rect">
            <a:avLst/>
          </a:prstGeom>
        </p:spPr>
        <p:txBody>
          <a:bodyPr/>
          <a:lstStyle/>
          <a:p>
            <a:pPr marL="0" indent="0">
              <a:buNone/>
            </a:pPr>
            <a:r>
              <a:rPr lang="en-GB"/>
              <a:t>User Group Meeting No. 8</a:t>
            </a:r>
          </a:p>
        </p:txBody>
      </p:sp>
      <p:sp>
        <p:nvSpPr>
          <p:cNvPr id="6" name="Text Placeholder 5">
            <a:extLst>
              <a:ext uri="{FF2B5EF4-FFF2-40B4-BE49-F238E27FC236}">
                <a16:creationId xmlns:a16="http://schemas.microsoft.com/office/drawing/2014/main" id="{8AC7E5D1-DADF-4E52-AC9E-C7F3D98281A0}"/>
              </a:ext>
            </a:extLst>
          </p:cNvPr>
          <p:cNvSpPr>
            <a:spLocks noGrp="1"/>
          </p:cNvSpPr>
          <p:nvPr>
            <p:ph type="body" sz="quarter" idx="12"/>
          </p:nvPr>
        </p:nvSpPr>
        <p:spPr>
          <a:xfrm>
            <a:off x="6639005" y="3732212"/>
            <a:ext cx="2161301" cy="523215"/>
          </a:xfrm>
        </p:spPr>
        <p:txBody>
          <a:bodyPr>
            <a:normAutofit fontScale="62500" lnSpcReduction="20000"/>
          </a:bodyPr>
          <a:lstStyle/>
          <a:p>
            <a:r>
              <a:rPr lang="en-GB"/>
              <a:t>28 March 2023</a:t>
            </a:r>
          </a:p>
        </p:txBody>
      </p:sp>
    </p:spTree>
    <p:extLst>
      <p:ext uri="{BB962C8B-B14F-4D97-AF65-F5344CB8AC3E}">
        <p14:creationId xmlns:p14="http://schemas.microsoft.com/office/powerpoint/2010/main" val="566596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9552E-4DC1-406F-AA88-9CED56760C72}"/>
              </a:ext>
              <a:ext uri="{C183D7F6-B498-43B3-948B-1728B52AA6E4}">
                <adec:decorative xmlns:adec="http://schemas.microsoft.com/office/drawing/2017/decorative" val="1"/>
              </a:ext>
            </a:extLst>
          </p:cNvPr>
          <p:cNvPicPr>
            <a:picLocks noChangeAspect="1"/>
          </p:cNvPicPr>
          <p:nvPr/>
        </p:nvPicPr>
        <p:blipFill>
          <a:blip r:embed="rId3">
            <a:alphaModFix amt="25000"/>
          </a:blip>
          <a:srcRect/>
          <a:stretch/>
        </p:blipFill>
        <p:spPr>
          <a:xfrm flipH="1">
            <a:off x="16513" y="1013461"/>
            <a:ext cx="9127487" cy="4130040"/>
          </a:xfrm>
          <a:prstGeom prst="rect">
            <a:avLst/>
          </a:prstGeom>
        </p:spPr>
      </p:pic>
      <p:sp>
        <p:nvSpPr>
          <p:cNvPr id="4" name="Text Placeholder 3">
            <a:extLst>
              <a:ext uri="{FF2B5EF4-FFF2-40B4-BE49-F238E27FC236}">
                <a16:creationId xmlns:a16="http://schemas.microsoft.com/office/drawing/2014/main" id="{B6D7EC9C-A14E-46C8-BF95-B23163404573}"/>
              </a:ext>
            </a:extLst>
          </p:cNvPr>
          <p:cNvSpPr>
            <a:spLocks noGrp="1"/>
          </p:cNvSpPr>
          <p:nvPr>
            <p:ph type="title" idx="4294967295"/>
          </p:nvPr>
        </p:nvSpPr>
        <p:spPr>
          <a:xfrm>
            <a:off x="755650" y="1976438"/>
            <a:ext cx="8388350" cy="747712"/>
          </a:xfrm>
          <a:prstGeom prst="rect">
            <a:avLst/>
          </a:prstGeom>
          <a:noFill/>
          <a:ln>
            <a:noFill/>
            <a:prstDash/>
          </a:ln>
          <a:effectLst/>
        </p:spPr>
        <p:txBody>
          <a:bodyPr rot="0" spcFirstLastPara="0" vertOverflow="overflow" horzOverflow="overflow" vert="horz" wrap="square" lIns="0" tIns="34290" rIns="68580" bIns="34290" numCol="1" spcCol="0" rtlCol="0" fromWordArt="0" anchor="b" anchorCtr="0" forceAA="0" compatLnSpc="1">
            <a:prstTxWarp prst="textNoShape">
              <a:avLst/>
            </a:prstTxWarp>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3351"/>
                </a:solidFill>
                <a:effectLst/>
                <a:uLnTx/>
                <a:uFillTx/>
                <a:latin typeface="Arial"/>
                <a:ea typeface="+mn-ea"/>
                <a:cs typeface="+mn-cs"/>
              </a:rPr>
              <a:t>Task Finish Groups and Projects</a:t>
            </a:r>
          </a:p>
        </p:txBody>
      </p:sp>
    </p:spTree>
    <p:extLst>
      <p:ext uri="{BB962C8B-B14F-4D97-AF65-F5344CB8AC3E}">
        <p14:creationId xmlns:p14="http://schemas.microsoft.com/office/powerpoint/2010/main" val="1140832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256632" y="220309"/>
            <a:ext cx="6223506" cy="376237"/>
          </a:xfrm>
        </p:spPr>
        <p:txBody>
          <a:bodyPr lIns="0" tIns="0" rIns="91440" bIns="45720" anchor="t">
            <a:noAutofit/>
          </a:bodyPr>
          <a:lstStyle/>
          <a:p>
            <a:r>
              <a:rPr lang="en-GB">
                <a:latin typeface="Arial" panose="020B0604020202020204" pitchFamily="34" charset="0"/>
                <a:cs typeface="Arial" panose="020B0604020202020204" pitchFamily="34" charset="0"/>
              </a:rPr>
              <a:t>TFG006 – Cloud to Cloud Seismic Reporting</a:t>
            </a:r>
          </a:p>
        </p:txBody>
      </p:sp>
      <p:sp>
        <p:nvSpPr>
          <p:cNvPr id="47" name="TextBox 46">
            <a:extLst>
              <a:ext uri="{FF2B5EF4-FFF2-40B4-BE49-F238E27FC236}">
                <a16:creationId xmlns:a16="http://schemas.microsoft.com/office/drawing/2014/main" id="{6C25FDAE-CF2C-4E4C-80C7-E4F436676154}"/>
              </a:ext>
            </a:extLst>
          </p:cNvPr>
          <p:cNvSpPr txBox="1"/>
          <p:nvPr/>
        </p:nvSpPr>
        <p:spPr>
          <a:xfrm>
            <a:off x="249012" y="802036"/>
            <a:ext cx="8138850" cy="4131900"/>
          </a:xfrm>
          <a:prstGeom prst="rect">
            <a:avLst/>
          </a:prstGeom>
          <a:noFill/>
        </p:spPr>
        <p:txBody>
          <a:bodyPr wrap="square" lIns="91440" tIns="45720" rIns="91440" bIns="45720" rtlCol="0" anchor="t">
            <a:spAutoFit/>
          </a:bodyPr>
          <a:lstStyle/>
          <a:p>
            <a:pPr defTabSz="457189">
              <a:spcBef>
                <a:spcPts val="600"/>
              </a:spcBef>
              <a:defRPr/>
            </a:pPr>
            <a:r>
              <a:rPr lang="en-GB" sz="1350" b="1">
                <a:solidFill>
                  <a:srgbClr val="002060"/>
                </a:solidFill>
                <a:latin typeface="Arial" panose="020B0604020202020204"/>
              </a:rPr>
              <a:t>Initiated summer 2022 - NDR Team approached a short list of licensees</a:t>
            </a:r>
          </a:p>
          <a:p>
            <a:pPr defTabSz="457189">
              <a:spcBef>
                <a:spcPts val="600"/>
              </a:spcBef>
              <a:defRPr/>
            </a:pPr>
            <a:endParaRPr lang="en-GB" sz="1350" b="1">
              <a:solidFill>
                <a:srgbClr val="002060"/>
              </a:solidFill>
              <a:latin typeface="Arial" panose="020B0604020202020204"/>
            </a:endParaRPr>
          </a:p>
          <a:p>
            <a:pPr marL="1200150" lvl="2" indent="-285750" defTabSz="457189">
              <a:spcBef>
                <a:spcPts val="600"/>
              </a:spcBef>
              <a:buFont typeface="Arial" panose="020B0604020202020204" pitchFamily="34" charset="0"/>
              <a:buChar char="•"/>
              <a:defRPr/>
            </a:pPr>
            <a:r>
              <a:rPr lang="en-GB" sz="1350">
                <a:solidFill>
                  <a:srgbClr val="002060"/>
                </a:solidFill>
                <a:latin typeface="Arial" panose="020B0604020202020204"/>
              </a:rPr>
              <a:t>Significant holdings of legacy and current seismic data</a:t>
            </a:r>
          </a:p>
          <a:p>
            <a:pPr marL="1200150" lvl="2" indent="-285750" defTabSz="457189">
              <a:spcBef>
                <a:spcPts val="600"/>
              </a:spcBef>
              <a:buFont typeface="Arial" panose="020B0604020202020204" pitchFamily="34" charset="0"/>
              <a:buChar char="•"/>
              <a:defRPr/>
            </a:pPr>
            <a:r>
              <a:rPr lang="en-GB" sz="1350">
                <a:solidFill>
                  <a:srgbClr val="002060"/>
                </a:solidFill>
                <a:latin typeface="Arial" panose="020B0604020202020204"/>
              </a:rPr>
              <a:t>Thought to be hosting seismic data in cloud based systems</a:t>
            </a:r>
          </a:p>
          <a:p>
            <a:pPr defTabSz="457189">
              <a:spcBef>
                <a:spcPts val="600"/>
              </a:spcBef>
              <a:defRPr/>
            </a:pPr>
            <a:endParaRPr lang="en-GB" sz="1350" b="1">
              <a:solidFill>
                <a:srgbClr val="002060"/>
              </a:solidFill>
              <a:latin typeface="Arial" panose="020B0604020202020204"/>
            </a:endParaRPr>
          </a:p>
          <a:p>
            <a:pPr defTabSz="457189">
              <a:spcBef>
                <a:spcPts val="600"/>
              </a:spcBef>
              <a:defRPr/>
            </a:pPr>
            <a:r>
              <a:rPr lang="en-GB" sz="1350">
                <a:solidFill>
                  <a:srgbClr val="002060"/>
                </a:solidFill>
                <a:latin typeface="Arial" panose="020B0604020202020204"/>
              </a:rPr>
              <a:t>The conditions exist for licensees to report data directly from their cloud systems to the NDR</a:t>
            </a:r>
          </a:p>
          <a:p>
            <a:pPr defTabSz="457189">
              <a:spcBef>
                <a:spcPts val="600"/>
              </a:spcBef>
              <a:defRPr/>
            </a:pPr>
            <a:r>
              <a:rPr lang="en-GB" sz="1350">
                <a:solidFill>
                  <a:srgbClr val="002060"/>
                </a:solidFill>
                <a:latin typeface="Arial" panose="020B0604020202020204"/>
              </a:rPr>
              <a:t>We expect there are efficiencies to be had from direct data transfer – time and/or costs</a:t>
            </a:r>
          </a:p>
          <a:p>
            <a:pPr defTabSz="457189">
              <a:spcBef>
                <a:spcPts val="600"/>
              </a:spcBef>
              <a:defRPr/>
            </a:pPr>
            <a:r>
              <a:rPr lang="en-GB" sz="1350">
                <a:solidFill>
                  <a:srgbClr val="002060"/>
                </a:solidFill>
                <a:latin typeface="Arial" panose="020B0604020202020204"/>
              </a:rPr>
              <a:t>We don’t know for certain – we don’t have visibility of licensee systems, commercial arrangements with suppliers etc.</a:t>
            </a:r>
          </a:p>
          <a:p>
            <a:pPr defTabSz="457189">
              <a:spcBef>
                <a:spcPts val="600"/>
              </a:spcBef>
              <a:defRPr/>
            </a:pPr>
            <a:endParaRPr lang="en-GB" sz="1350">
              <a:solidFill>
                <a:srgbClr val="002060"/>
              </a:solidFill>
              <a:latin typeface="Arial" panose="020B0604020202020204"/>
            </a:endParaRPr>
          </a:p>
          <a:p>
            <a:pPr defTabSz="457189">
              <a:spcBef>
                <a:spcPts val="600"/>
              </a:spcBef>
              <a:defRPr/>
            </a:pPr>
            <a:r>
              <a:rPr lang="en-GB" sz="1350">
                <a:solidFill>
                  <a:srgbClr val="002060"/>
                </a:solidFill>
                <a:latin typeface="Arial" panose="020B0604020202020204"/>
              </a:rPr>
              <a:t>If there are ways to leverage technology to enable efficient, effective and less costly reporting, then we’d like to see them being used</a:t>
            </a:r>
          </a:p>
          <a:p>
            <a:pPr defTabSz="457189">
              <a:spcBef>
                <a:spcPts val="600"/>
              </a:spcBef>
              <a:defRPr/>
            </a:pPr>
            <a:endParaRPr lang="en-GB" sz="1350" b="1">
              <a:solidFill>
                <a:srgbClr val="002060"/>
              </a:solidFill>
              <a:latin typeface="Arial" panose="020B0604020202020204"/>
            </a:endParaRPr>
          </a:p>
          <a:p>
            <a:pPr defTabSz="457189">
              <a:spcBef>
                <a:spcPts val="600"/>
              </a:spcBef>
              <a:defRPr/>
            </a:pPr>
            <a:r>
              <a:rPr lang="en-GB" sz="1350" b="1">
                <a:solidFill>
                  <a:srgbClr val="C00000"/>
                </a:solidFill>
                <a:latin typeface="Arial" panose="020B0604020202020204"/>
              </a:rPr>
              <a:t>Further to discussions and limited uptake, the proposal is to close this group </a:t>
            </a:r>
          </a:p>
          <a:p>
            <a:pPr defTabSz="457189">
              <a:spcBef>
                <a:spcPts val="600"/>
              </a:spcBef>
              <a:defRPr/>
            </a:pPr>
            <a:r>
              <a:rPr lang="en-GB" sz="1350" b="1">
                <a:solidFill>
                  <a:srgbClr val="C00000"/>
                </a:solidFill>
                <a:latin typeface="Arial" panose="020B0604020202020204"/>
              </a:rPr>
              <a:t>Contact </a:t>
            </a:r>
            <a:r>
              <a:rPr lang="en-GB" sz="1350" b="1">
                <a:solidFill>
                  <a:srgbClr val="C00000"/>
                </a:solidFill>
                <a:latin typeface="Arial" panose="020B0604020202020204"/>
                <a:hlinkClick r:id="rId2"/>
              </a:rPr>
              <a:t>ndr@nstauthority.co.uk</a:t>
            </a:r>
            <a:r>
              <a:rPr lang="en-GB" sz="1350" b="1">
                <a:solidFill>
                  <a:srgbClr val="C00000"/>
                </a:solidFill>
                <a:latin typeface="Arial" panose="020B0604020202020204"/>
              </a:rPr>
              <a:t> with any comments or suggestions.</a:t>
            </a:r>
            <a:endParaRPr lang="en-GB" sz="1350">
              <a:solidFill>
                <a:srgbClr val="C00000"/>
              </a:solidFill>
              <a:latin typeface="Arial" panose="020B0604020202020204"/>
            </a:endParaRPr>
          </a:p>
        </p:txBody>
      </p:sp>
    </p:spTree>
    <p:extLst>
      <p:ext uri="{BB962C8B-B14F-4D97-AF65-F5344CB8AC3E}">
        <p14:creationId xmlns:p14="http://schemas.microsoft.com/office/powerpoint/2010/main" val="4121055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1FFA8ED-F11C-7FFA-5229-F77E1923AEFA}"/>
              </a:ext>
            </a:extLst>
          </p:cNvPr>
          <p:cNvSpPr>
            <a:spLocks noGrp="1"/>
          </p:cNvSpPr>
          <p:nvPr>
            <p:ph type="title"/>
          </p:nvPr>
        </p:nvSpPr>
        <p:spPr>
          <a:xfrm>
            <a:off x="267629" y="195265"/>
            <a:ext cx="6066496" cy="376237"/>
          </a:xfrm>
        </p:spPr>
        <p:txBody>
          <a:bodyPr>
            <a:normAutofit/>
          </a:bodyPr>
          <a:lstStyle/>
          <a:p>
            <a:r>
              <a:rPr lang="en-GB">
                <a:latin typeface="Arial" panose="020B0604020202020204" pitchFamily="34" charset="0"/>
                <a:cs typeface="Arial" panose="020B0604020202020204" pitchFamily="34" charset="0"/>
              </a:rPr>
              <a:t>TFG007 - Legacy Seismic Reporting</a:t>
            </a:r>
            <a:r>
              <a:rPr lang="en-GB">
                <a:solidFill>
                  <a:schemeClr val="bg1"/>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B27CF065-BBCF-4D09-AF47-AF619B75C88D}"/>
              </a:ext>
            </a:extLst>
          </p:cNvPr>
          <p:cNvSpPr txBox="1"/>
          <p:nvPr/>
        </p:nvSpPr>
        <p:spPr>
          <a:xfrm>
            <a:off x="267629" y="1002090"/>
            <a:ext cx="8608741" cy="4001095"/>
          </a:xfrm>
          <a:prstGeom prst="rect">
            <a:avLst/>
          </a:prstGeom>
          <a:noFill/>
        </p:spPr>
        <p:txBody>
          <a:bodyPr wrap="square" lIns="91440" tIns="45720" rIns="91440" bIns="45720" rtlCol="0" anchor="t">
            <a:spAutoFit/>
          </a:bodyPr>
          <a:lstStyle/>
          <a:p>
            <a:pPr defTabSz="457189">
              <a:spcBef>
                <a:spcPts val="600"/>
              </a:spcBef>
              <a:defRPr/>
            </a:pPr>
            <a:r>
              <a:rPr lang="en-GB" sz="1350" b="1">
                <a:solidFill>
                  <a:srgbClr val="002060"/>
                </a:solidFill>
                <a:latin typeface="Arial" panose="020B0604020202020204" pitchFamily="34" charset="0"/>
                <a:cs typeface="Arial" panose="020B0604020202020204" pitchFamily="34" charset="0"/>
              </a:rPr>
              <a:t>Propose to streamline reporting of acquisition data:</a:t>
            </a:r>
            <a:endParaRPr lang="en-GB" sz="1350">
              <a:solidFill>
                <a:srgbClr val="002060"/>
              </a:solidFill>
              <a:latin typeface="Arial" panose="020B0604020202020204" pitchFamily="34" charset="0"/>
              <a:cs typeface="Arial" panose="020B0604020202020204" pitchFamily="34" charset="0"/>
            </a:endParaRPr>
          </a:p>
          <a:p>
            <a:pPr marL="742950" lvl="1" indent="-285750" defTabSz="457189">
              <a:spcBef>
                <a:spcPts val="600"/>
              </a:spcBef>
              <a:buFont typeface="Arial" panose="020B0604020202020204" pitchFamily="34" charset="0"/>
              <a:buChar char="•"/>
              <a:defRPr/>
            </a:pPr>
            <a:r>
              <a:rPr lang="en-GB" sz="1350">
                <a:solidFill>
                  <a:srgbClr val="002060"/>
                </a:solidFill>
                <a:latin typeface="Arial" panose="020B0604020202020204" pitchFamily="34" charset="0"/>
                <a:cs typeface="Arial" panose="020B0604020202020204" pitchFamily="34" charset="0"/>
              </a:rPr>
              <a:t>	to enable elective reporting of such data by licensees,</a:t>
            </a:r>
          </a:p>
          <a:p>
            <a:pPr marL="742950" lvl="1" indent="-285750" defTabSz="457189">
              <a:spcBef>
                <a:spcPts val="600"/>
              </a:spcBef>
              <a:buFont typeface="Arial" panose="020B0604020202020204" pitchFamily="34" charset="0"/>
              <a:buChar char="•"/>
              <a:defRPr/>
            </a:pPr>
            <a:r>
              <a:rPr lang="en-GB" sz="1350">
                <a:solidFill>
                  <a:srgbClr val="002060"/>
                </a:solidFill>
                <a:latin typeface="Arial" panose="020B0604020202020204" pitchFamily="34" charset="0"/>
                <a:cs typeface="Arial" panose="020B0604020202020204" pitchFamily="34" charset="0"/>
              </a:rPr>
              <a:t>	to be relieved of the obligation to retain data, in perpetuity, </a:t>
            </a:r>
          </a:p>
          <a:p>
            <a:pPr defTabSz="457189">
              <a:spcBef>
                <a:spcPts val="600"/>
              </a:spcBef>
              <a:defRPr/>
            </a:pPr>
            <a:r>
              <a:rPr lang="en-GB" sz="1350">
                <a:solidFill>
                  <a:srgbClr val="002060"/>
                </a:solidFill>
                <a:latin typeface="Arial" panose="020B0604020202020204" pitchFamily="34" charset="0"/>
                <a:cs typeface="Arial" panose="020B0604020202020204" pitchFamily="34" charset="0"/>
              </a:rPr>
              <a:t>		in an accessible and reusable state.</a:t>
            </a:r>
          </a:p>
          <a:p>
            <a:pPr defTabSz="457189">
              <a:spcBef>
                <a:spcPts val="600"/>
              </a:spcBef>
              <a:defRPr/>
            </a:pPr>
            <a:endParaRPr lang="en-GB" sz="1350" b="1">
              <a:solidFill>
                <a:srgbClr val="002060"/>
              </a:solidFill>
              <a:latin typeface="Arial" panose="020B0604020202020204" pitchFamily="34" charset="0"/>
              <a:cs typeface="Arial" panose="020B0604020202020204" pitchFamily="34" charset="0"/>
            </a:endParaRPr>
          </a:p>
          <a:p>
            <a:pPr defTabSz="457189">
              <a:spcBef>
                <a:spcPts val="600"/>
              </a:spcBef>
              <a:defRPr/>
            </a:pPr>
            <a:r>
              <a:rPr lang="en-GB" sz="1350" b="1">
                <a:solidFill>
                  <a:srgbClr val="002060"/>
                </a:solidFill>
                <a:latin typeface="Arial" panose="020B0604020202020204" pitchFamily="34" charset="0"/>
                <a:cs typeface="Arial" panose="020B0604020202020204" pitchFamily="34" charset="0"/>
              </a:rPr>
              <a:t>Scope: 	</a:t>
            </a:r>
            <a:r>
              <a:rPr lang="en-GB" sz="1350">
                <a:solidFill>
                  <a:srgbClr val="002060"/>
                </a:solidFill>
                <a:latin typeface="Arial" panose="020B0604020202020204" pitchFamily="34" charset="0"/>
                <a:cs typeface="Arial" panose="020B0604020202020204" pitchFamily="34" charset="0"/>
              </a:rPr>
              <a:t>2D &amp; Site Surveys</a:t>
            </a:r>
          </a:p>
          <a:p>
            <a:pPr defTabSz="457189">
              <a:spcBef>
                <a:spcPts val="600"/>
              </a:spcBef>
              <a:defRPr/>
            </a:pPr>
            <a:r>
              <a:rPr lang="en-GB" sz="1350">
                <a:solidFill>
                  <a:srgbClr val="002060"/>
                </a:solidFill>
                <a:latin typeface="Arial" panose="020B0604020202020204" pitchFamily="34" charset="0"/>
                <a:cs typeface="Arial" panose="020B0604020202020204" pitchFamily="34" charset="0"/>
              </a:rPr>
              <a:t>		4,300 surveys, 45 (~1%) of which are currently online</a:t>
            </a:r>
          </a:p>
          <a:p>
            <a:pPr defTabSz="457189">
              <a:spcBef>
                <a:spcPts val="600"/>
              </a:spcBef>
              <a:defRPr/>
            </a:pPr>
            <a:r>
              <a:rPr lang="en-GB" sz="1350">
                <a:solidFill>
                  <a:srgbClr val="002060"/>
                </a:solidFill>
                <a:latin typeface="Arial" panose="020B0604020202020204" pitchFamily="34" charset="0"/>
                <a:cs typeface="Arial" panose="020B0604020202020204" pitchFamily="34" charset="0"/>
              </a:rPr>
              <a:t>		All revisions of SEG-D </a:t>
            </a:r>
          </a:p>
          <a:p>
            <a:pPr defTabSz="457189">
              <a:spcBef>
                <a:spcPts val="600"/>
              </a:spcBef>
              <a:defRPr/>
            </a:pPr>
            <a:endParaRPr lang="en-GB" sz="1350">
              <a:solidFill>
                <a:srgbClr val="002060"/>
              </a:solidFill>
              <a:latin typeface="Arial" panose="020B0604020202020204" pitchFamily="34" charset="0"/>
              <a:cs typeface="Arial" panose="020B0604020202020204" pitchFamily="34" charset="0"/>
            </a:endParaRPr>
          </a:p>
          <a:p>
            <a:pPr defTabSz="457189">
              <a:spcBef>
                <a:spcPts val="600"/>
              </a:spcBef>
              <a:defRPr/>
            </a:pPr>
            <a:r>
              <a:rPr lang="en-GB" sz="1350" b="1">
                <a:solidFill>
                  <a:srgbClr val="002060"/>
                </a:solidFill>
                <a:latin typeface="Arial" panose="020B0604020202020204" pitchFamily="34" charset="0"/>
                <a:cs typeface="Arial" panose="020B0604020202020204" pitchFamily="34" charset="0"/>
              </a:rPr>
              <a:t>Updates:</a:t>
            </a:r>
            <a:r>
              <a:rPr lang="en-GB" sz="1350">
                <a:solidFill>
                  <a:srgbClr val="002060"/>
                </a:solidFill>
                <a:latin typeface="Arial" panose="020B0604020202020204" pitchFamily="34" charset="0"/>
                <a:cs typeface="Arial" panose="020B0604020202020204" pitchFamily="34" charset="0"/>
              </a:rPr>
              <a:t>	Initial meeting (December) led to some useful feedback from licensees</a:t>
            </a:r>
          </a:p>
          <a:p>
            <a:pPr defTabSz="457189">
              <a:spcBef>
                <a:spcPts val="600"/>
              </a:spcBef>
              <a:defRPr/>
            </a:pPr>
            <a:r>
              <a:rPr lang="en-GB" sz="1350">
                <a:solidFill>
                  <a:srgbClr val="002060"/>
                </a:solidFill>
                <a:latin typeface="Arial" panose="020B0604020202020204" pitchFamily="34" charset="0"/>
                <a:cs typeface="Arial" panose="020B0604020202020204" pitchFamily="34" charset="0"/>
              </a:rPr>
              <a:t>		Planned follow up (January) was postponed – yet to be rescheduled</a:t>
            </a:r>
          </a:p>
          <a:p>
            <a:pPr defTabSz="457189">
              <a:spcBef>
                <a:spcPts val="600"/>
              </a:spcBef>
              <a:defRPr/>
            </a:pPr>
            <a:r>
              <a:rPr lang="en-GB" sz="1350">
                <a:solidFill>
                  <a:srgbClr val="002060"/>
                </a:solidFill>
                <a:latin typeface="Arial" panose="020B0604020202020204" pitchFamily="34" charset="0"/>
                <a:cs typeface="Arial" panose="020B0604020202020204" pitchFamily="34" charset="0"/>
              </a:rPr>
              <a:t>		Internal NSTA review of offline archive holdings has identified candidate acquisition data sets</a:t>
            </a:r>
          </a:p>
          <a:p>
            <a:pPr defTabSz="457189">
              <a:spcBef>
                <a:spcPts val="600"/>
              </a:spcBef>
              <a:defRPr/>
            </a:pPr>
            <a:r>
              <a:rPr lang="en-GB" sz="1350">
                <a:solidFill>
                  <a:srgbClr val="002060"/>
                </a:solidFill>
                <a:latin typeface="Arial" panose="020B0604020202020204" pitchFamily="34" charset="0"/>
                <a:cs typeface="Arial" panose="020B0604020202020204" pitchFamily="34" charset="0"/>
              </a:rPr>
              <a:t>		Project work to develop archival code and process based on the proposed method</a:t>
            </a:r>
          </a:p>
          <a:p>
            <a:pPr defTabSz="457189">
              <a:spcBef>
                <a:spcPts val="600"/>
              </a:spcBef>
              <a:defRPr/>
            </a:pPr>
            <a:r>
              <a:rPr lang="en-GB" sz="1350">
                <a:solidFill>
                  <a:srgbClr val="002060"/>
                </a:solidFill>
                <a:latin typeface="Arial" panose="020B0604020202020204" pitchFamily="34" charset="0"/>
                <a:cs typeface="Arial" panose="020B0604020202020204" pitchFamily="34" charset="0"/>
              </a:rPr>
              <a:t>		Development and internal testing to continue into April – then NSTA to re-engage TFG participants</a:t>
            </a:r>
          </a:p>
        </p:txBody>
      </p:sp>
      <p:pic>
        <p:nvPicPr>
          <p:cNvPr id="7" name="Picture 6" descr="Title page of Issue Outline document that describes the case for changing the reporting method for legacy SEG D">
            <a:extLst>
              <a:ext uri="{FF2B5EF4-FFF2-40B4-BE49-F238E27FC236}">
                <a16:creationId xmlns:a16="http://schemas.microsoft.com/office/drawing/2014/main" id="{255A03D3-9E80-1454-0DC5-6790BA49352A}"/>
              </a:ext>
            </a:extLst>
          </p:cNvPr>
          <p:cNvPicPr>
            <a:picLocks noChangeAspect="1"/>
          </p:cNvPicPr>
          <p:nvPr/>
        </p:nvPicPr>
        <p:blipFill>
          <a:blip r:embed="rId2"/>
          <a:stretch>
            <a:fillRect/>
          </a:stretch>
        </p:blipFill>
        <p:spPr>
          <a:xfrm>
            <a:off x="5753376" y="791565"/>
            <a:ext cx="1874469" cy="2657475"/>
          </a:xfrm>
          <a:prstGeom prst="rect">
            <a:avLst/>
          </a:prstGeom>
          <a:ln>
            <a:solidFill>
              <a:schemeClr val="bg1">
                <a:lumMod val="75000"/>
              </a:schemeClr>
            </a:solidFill>
          </a:ln>
          <a:effectLst>
            <a:softEdge rad="0"/>
          </a:effectLst>
          <a:scene3d>
            <a:camera prst="orthographicFront">
              <a:rot lat="489187" lon="21590662" rev="21417610"/>
            </a:camera>
            <a:lightRig rig="threePt" dir="t"/>
          </a:scene3d>
          <a:sp3d/>
        </p:spPr>
      </p:pic>
      <p:pic>
        <p:nvPicPr>
          <p:cNvPr id="9" name="Picture 8" descr="Front page of a technical document that describes the proposed method for legacy seg d reporting">
            <a:extLst>
              <a:ext uri="{FF2B5EF4-FFF2-40B4-BE49-F238E27FC236}">
                <a16:creationId xmlns:a16="http://schemas.microsoft.com/office/drawing/2014/main" id="{6D719A2F-B4BA-5108-758C-D45ADF553357}"/>
              </a:ext>
            </a:extLst>
          </p:cNvPr>
          <p:cNvPicPr>
            <a:picLocks noChangeAspect="1"/>
          </p:cNvPicPr>
          <p:nvPr/>
        </p:nvPicPr>
        <p:blipFill>
          <a:blip r:embed="rId3"/>
          <a:stretch>
            <a:fillRect/>
          </a:stretch>
        </p:blipFill>
        <p:spPr>
          <a:xfrm>
            <a:off x="7000506" y="1335465"/>
            <a:ext cx="1875864" cy="2657475"/>
          </a:xfrm>
          <a:prstGeom prst="rect">
            <a:avLst/>
          </a:prstGeom>
          <a:ln>
            <a:solidFill>
              <a:schemeClr val="bg1">
                <a:lumMod val="75000"/>
              </a:schemeClr>
            </a:solidFill>
          </a:ln>
          <a:effectLst>
            <a:softEdge rad="0"/>
          </a:effectLst>
          <a:scene3d>
            <a:camera prst="orthographicFront">
              <a:rot lat="489187" lon="21590662" rev="21417610"/>
            </a:camera>
            <a:lightRig rig="threePt" dir="t"/>
          </a:scene3d>
          <a:sp3d/>
        </p:spPr>
      </p:pic>
    </p:spTree>
    <p:extLst>
      <p:ext uri="{BB962C8B-B14F-4D97-AF65-F5344CB8AC3E}">
        <p14:creationId xmlns:p14="http://schemas.microsoft.com/office/powerpoint/2010/main" val="2540451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1FFA8ED-F11C-7FFA-5229-F77E1923AEFA}"/>
              </a:ext>
            </a:extLst>
          </p:cNvPr>
          <p:cNvSpPr>
            <a:spLocks noGrp="1"/>
          </p:cNvSpPr>
          <p:nvPr>
            <p:ph type="title"/>
          </p:nvPr>
        </p:nvSpPr>
        <p:spPr>
          <a:xfrm>
            <a:off x="267629" y="195265"/>
            <a:ext cx="6066496" cy="376237"/>
          </a:xfrm>
        </p:spPr>
        <p:txBody>
          <a:bodyPr>
            <a:normAutofit/>
          </a:bodyPr>
          <a:lstStyle/>
          <a:p>
            <a:r>
              <a:rPr lang="en-GB">
                <a:latin typeface="Arial" panose="020B0604020202020204" pitchFamily="34" charset="0"/>
                <a:cs typeface="Arial" panose="020B0604020202020204" pitchFamily="34" charset="0"/>
              </a:rPr>
              <a:t>TFG008 – DM Best Practices (Licensees)</a:t>
            </a:r>
            <a:endParaRPr lang="en-GB">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27CF065-BBCF-4D09-AF47-AF619B75C88D}"/>
              </a:ext>
            </a:extLst>
          </p:cNvPr>
          <p:cNvSpPr txBox="1"/>
          <p:nvPr/>
        </p:nvSpPr>
        <p:spPr>
          <a:xfrm>
            <a:off x="267629" y="1002090"/>
            <a:ext cx="5230963" cy="3331681"/>
          </a:xfrm>
          <a:prstGeom prst="rect">
            <a:avLst/>
          </a:prstGeom>
          <a:noFill/>
        </p:spPr>
        <p:txBody>
          <a:bodyPr wrap="square" lIns="91440" tIns="45720" rIns="91440" bIns="45720" rtlCol="0" anchor="t">
            <a:spAutoFit/>
          </a:bodyPr>
          <a:lstStyle/>
          <a:p>
            <a:pPr defTabSz="457189">
              <a:spcBef>
                <a:spcPts val="600"/>
              </a:spcBef>
              <a:defRPr/>
            </a:pPr>
            <a:r>
              <a:rPr lang="en-GB" sz="1350" b="1">
                <a:solidFill>
                  <a:srgbClr val="002060"/>
                </a:solidFill>
                <a:latin typeface="Arial" panose="020B0604020202020204" pitchFamily="34" charset="0"/>
                <a:cs typeface="Arial" panose="020B0604020202020204" pitchFamily="34" charset="0"/>
              </a:rPr>
              <a:t>We plan to run a series of workshops for licensees, looking at best practices for Data Management in the NDR</a:t>
            </a:r>
          </a:p>
          <a:p>
            <a:pPr defTabSz="457189">
              <a:spcBef>
                <a:spcPts val="600"/>
              </a:spcBef>
              <a:defRPr/>
            </a:pPr>
            <a:r>
              <a:rPr lang="en-GB" sz="1350">
                <a:solidFill>
                  <a:srgbClr val="002060"/>
                </a:solidFill>
                <a:latin typeface="Arial" panose="020B0604020202020204" pitchFamily="34" charset="0"/>
                <a:cs typeface="Arial" panose="020B0604020202020204" pitchFamily="34" charset="0"/>
              </a:rPr>
              <a:t>Relatively small groups to encourage open active participation – everyone to have their say</a:t>
            </a:r>
          </a:p>
          <a:p>
            <a:pPr defTabSz="457189">
              <a:spcBef>
                <a:spcPts val="600"/>
              </a:spcBef>
              <a:defRPr/>
            </a:pPr>
            <a:endParaRPr lang="en-GB" sz="1350">
              <a:solidFill>
                <a:srgbClr val="002060"/>
              </a:solidFill>
              <a:latin typeface="Arial" panose="020B0604020202020204" pitchFamily="34" charset="0"/>
              <a:cs typeface="Arial" panose="020B0604020202020204" pitchFamily="34" charset="0"/>
            </a:endParaRPr>
          </a:p>
          <a:p>
            <a:pPr defTabSz="457189">
              <a:spcBef>
                <a:spcPts val="600"/>
              </a:spcBef>
              <a:defRPr/>
            </a:pPr>
            <a:r>
              <a:rPr lang="en-GB" sz="1350">
                <a:solidFill>
                  <a:srgbClr val="002060"/>
                </a:solidFill>
                <a:latin typeface="Arial" panose="020B0604020202020204" pitchFamily="34" charset="0"/>
                <a:cs typeface="Arial" panose="020B0604020202020204" pitchFamily="34" charset="0"/>
              </a:rPr>
              <a:t>In November we asked you to vote for topics – the majority said they would like to cover managing the inventory</a:t>
            </a:r>
          </a:p>
          <a:p>
            <a:pPr defTabSz="457189">
              <a:spcBef>
                <a:spcPts val="600"/>
              </a:spcBef>
              <a:defRPr/>
            </a:pPr>
            <a:endParaRPr lang="en-GB" sz="1350" b="1">
              <a:solidFill>
                <a:srgbClr val="002060"/>
              </a:solidFill>
              <a:latin typeface="Arial" panose="020B0604020202020204" pitchFamily="34" charset="0"/>
              <a:cs typeface="Arial" panose="020B0604020202020204" pitchFamily="34" charset="0"/>
            </a:endParaRPr>
          </a:p>
          <a:p>
            <a:pPr defTabSz="457189">
              <a:spcBef>
                <a:spcPts val="600"/>
              </a:spcBef>
              <a:defRPr/>
            </a:pPr>
            <a:r>
              <a:rPr lang="en-GB" sz="1350" b="1">
                <a:solidFill>
                  <a:srgbClr val="002060"/>
                </a:solidFill>
                <a:latin typeface="Arial" panose="020B0604020202020204" pitchFamily="34" charset="0"/>
                <a:cs typeface="Arial" panose="020B0604020202020204" pitchFamily="34" charset="0"/>
              </a:rPr>
              <a:t>Sign up now:</a:t>
            </a:r>
          </a:p>
          <a:p>
            <a:pPr defTabSz="457189">
              <a:spcBef>
                <a:spcPts val="600"/>
              </a:spcBef>
              <a:defRPr/>
            </a:pPr>
            <a:r>
              <a:rPr lang="en-GB" sz="1350">
                <a:solidFill>
                  <a:srgbClr val="002060"/>
                </a:solidFill>
                <a:latin typeface="Arial" panose="020B0604020202020204" pitchFamily="34" charset="0"/>
                <a:cs typeface="Arial" panose="020B0604020202020204" pitchFamily="34" charset="0"/>
              </a:rPr>
              <a:t>The first workshop is planned for </a:t>
            </a:r>
            <a:r>
              <a:rPr lang="en-GB" sz="1350" b="1">
                <a:solidFill>
                  <a:srgbClr val="002060"/>
                </a:solidFill>
                <a:latin typeface="Arial" panose="020B0604020202020204" pitchFamily="34" charset="0"/>
                <a:cs typeface="Arial" panose="020B0604020202020204" pitchFamily="34" charset="0"/>
              </a:rPr>
              <a:t>11am on Tuesday 25 April</a:t>
            </a:r>
            <a:r>
              <a:rPr lang="en-GB" sz="1350">
                <a:solidFill>
                  <a:srgbClr val="002060"/>
                </a:solidFill>
                <a:latin typeface="Arial" panose="020B0604020202020204" pitchFamily="34" charset="0"/>
                <a:cs typeface="Arial" panose="020B0604020202020204" pitchFamily="34" charset="0"/>
              </a:rPr>
              <a:t>, use this form to register your interest and we will send you an invite shortly</a:t>
            </a:r>
          </a:p>
          <a:p>
            <a:pPr defTabSz="457189">
              <a:spcBef>
                <a:spcPts val="600"/>
              </a:spcBef>
              <a:defRPr/>
            </a:pPr>
            <a:r>
              <a:rPr lang="en-GB" sz="1350">
                <a:solidFill>
                  <a:srgbClr val="002060"/>
                </a:solidFill>
                <a:latin typeface="Arial" panose="020B0604020202020204" pitchFamily="34" charset="0"/>
                <a:cs typeface="Arial" panose="020B0604020202020204" pitchFamily="34" charset="0"/>
                <a:hlinkClick r:id="rId2"/>
              </a:rPr>
              <a:t>https://forms.office.com/e/g6hbe0XGT2</a:t>
            </a:r>
            <a:endParaRPr lang="en-GB" sz="1350">
              <a:solidFill>
                <a:srgbClr val="002060"/>
              </a:solidFill>
              <a:latin typeface="Arial" panose="020B0604020202020204" pitchFamily="34" charset="0"/>
              <a:cs typeface="Arial" panose="020B0604020202020204" pitchFamily="34" charset="0"/>
            </a:endParaRPr>
          </a:p>
        </p:txBody>
      </p:sp>
      <p:pic>
        <p:nvPicPr>
          <p:cNvPr id="8" name="Picture 7" descr="QR Code for NDR Data Management Workshop">
            <a:extLst>
              <a:ext uri="{FF2B5EF4-FFF2-40B4-BE49-F238E27FC236}">
                <a16:creationId xmlns:a16="http://schemas.microsoft.com/office/drawing/2014/main" id="{782F7690-24E4-B01E-C9E8-6C419A37060D}"/>
              </a:ext>
            </a:extLst>
          </p:cNvPr>
          <p:cNvPicPr>
            <a:picLocks noChangeAspect="1"/>
          </p:cNvPicPr>
          <p:nvPr/>
        </p:nvPicPr>
        <p:blipFill>
          <a:blip r:embed="rId3"/>
          <a:stretch>
            <a:fillRect/>
          </a:stretch>
        </p:blipFill>
        <p:spPr>
          <a:xfrm>
            <a:off x="5479073" y="1083380"/>
            <a:ext cx="3420000" cy="3420000"/>
          </a:xfrm>
          <a:prstGeom prst="rect">
            <a:avLst/>
          </a:prstGeom>
        </p:spPr>
      </p:pic>
    </p:spTree>
    <p:extLst>
      <p:ext uri="{BB962C8B-B14F-4D97-AF65-F5344CB8AC3E}">
        <p14:creationId xmlns:p14="http://schemas.microsoft.com/office/powerpoint/2010/main" val="1848685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CC24A7-04E7-F17E-B4A7-9183FB099169}"/>
              </a:ext>
            </a:extLst>
          </p:cNvPr>
          <p:cNvSpPr txBox="1">
            <a:spLocks noGrp="1"/>
          </p:cNvSpPr>
          <p:nvPr>
            <p:ph type="title" idx="4294967295"/>
          </p:nvPr>
        </p:nvSpPr>
        <p:spPr>
          <a:xfrm>
            <a:off x="267629" y="195265"/>
            <a:ext cx="6066496" cy="376237"/>
          </a:xfrm>
          <a:prstGeom prst="rect">
            <a:avLst/>
          </a:prstGeom>
          <a:noFill/>
          <a:ln>
            <a:noFill/>
            <a:prstDash/>
          </a:ln>
          <a:effectLst/>
        </p:spPr>
        <p:txBody>
          <a:bodyPr rot="0" spcFirstLastPara="0" vertOverflow="overflow" horzOverflow="overflow" vert="horz" wrap="square" lIns="0" tIns="0" rIns="91440" bIns="45720" numCol="1" spcCol="0" rtlCol="0" fromWordArt="0" anchor="ctr" anchorCtr="0" forceAA="0" compatLnSpc="1">
            <a:prstTxWarp prst="textNoShape">
              <a:avLst/>
            </a:prstTxWarp>
            <a:normAutofit/>
          </a:bodyPr>
          <a:lstStyle>
            <a:lvl1pPr algn="l" defTabSz="685800" rtl="0" eaLnBrk="1" latinLnBrk="0" hangingPunct="1">
              <a:lnSpc>
                <a:spcPct val="90000"/>
              </a:lnSpc>
              <a:spcBef>
                <a:spcPct val="0"/>
              </a:spcBef>
              <a:buNone/>
              <a:defRPr sz="2100" kern="1200">
                <a:solidFill>
                  <a:srgbClr val="002060"/>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2100" b="0"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TFG009 – UAT: TIFF Log Image management</a:t>
            </a:r>
          </a:p>
        </p:txBody>
      </p:sp>
      <p:sp>
        <p:nvSpPr>
          <p:cNvPr id="3" name="TextBox 2">
            <a:extLst>
              <a:ext uri="{FF2B5EF4-FFF2-40B4-BE49-F238E27FC236}">
                <a16:creationId xmlns:a16="http://schemas.microsoft.com/office/drawing/2014/main" id="{B27CF065-BBCF-4D09-AF47-AF619B75C88D}"/>
              </a:ext>
            </a:extLst>
          </p:cNvPr>
          <p:cNvSpPr txBox="1"/>
          <p:nvPr/>
        </p:nvSpPr>
        <p:spPr>
          <a:xfrm>
            <a:off x="249012" y="770231"/>
            <a:ext cx="8561033" cy="1361911"/>
          </a:xfrm>
          <a:prstGeom prst="rect">
            <a:avLst/>
          </a:prstGeom>
          <a:noFill/>
        </p:spPr>
        <p:txBody>
          <a:bodyPr wrap="square" lIns="91440" tIns="45720" rIns="91440" bIns="45720" rtlCol="0" anchor="t">
            <a:spAutoFit/>
          </a:bodyPr>
          <a:lstStyle/>
          <a:p>
            <a:pPr defTabSz="457189">
              <a:spcBef>
                <a:spcPts val="600"/>
              </a:spcBef>
              <a:defRPr/>
            </a:pPr>
            <a:r>
              <a:rPr lang="en-GB" sz="1350" b="1">
                <a:solidFill>
                  <a:srgbClr val="002060"/>
                </a:solidFill>
                <a:latin typeface="Arial" panose="020B0604020202020204" pitchFamily="34" charset="0"/>
                <a:cs typeface="Arial" panose="020B0604020202020204" pitchFamily="34" charset="0"/>
              </a:rPr>
              <a:t>January 2022	-</a:t>
            </a:r>
            <a:r>
              <a:rPr lang="en-GB" sz="1350">
                <a:solidFill>
                  <a:srgbClr val="002060"/>
                </a:solidFill>
                <a:latin typeface="Arial" panose="020B0604020202020204" pitchFamily="34" charset="0"/>
                <a:cs typeface="Arial" panose="020B0604020202020204" pitchFamily="34" charset="0"/>
              </a:rPr>
              <a:t>	NSTA contacted a shortlist of licensees know to be impacted by this matter</a:t>
            </a:r>
          </a:p>
          <a:p>
            <a:pPr defTabSz="457189">
              <a:spcBef>
                <a:spcPts val="600"/>
              </a:spcBef>
              <a:defRPr/>
            </a:pPr>
            <a:r>
              <a:rPr lang="en-GB" sz="1350">
                <a:solidFill>
                  <a:srgbClr val="002060"/>
                </a:solidFill>
                <a:latin typeface="Arial" panose="020B0604020202020204" pitchFamily="34" charset="0"/>
                <a:cs typeface="Arial" panose="020B0604020202020204" pitchFamily="34" charset="0"/>
              </a:rPr>
              <a:t>				Of those, several chose to participate with active engagement and feedback</a:t>
            </a:r>
          </a:p>
          <a:p>
            <a:pPr defTabSz="457189">
              <a:spcBef>
                <a:spcPts val="600"/>
              </a:spcBef>
              <a:defRPr/>
            </a:pPr>
            <a:r>
              <a:rPr lang="en-GB" sz="1350">
                <a:solidFill>
                  <a:srgbClr val="002060"/>
                </a:solidFill>
                <a:latin typeface="Arial" panose="020B0604020202020204" pitchFamily="34" charset="0"/>
                <a:cs typeface="Arial" panose="020B0604020202020204" pitchFamily="34" charset="0"/>
              </a:rPr>
              <a:t>				Led to additional developments and deployment being rescheduled</a:t>
            </a:r>
            <a:endParaRPr lang="en-GB" sz="1350">
              <a:solidFill>
                <a:srgbClr val="002060"/>
              </a:solidFill>
            </a:endParaRPr>
          </a:p>
          <a:p>
            <a:pPr defTabSz="457189">
              <a:spcBef>
                <a:spcPts val="600"/>
              </a:spcBef>
              <a:defRPr/>
            </a:pPr>
            <a:r>
              <a:rPr lang="en-GB" sz="1350">
                <a:solidFill>
                  <a:srgbClr val="002060"/>
                </a:solidFill>
              </a:rPr>
              <a:t>				</a:t>
            </a:r>
            <a:r>
              <a:rPr lang="en-GB" sz="1350">
                <a:solidFill>
                  <a:srgbClr val="002060"/>
                </a:solidFill>
                <a:latin typeface="Arial" panose="020B0604020202020204" pitchFamily="34" charset="0"/>
                <a:cs typeface="Arial" panose="020B0604020202020204" pitchFamily="34" charset="0"/>
              </a:rPr>
              <a:t>Matter of files scanned to a depth of 1 bit per pixel is to be resolved</a:t>
            </a:r>
            <a:br>
              <a:rPr lang="en-GB" sz="1350">
                <a:solidFill>
                  <a:srgbClr val="002060"/>
                </a:solidFill>
              </a:rPr>
            </a:br>
            <a:r>
              <a:rPr lang="en-GB" sz="1350">
                <a:solidFill>
                  <a:srgbClr val="002060"/>
                </a:solidFill>
              </a:rPr>
              <a:t>		</a:t>
            </a:r>
            <a:endParaRPr lang="en-GB" sz="1350">
              <a:solidFill>
                <a:srgbClr val="002060"/>
              </a:solidFill>
              <a:latin typeface="Arial" panose="020B0604020202020204"/>
            </a:endParaRPr>
          </a:p>
        </p:txBody>
      </p:sp>
      <p:sp>
        <p:nvSpPr>
          <p:cNvPr id="2" name="Title 1">
            <a:extLst>
              <a:ext uri="{FF2B5EF4-FFF2-40B4-BE49-F238E27FC236}">
                <a16:creationId xmlns:a16="http://schemas.microsoft.com/office/drawing/2014/main" id="{B8EEBBDF-B7AA-8072-6631-D0DED71652AB}"/>
              </a:ext>
            </a:extLst>
          </p:cNvPr>
          <p:cNvSpPr txBox="1">
            <a:spLocks/>
          </p:cNvSpPr>
          <p:nvPr/>
        </p:nvSpPr>
        <p:spPr>
          <a:xfrm>
            <a:off x="286246" y="2429649"/>
            <a:ext cx="6066496" cy="376237"/>
          </a:xfrm>
          <a:prstGeom prst="rect">
            <a:avLst/>
          </a:prstGeom>
          <a:noFill/>
          <a:ln>
            <a:noFill/>
            <a:prstDash/>
          </a:ln>
          <a:effectLst/>
        </p:spPr>
        <p:txBody>
          <a:bodyPr rot="0" spcFirstLastPara="0" vertOverflow="overflow" horzOverflow="overflow" vert="horz" wrap="square" lIns="0" tIns="0" rIns="91440" bIns="45720" numCol="1" spcCol="0" rtlCol="0" fromWordArt="0" anchor="ctr" anchorCtr="0" forceAA="0" compatLnSpc="1">
            <a:prstTxWarp prst="textNoShape">
              <a:avLst/>
            </a:prstTxWarp>
            <a:normAutofit/>
          </a:bodyPr>
          <a:lstStyle>
            <a:lvl1pPr algn="l" defTabSz="685800" rtl="0" eaLnBrk="1" latinLnBrk="0" hangingPunct="1">
              <a:lnSpc>
                <a:spcPct val="90000"/>
              </a:lnSpc>
              <a:spcBef>
                <a:spcPct val="0"/>
              </a:spcBef>
              <a:buNone/>
              <a:defRPr sz="2100" kern="1200">
                <a:solidFill>
                  <a:srgbClr val="002060"/>
                </a:solidFill>
                <a:latin typeface="+mj-lt"/>
                <a:ea typeface="+mj-ea"/>
                <a:cs typeface="+mj-cs"/>
              </a:defRPr>
            </a:lvl1pPr>
          </a:lstStyle>
          <a:p>
            <a:pPr>
              <a:defRPr/>
            </a:pPr>
            <a:r>
              <a:rPr lang="en-GB">
                <a:latin typeface="Arial" panose="020B0604020202020204" pitchFamily="34" charset="0"/>
                <a:cs typeface="Arial" panose="020B0604020202020204" pitchFamily="34" charset="0"/>
              </a:rPr>
              <a:t>TFG010 – UAT: LAS validation by Well ID</a:t>
            </a:r>
          </a:p>
        </p:txBody>
      </p:sp>
      <p:sp>
        <p:nvSpPr>
          <p:cNvPr id="5" name="TextBox 4">
            <a:extLst>
              <a:ext uri="{FF2B5EF4-FFF2-40B4-BE49-F238E27FC236}">
                <a16:creationId xmlns:a16="http://schemas.microsoft.com/office/drawing/2014/main" id="{F715E1D1-6D52-EDE3-8B00-C2F4FB34CF4C}"/>
              </a:ext>
            </a:extLst>
          </p:cNvPr>
          <p:cNvSpPr txBox="1"/>
          <p:nvPr/>
        </p:nvSpPr>
        <p:spPr>
          <a:xfrm>
            <a:off x="267629" y="3004615"/>
            <a:ext cx="8561033" cy="1723549"/>
          </a:xfrm>
          <a:prstGeom prst="rect">
            <a:avLst/>
          </a:prstGeom>
          <a:noFill/>
        </p:spPr>
        <p:txBody>
          <a:bodyPr wrap="square" lIns="91440" tIns="45720" rIns="91440" bIns="45720" rtlCol="0" anchor="t">
            <a:spAutoFit/>
          </a:bodyPr>
          <a:lstStyle/>
          <a:p>
            <a:pPr defTabSz="457189">
              <a:spcBef>
                <a:spcPts val="600"/>
              </a:spcBef>
              <a:defRPr/>
            </a:pPr>
            <a:r>
              <a:rPr lang="en-GB" sz="1350" b="1">
                <a:solidFill>
                  <a:srgbClr val="002060"/>
                </a:solidFill>
                <a:latin typeface="Arial" panose="020B0604020202020204" pitchFamily="34" charset="0"/>
                <a:cs typeface="Arial" panose="020B0604020202020204" pitchFamily="34" charset="0"/>
              </a:rPr>
              <a:t>February 2023	-	</a:t>
            </a:r>
            <a:r>
              <a:rPr lang="en-GB" sz="1350">
                <a:solidFill>
                  <a:srgbClr val="002060"/>
                </a:solidFill>
                <a:latin typeface="Arial" panose="020B0604020202020204" pitchFamily="34" charset="0"/>
                <a:cs typeface="Arial" panose="020B0604020202020204" pitchFamily="34" charset="0"/>
              </a:rPr>
              <a:t>NSTA invited data reporting licensees more broadly</a:t>
            </a:r>
          </a:p>
          <a:p>
            <a:pPr defTabSz="457189">
              <a:spcBef>
                <a:spcPts val="600"/>
              </a:spcBef>
              <a:defRPr/>
            </a:pPr>
            <a:r>
              <a:rPr lang="en-GB" sz="1350">
                <a:solidFill>
                  <a:srgbClr val="002060"/>
                </a:solidFill>
                <a:latin typeface="Arial" panose="020B0604020202020204" pitchFamily="34" charset="0"/>
                <a:cs typeface="Arial" panose="020B0604020202020204" pitchFamily="34" charset="0"/>
              </a:rPr>
              <a:t>				Again, several companies elected to participate in User Acceptance Testing</a:t>
            </a:r>
          </a:p>
          <a:p>
            <a:pPr defTabSz="457189">
              <a:spcBef>
                <a:spcPts val="600"/>
              </a:spcBef>
              <a:defRPr/>
            </a:pPr>
            <a:r>
              <a:rPr lang="en-GB" sz="1350">
                <a:solidFill>
                  <a:srgbClr val="002060"/>
                </a:solidFill>
                <a:latin typeface="Arial" panose="020B0604020202020204" pitchFamily="34" charset="0"/>
                <a:cs typeface="Arial" panose="020B0604020202020204" pitchFamily="34" charset="0"/>
              </a:rPr>
              <a:t>				Feedback centred on clarifications rather than technical issues</a:t>
            </a:r>
          </a:p>
          <a:p>
            <a:pPr defTabSz="457189">
              <a:spcBef>
                <a:spcPts val="600"/>
              </a:spcBef>
              <a:defRPr/>
            </a:pPr>
            <a:r>
              <a:rPr lang="en-GB" sz="1350">
                <a:solidFill>
                  <a:srgbClr val="002060"/>
                </a:solidFill>
                <a:latin typeface="Arial" panose="020B0604020202020204" pitchFamily="34" charset="0"/>
                <a:cs typeface="Arial" panose="020B0604020202020204" pitchFamily="34" charset="0"/>
              </a:rPr>
              <a:t>				Change approved and deployed</a:t>
            </a:r>
          </a:p>
          <a:p>
            <a:pPr defTabSz="457189">
              <a:spcBef>
                <a:spcPts val="600"/>
              </a:spcBef>
              <a:defRPr/>
            </a:pPr>
            <a:r>
              <a:rPr lang="en-GB" sz="1350">
                <a:solidFill>
                  <a:srgbClr val="002060"/>
                </a:solidFill>
                <a:latin typeface="Arial" panose="020B0604020202020204" pitchFamily="34" charset="0"/>
                <a:cs typeface="Arial" panose="020B0604020202020204" pitchFamily="34" charset="0"/>
              </a:rPr>
              <a:t>				Amendments to F&amp;M drafted for publication</a:t>
            </a:r>
          </a:p>
          <a:p>
            <a:pPr defTabSz="457189">
              <a:spcBef>
                <a:spcPts val="600"/>
              </a:spcBef>
              <a:defRPr/>
            </a:pPr>
            <a:endParaRPr lang="en-GB" sz="1350" b="1">
              <a:solidFill>
                <a:srgbClr val="002060"/>
              </a:solidFill>
              <a:latin typeface="Arial" panose="020B0604020202020204"/>
            </a:endParaRPr>
          </a:p>
        </p:txBody>
      </p:sp>
    </p:spTree>
    <p:extLst>
      <p:ext uri="{BB962C8B-B14F-4D97-AF65-F5344CB8AC3E}">
        <p14:creationId xmlns:p14="http://schemas.microsoft.com/office/powerpoint/2010/main" val="52334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212200-D6D0-5868-297D-A00F4FBF9831}"/>
              </a:ext>
            </a:extLst>
          </p:cNvPr>
          <p:cNvSpPr>
            <a:spLocks noGrp="1"/>
          </p:cNvSpPr>
          <p:nvPr>
            <p:ph type="title" idx="4294967295"/>
          </p:nvPr>
        </p:nvSpPr>
        <p:spPr>
          <a:xfrm>
            <a:off x="431800" y="1976438"/>
            <a:ext cx="8388350" cy="747712"/>
          </a:xfrm>
          <a:prstGeom prst="rect">
            <a:avLst/>
          </a:prstGeom>
          <a:noFill/>
          <a:ln>
            <a:noFill/>
            <a:prstDash/>
          </a:ln>
          <a:effectLst/>
        </p:spPr>
        <p:txBody>
          <a:bodyPr rot="0" spcFirstLastPara="0" vertOverflow="overflow" horzOverflow="overflow" vert="horz" wrap="square" lIns="0" tIns="45720" rIns="91440" bIns="45720" numCol="1" spcCol="0" rtlCol="0" fromWordArt="0" anchor="b" anchorCtr="0" forceAA="0" compatLnSpc="1">
            <a:prstTxWarp prst="textNoShape">
              <a:avLst/>
            </a:prstTxWarp>
            <a:normAutofit fontScale="90000"/>
          </a:bodyPr>
          <a:lstStyle/>
          <a:p>
            <a:pPr>
              <a:spcBef>
                <a:spcPts val="750"/>
              </a:spcBef>
              <a:defRPr/>
            </a:pPr>
            <a:br>
              <a:rPr lang="en-GB" sz="4000">
                <a:solidFill>
                  <a:srgbClr val="193768"/>
                </a:solidFill>
              </a:rPr>
            </a:br>
            <a:r>
              <a:rPr lang="en-GB" sz="4000">
                <a:solidFill>
                  <a:srgbClr val="193768"/>
                </a:solidFill>
              </a:rPr>
              <a:t>How To… </a:t>
            </a:r>
            <a:br>
              <a:rPr lang="en-GB" sz="4000">
                <a:solidFill>
                  <a:srgbClr val="193768"/>
                </a:solidFill>
              </a:rPr>
            </a:br>
            <a:r>
              <a:rPr lang="en-GB" sz="4000">
                <a:solidFill>
                  <a:srgbClr val="193768"/>
                </a:solidFill>
              </a:rPr>
              <a:t>Filter spatially and by data classification</a:t>
            </a:r>
            <a:endParaRPr kumimoji="0" lang="en-GB" sz="4000" b="0" i="0" u="none" strike="noStrike" kern="1200" cap="none" spc="0" normalizeH="0" baseline="0" noProof="0">
              <a:ln>
                <a:noFill/>
              </a:ln>
              <a:solidFill>
                <a:srgbClr val="193768"/>
              </a:solidFill>
              <a:effectLst/>
              <a:uLnTx/>
              <a:uFillTx/>
              <a:latin typeface="+mn-lt"/>
              <a:ea typeface="+mn-ea"/>
              <a:cs typeface="+mn-cs"/>
            </a:endParaRPr>
          </a:p>
        </p:txBody>
      </p:sp>
    </p:spTree>
    <p:extLst>
      <p:ext uri="{BB962C8B-B14F-4D97-AF65-F5344CB8AC3E}">
        <p14:creationId xmlns:p14="http://schemas.microsoft.com/office/powerpoint/2010/main" val="4244966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0CF63-63C0-9546-7CAA-A9F10053D920}"/>
              </a:ext>
            </a:extLst>
          </p:cNvPr>
          <p:cNvSpPr>
            <a:spLocks noGrp="1"/>
          </p:cNvSpPr>
          <p:nvPr>
            <p:ph type="title"/>
          </p:nvPr>
        </p:nvSpPr>
        <p:spPr/>
        <p:txBody>
          <a:bodyPr/>
          <a:lstStyle/>
          <a:p>
            <a:r>
              <a:rPr lang="en-GB"/>
              <a:t>Video 1:</a:t>
            </a:r>
          </a:p>
        </p:txBody>
      </p:sp>
      <p:pic>
        <p:nvPicPr>
          <p:cNvPr id="5" name="Meeting with Miriam Paterson (North Sea Transition Authority)-20230328_004508-Meeting Recording" descr="Filter spatially and by data classification video.">
            <a:hlinkClick r:id="" action="ppaction://media"/>
            <a:extLst>
              <a:ext uri="{FF2B5EF4-FFF2-40B4-BE49-F238E27FC236}">
                <a16:creationId xmlns:a16="http://schemas.microsoft.com/office/drawing/2014/main" id="{EEF32BCF-657F-FD3B-B46D-FACDCF6DB7D7}"/>
              </a:ext>
            </a:extLst>
          </p:cNvPr>
          <p:cNvPicPr>
            <a:picLocks noGrp="1" noChangeAspect="1"/>
          </p:cNvPicPr>
          <p:nvPr>
            <p:ph idx="1"/>
            <a:videoFile r:link="rId1"/>
            <p:extLst>
              <p:ext uri="{DAA4B4D4-6D71-4841-9C94-3DE7FCFB9230}">
                <p14:media xmlns:p14="http://schemas.microsoft.com/office/powerpoint/2010/main" r:embed="rId2">
                  <p14:trim st="9215" end="9991"/>
                  <p14:extLst>
                    <p:ext uri="{3AFAAA56-56D3-431D-BCD4-E75A35582382}">
                      <p173:tracksInfo xmlns:p173="http://schemas.microsoft.com/office/powerpoint/2017/3/main" displayLoc="media">
                        <p173:trackLst>
                          <p173:track id="{4857A38B-01A7-4E4A-BD06-7CB1D124CB6B}" label="Meeting with Miriam Paterson (North Sea Transition Authority) (4)" lang="" r:embed="rId4"/>
                        </p173:trackLst>
                      </p173:tracksInfo>
                    </p:ext>
                  </p14:extLst>
                </p14:media>
              </p:ext>
            </p:extLst>
          </p:nvPr>
        </p:nvPicPr>
        <p:blipFill rotWithShape="1">
          <a:blip r:embed="rId5"/>
          <a:srcRect l="351" t="6562" r="12738" b="9574"/>
          <a:stretch/>
        </p:blipFill>
        <p:spPr>
          <a:xfrm>
            <a:off x="1692000" y="1584000"/>
            <a:ext cx="5040000" cy="2736000"/>
          </a:xfrm>
        </p:spPr>
      </p:pic>
      <p:sp>
        <p:nvSpPr>
          <p:cNvPr id="4" name="Slide Number Placeholder 3">
            <a:extLst>
              <a:ext uri="{FF2B5EF4-FFF2-40B4-BE49-F238E27FC236}">
                <a16:creationId xmlns:a16="http://schemas.microsoft.com/office/drawing/2014/main" id="{050872B1-2DCB-6AA0-7FD2-192018B298FD}"/>
              </a:ext>
            </a:extLst>
          </p:cNvPr>
          <p:cNvSpPr>
            <a:spLocks noGrp="1"/>
          </p:cNvSpPr>
          <p:nvPr>
            <p:ph type="sldNum" sz="quarter" idx="12"/>
          </p:nvPr>
        </p:nvSpPr>
        <p:spPr/>
        <p:txBody>
          <a:bodyPr/>
          <a:lstStyle/>
          <a:p>
            <a:fld id="{48F63A3B-78C7-47BE-AE5E-E10140E04643}" type="slidenum">
              <a:rPr lang="en-US" smtClean="0"/>
              <a:t>16</a:t>
            </a:fld>
            <a:endParaRPr lang="en-US"/>
          </a:p>
        </p:txBody>
      </p:sp>
    </p:spTree>
    <p:extLst>
      <p:ext uri="{BB962C8B-B14F-4D97-AF65-F5344CB8AC3E}">
        <p14:creationId xmlns:p14="http://schemas.microsoft.com/office/powerpoint/2010/main" val="420142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4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249012" y="137626"/>
            <a:ext cx="6223506" cy="376237"/>
          </a:xfrm>
        </p:spPr>
        <p:txBody>
          <a:bodyPr lIns="0" tIns="0" rIns="91440" bIns="45720" anchor="t">
            <a:noAutofit/>
          </a:bodyPr>
          <a:lstStyle/>
          <a:p>
            <a:r>
              <a:rPr lang="en-GB">
                <a:latin typeface="Arial" panose="020B0604020202020204" pitchFamily="34" charset="0"/>
                <a:cs typeface="Arial" panose="020B0604020202020204" pitchFamily="34" charset="0"/>
              </a:rPr>
              <a:t>E-mail notifications from the NDR</a:t>
            </a:r>
          </a:p>
        </p:txBody>
      </p:sp>
      <p:sp>
        <p:nvSpPr>
          <p:cNvPr id="30" name="Rectangle 29">
            <a:extLst>
              <a:ext uri="{FF2B5EF4-FFF2-40B4-BE49-F238E27FC236}">
                <a16:creationId xmlns:a16="http://schemas.microsoft.com/office/drawing/2014/main" id="{DDA87741-9D98-EDED-487A-5834329321FF}"/>
              </a:ext>
            </a:extLst>
          </p:cNvPr>
          <p:cNvSpPr/>
          <p:nvPr/>
        </p:nvSpPr>
        <p:spPr>
          <a:xfrm>
            <a:off x="752751" y="889990"/>
            <a:ext cx="1495922" cy="338554"/>
          </a:xfrm>
          <a:prstGeom prst="rect">
            <a:avLst/>
          </a:prstGeom>
        </p:spPr>
        <p:txBody>
          <a:bodyPr wrap="none">
            <a:spAutoFit/>
          </a:bodyPr>
          <a:lstStyle/>
          <a:p>
            <a:pPr defTabSz="609585">
              <a:defRPr/>
            </a:pPr>
            <a:r>
              <a:rPr lang="en-GB" sz="1600" b="1">
                <a:solidFill>
                  <a:srgbClr val="002060"/>
                </a:solidFill>
                <a:latin typeface="Arial" panose="020B0604020202020204"/>
              </a:rPr>
              <a:t>UI/UX Review</a:t>
            </a:r>
            <a:endParaRPr lang="en-GB" sz="1600">
              <a:solidFill>
                <a:srgbClr val="002060"/>
              </a:solidFill>
              <a:latin typeface="Arial" panose="020B0604020202020204"/>
            </a:endParaRPr>
          </a:p>
        </p:txBody>
      </p:sp>
      <p:pic>
        <p:nvPicPr>
          <p:cNvPr id="13" name="Picture 12" descr="image of company logo for Fivium">
            <a:extLst>
              <a:ext uri="{FF2B5EF4-FFF2-40B4-BE49-F238E27FC236}">
                <a16:creationId xmlns:a16="http://schemas.microsoft.com/office/drawing/2014/main" id="{FA23919F-3542-5DAD-7B3D-CCD8EB39C2A5}"/>
              </a:ext>
            </a:extLst>
          </p:cNvPr>
          <p:cNvPicPr>
            <a:picLocks noChangeAspect="1"/>
          </p:cNvPicPr>
          <p:nvPr/>
        </p:nvPicPr>
        <p:blipFill>
          <a:blip r:embed="rId2"/>
          <a:stretch>
            <a:fillRect/>
          </a:stretch>
        </p:blipFill>
        <p:spPr>
          <a:xfrm>
            <a:off x="599315" y="1328425"/>
            <a:ext cx="1802795" cy="1686485"/>
          </a:xfrm>
          <a:prstGeom prst="rect">
            <a:avLst/>
          </a:prstGeom>
          <a:ln>
            <a:solidFill>
              <a:schemeClr val="tx1"/>
            </a:solidFill>
          </a:ln>
        </p:spPr>
      </p:pic>
      <p:sp>
        <p:nvSpPr>
          <p:cNvPr id="22" name="TextBox 21">
            <a:extLst>
              <a:ext uri="{FF2B5EF4-FFF2-40B4-BE49-F238E27FC236}">
                <a16:creationId xmlns:a16="http://schemas.microsoft.com/office/drawing/2014/main" id="{D2E795F2-1AB2-37BB-C7AF-B5E1C8850AF0}"/>
              </a:ext>
            </a:extLst>
          </p:cNvPr>
          <p:cNvSpPr txBox="1"/>
          <p:nvPr/>
        </p:nvSpPr>
        <p:spPr>
          <a:xfrm>
            <a:off x="485051" y="3137284"/>
            <a:ext cx="2031324" cy="1846659"/>
          </a:xfrm>
          <a:prstGeom prst="rect">
            <a:avLst/>
          </a:prstGeom>
          <a:noFill/>
        </p:spPr>
        <p:txBody>
          <a:bodyPr wrap="square" lIns="0" rIns="0" rtlCol="0">
            <a:spAutoFit/>
          </a:bodyPr>
          <a:lstStyle/>
          <a:p>
            <a:pPr algn="ctr" defTabSz="457189">
              <a:spcBef>
                <a:spcPts val="600"/>
              </a:spcBef>
              <a:defRPr/>
            </a:pPr>
            <a:r>
              <a:rPr lang="en-GB" sz="1200" b="1">
                <a:solidFill>
                  <a:srgbClr val="002060"/>
                </a:solidFill>
                <a:latin typeface="Arial" panose="020B0604020202020204" pitchFamily="34" charset="0"/>
                <a:cs typeface="Arial" panose="020B0604020202020204" pitchFamily="34" charset="0"/>
              </a:rPr>
              <a:t>Feedback themes</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Accessibility issues</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Unclear notifications</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Subject - inconsistent </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Content	- acronyms</a:t>
            </a:r>
          </a:p>
          <a:p>
            <a:pPr defTabSz="457189">
              <a:spcBef>
                <a:spcPts val="600"/>
              </a:spcBef>
              <a:defRPr/>
            </a:pPr>
            <a:r>
              <a:rPr lang="en-GB" sz="1200">
                <a:solidFill>
                  <a:srgbClr val="002060"/>
                </a:solidFill>
                <a:latin typeface="Arial" panose="020B0604020202020204" pitchFamily="34" charset="0"/>
                <a:cs typeface="Arial" panose="020B0604020202020204" pitchFamily="34" charset="0"/>
              </a:rPr>
              <a:t>		- ID codes</a:t>
            </a:r>
          </a:p>
          <a:p>
            <a:pPr defTabSz="457189">
              <a:spcBef>
                <a:spcPts val="600"/>
              </a:spcBef>
              <a:defRPr/>
            </a:pPr>
            <a:r>
              <a:rPr lang="en-GB" sz="1200">
                <a:solidFill>
                  <a:srgbClr val="002060"/>
                </a:solidFill>
                <a:latin typeface="Arial" panose="020B0604020202020204" pitchFamily="34" charset="0"/>
                <a:cs typeface="Arial" panose="020B0604020202020204" pitchFamily="34" charset="0"/>
              </a:rPr>
              <a:t>		- layout</a:t>
            </a:r>
          </a:p>
        </p:txBody>
      </p:sp>
      <p:sp>
        <p:nvSpPr>
          <p:cNvPr id="31" name="Rectangle 30">
            <a:extLst>
              <a:ext uri="{FF2B5EF4-FFF2-40B4-BE49-F238E27FC236}">
                <a16:creationId xmlns:a16="http://schemas.microsoft.com/office/drawing/2014/main" id="{D35CF46D-B2DD-DC27-3121-D2E56410FF9B}"/>
              </a:ext>
            </a:extLst>
          </p:cNvPr>
          <p:cNvSpPr/>
          <p:nvPr/>
        </p:nvSpPr>
        <p:spPr>
          <a:xfrm>
            <a:off x="3809464" y="889990"/>
            <a:ext cx="1471878" cy="338554"/>
          </a:xfrm>
          <a:prstGeom prst="rect">
            <a:avLst/>
          </a:prstGeom>
        </p:spPr>
        <p:txBody>
          <a:bodyPr wrap="none">
            <a:spAutoFit/>
          </a:bodyPr>
          <a:lstStyle/>
          <a:p>
            <a:pPr defTabSz="609585">
              <a:defRPr/>
            </a:pPr>
            <a:r>
              <a:rPr lang="en-GB" sz="1600" b="1">
                <a:solidFill>
                  <a:srgbClr val="002060"/>
                </a:solidFill>
                <a:latin typeface="Arial" panose="020B0604020202020204"/>
              </a:rPr>
              <a:t>Development</a:t>
            </a:r>
            <a:endParaRPr lang="en-GB" sz="1600">
              <a:solidFill>
                <a:srgbClr val="002060"/>
              </a:solidFill>
              <a:latin typeface="Arial" panose="020B0604020202020204"/>
            </a:endParaRPr>
          </a:p>
        </p:txBody>
      </p:sp>
      <p:pic>
        <p:nvPicPr>
          <p:cNvPr id="8" name="Picture 7" descr="Image of example NDR email notification">
            <a:extLst>
              <a:ext uri="{FF2B5EF4-FFF2-40B4-BE49-F238E27FC236}">
                <a16:creationId xmlns:a16="http://schemas.microsoft.com/office/drawing/2014/main" id="{BB2BE853-95D3-343E-AD7D-CBAAC09E822D}"/>
              </a:ext>
            </a:extLst>
          </p:cNvPr>
          <p:cNvPicPr>
            <a:picLocks noChangeAspect="1"/>
          </p:cNvPicPr>
          <p:nvPr/>
        </p:nvPicPr>
        <p:blipFill>
          <a:blip r:embed="rId3"/>
          <a:stretch>
            <a:fillRect/>
          </a:stretch>
        </p:blipFill>
        <p:spPr>
          <a:xfrm>
            <a:off x="3546008" y="1323372"/>
            <a:ext cx="2051983" cy="1691538"/>
          </a:xfrm>
          <a:prstGeom prst="rect">
            <a:avLst/>
          </a:prstGeom>
          <a:ln>
            <a:solidFill>
              <a:srgbClr val="002060"/>
            </a:solidFill>
          </a:ln>
        </p:spPr>
      </p:pic>
      <p:sp>
        <p:nvSpPr>
          <p:cNvPr id="53" name="TextBox 52">
            <a:extLst>
              <a:ext uri="{FF2B5EF4-FFF2-40B4-BE49-F238E27FC236}">
                <a16:creationId xmlns:a16="http://schemas.microsoft.com/office/drawing/2014/main" id="{EE9174A2-1A72-C51F-F949-A003CCAECEF8}"/>
              </a:ext>
            </a:extLst>
          </p:cNvPr>
          <p:cNvSpPr txBox="1"/>
          <p:nvPr/>
        </p:nvSpPr>
        <p:spPr>
          <a:xfrm>
            <a:off x="3143333" y="3137285"/>
            <a:ext cx="2817851" cy="1846659"/>
          </a:xfrm>
          <a:prstGeom prst="rect">
            <a:avLst/>
          </a:prstGeom>
          <a:noFill/>
        </p:spPr>
        <p:txBody>
          <a:bodyPr wrap="square" lIns="0" rIns="0" rtlCol="0">
            <a:spAutoFit/>
          </a:bodyPr>
          <a:lstStyle/>
          <a:p>
            <a:pPr algn="ctr" defTabSz="457189">
              <a:spcBef>
                <a:spcPts val="600"/>
              </a:spcBef>
              <a:defRPr/>
            </a:pPr>
            <a:r>
              <a:rPr lang="en-GB" sz="1200" b="1">
                <a:solidFill>
                  <a:srgbClr val="002060"/>
                </a:solidFill>
                <a:latin typeface="Arial" panose="020B0604020202020204" pitchFamily="34" charset="0"/>
                <a:cs typeface="Arial" panose="020B0604020202020204" pitchFamily="34" charset="0"/>
              </a:rPr>
              <a:t>Scope of Work</a:t>
            </a:r>
          </a:p>
          <a:p>
            <a:pPr marL="171450" indent="-171450" defTabSz="457189">
              <a:spcBef>
                <a:spcPts val="600"/>
              </a:spcBef>
              <a:buFont typeface="Arial" panose="020B0604020202020204" pitchFamily="34" charset="0"/>
              <a:buChar char="•"/>
              <a:defRPr/>
            </a:pPr>
            <a:r>
              <a:rPr lang="en-GB" sz="1200" b="1">
                <a:solidFill>
                  <a:srgbClr val="002060"/>
                </a:solidFill>
                <a:latin typeface="Arial" panose="020B0604020202020204" pitchFamily="34" charset="0"/>
                <a:cs typeface="Arial" panose="020B0604020202020204" pitchFamily="34" charset="0"/>
              </a:rPr>
              <a:t>Standardised Subject formats</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[NDR </a:t>
            </a:r>
            <a:r>
              <a:rPr lang="en-GB" sz="1200" i="1">
                <a:solidFill>
                  <a:srgbClr val="002060"/>
                </a:solidFill>
                <a:latin typeface="Arial" panose="020B0604020202020204" pitchFamily="34" charset="0"/>
                <a:cs typeface="Arial" panose="020B0604020202020204" pitchFamily="34" charset="0"/>
              </a:rPr>
              <a:t>Message</a:t>
            </a:r>
            <a:r>
              <a:rPr lang="en-GB" sz="1200">
                <a:solidFill>
                  <a:srgbClr val="002060"/>
                </a:solidFill>
                <a:latin typeface="Arial" panose="020B0604020202020204" pitchFamily="34" charset="0"/>
                <a:cs typeface="Arial" panose="020B0604020202020204" pitchFamily="34" charset="0"/>
              </a:rPr>
              <a:t> ~ Activity ~ specifics] </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A consistent look and feel</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Facilitate in app filtering, auto rules etc.</a:t>
            </a:r>
          </a:p>
          <a:p>
            <a:pPr marL="171450" indent="-171450" defTabSz="457189">
              <a:spcBef>
                <a:spcPts val="600"/>
              </a:spcBef>
              <a:buFont typeface="Arial" panose="020B0604020202020204" pitchFamily="34" charset="0"/>
              <a:buChar char="•"/>
              <a:defRPr/>
            </a:pPr>
            <a:r>
              <a:rPr lang="en-GB" sz="1200" b="1">
                <a:solidFill>
                  <a:srgbClr val="002060"/>
                </a:solidFill>
                <a:latin typeface="Arial" panose="020B0604020202020204" pitchFamily="34" charset="0"/>
                <a:cs typeface="Arial" panose="020B0604020202020204" pitchFamily="34" charset="0"/>
              </a:rPr>
              <a:t>Revisions to body text</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Explanatory and reader accessible</a:t>
            </a:r>
          </a:p>
        </p:txBody>
      </p:sp>
      <p:sp>
        <p:nvSpPr>
          <p:cNvPr id="32" name="Rectangle 31">
            <a:extLst>
              <a:ext uri="{FF2B5EF4-FFF2-40B4-BE49-F238E27FC236}">
                <a16:creationId xmlns:a16="http://schemas.microsoft.com/office/drawing/2014/main" id="{B68D5E86-AE23-5533-8083-050EBAC62D03}"/>
              </a:ext>
            </a:extLst>
          </p:cNvPr>
          <p:cNvSpPr/>
          <p:nvPr/>
        </p:nvSpPr>
        <p:spPr>
          <a:xfrm>
            <a:off x="6734166" y="889990"/>
            <a:ext cx="1702710" cy="338554"/>
          </a:xfrm>
          <a:prstGeom prst="rect">
            <a:avLst/>
          </a:prstGeom>
        </p:spPr>
        <p:txBody>
          <a:bodyPr wrap="none">
            <a:spAutoFit/>
          </a:bodyPr>
          <a:lstStyle/>
          <a:p>
            <a:pPr defTabSz="609585">
              <a:defRPr/>
            </a:pPr>
            <a:r>
              <a:rPr lang="en-GB" sz="1600" b="1">
                <a:solidFill>
                  <a:srgbClr val="002060"/>
                </a:solidFill>
                <a:latin typeface="Arial" panose="020B0604020202020204"/>
              </a:rPr>
              <a:t>Implementation</a:t>
            </a:r>
            <a:endParaRPr lang="en-GB" sz="1600">
              <a:solidFill>
                <a:srgbClr val="002060"/>
              </a:solidFill>
              <a:latin typeface="Arial" panose="020B0604020202020204"/>
            </a:endParaRPr>
          </a:p>
        </p:txBody>
      </p:sp>
      <p:pic>
        <p:nvPicPr>
          <p:cNvPr id="10" name="Picture 9" descr="Image of example NDR email notification.">
            <a:extLst>
              <a:ext uri="{FF2B5EF4-FFF2-40B4-BE49-F238E27FC236}">
                <a16:creationId xmlns:a16="http://schemas.microsoft.com/office/drawing/2014/main" id="{B058C5FB-1CFA-A68A-F40C-C39FF5ECBA2E}"/>
              </a:ext>
            </a:extLst>
          </p:cNvPr>
          <p:cNvPicPr>
            <a:picLocks noChangeAspect="1"/>
          </p:cNvPicPr>
          <p:nvPr/>
        </p:nvPicPr>
        <p:blipFill>
          <a:blip r:embed="rId4"/>
          <a:stretch>
            <a:fillRect/>
          </a:stretch>
        </p:blipFill>
        <p:spPr>
          <a:xfrm>
            <a:off x="6599807" y="1307916"/>
            <a:ext cx="2051978" cy="1706994"/>
          </a:xfrm>
          <a:prstGeom prst="rect">
            <a:avLst/>
          </a:prstGeom>
          <a:ln>
            <a:solidFill>
              <a:srgbClr val="002060"/>
            </a:solidFill>
          </a:ln>
        </p:spPr>
      </p:pic>
      <p:sp>
        <p:nvSpPr>
          <p:cNvPr id="54" name="TextBox 53">
            <a:extLst>
              <a:ext uri="{FF2B5EF4-FFF2-40B4-BE49-F238E27FC236}">
                <a16:creationId xmlns:a16="http://schemas.microsoft.com/office/drawing/2014/main" id="{3DBEA1C1-A312-81FB-A97D-387C9EB2D7E5}"/>
              </a:ext>
            </a:extLst>
          </p:cNvPr>
          <p:cNvSpPr txBox="1"/>
          <p:nvPr/>
        </p:nvSpPr>
        <p:spPr>
          <a:xfrm>
            <a:off x="6483698" y="3137284"/>
            <a:ext cx="2258148" cy="1846659"/>
          </a:xfrm>
          <a:prstGeom prst="rect">
            <a:avLst/>
          </a:prstGeom>
          <a:noFill/>
        </p:spPr>
        <p:txBody>
          <a:bodyPr wrap="square" lIns="0" rIns="0" rtlCol="0">
            <a:spAutoFit/>
          </a:bodyPr>
          <a:lstStyle/>
          <a:p>
            <a:pPr algn="ctr" defTabSz="457189">
              <a:spcBef>
                <a:spcPts val="600"/>
              </a:spcBef>
              <a:defRPr/>
            </a:pPr>
            <a:r>
              <a:rPr lang="en-GB" sz="1200" b="1">
                <a:solidFill>
                  <a:srgbClr val="002060"/>
                </a:solidFill>
                <a:latin typeface="Arial" panose="020B0604020202020204" pitchFamily="34" charset="0"/>
                <a:cs typeface="Arial" panose="020B0604020202020204" pitchFamily="34" charset="0"/>
              </a:rPr>
              <a:t>Actioned for:</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Reporting notice to ISC</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Data Request workflows</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Support ticket workflows</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Suggested edits</a:t>
            </a:r>
          </a:p>
          <a:p>
            <a:pPr marL="628650" lvl="1"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Project &amp; File metadata</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User management workflows</a:t>
            </a:r>
          </a:p>
        </p:txBody>
      </p:sp>
      <p:cxnSp>
        <p:nvCxnSpPr>
          <p:cNvPr id="27" name="Straight Connector 26">
            <a:extLst>
              <a:ext uri="{FF2B5EF4-FFF2-40B4-BE49-F238E27FC236}">
                <a16:creationId xmlns:a16="http://schemas.microsoft.com/office/drawing/2014/main" id="{61968B82-B645-6ADF-A826-AA6934091E57}"/>
              </a:ext>
              <a:ext uri="{C183D7F6-B498-43B3-948B-1728B52AA6E4}">
                <adec:decorative xmlns:adec="http://schemas.microsoft.com/office/drawing/2017/decorative" val="1"/>
              </a:ext>
            </a:extLst>
          </p:cNvPr>
          <p:cNvCxnSpPr>
            <a:cxnSpLocks/>
          </p:cNvCxnSpPr>
          <p:nvPr/>
        </p:nvCxnSpPr>
        <p:spPr>
          <a:xfrm>
            <a:off x="3029068" y="960382"/>
            <a:ext cx="0" cy="4023562"/>
          </a:xfrm>
          <a:prstGeom prst="line">
            <a:avLst/>
          </a:prstGeom>
          <a:noFill/>
          <a:ln w="6350" cap="flat" cmpd="sng" algn="ctr">
            <a:solidFill>
              <a:srgbClr val="002060"/>
            </a:solidFill>
            <a:prstDash val="solid"/>
            <a:miter lim="800000"/>
          </a:ln>
          <a:effectLst/>
        </p:spPr>
      </p:cxnSp>
      <p:cxnSp>
        <p:nvCxnSpPr>
          <p:cNvPr id="40" name="Straight Connector 39">
            <a:extLst>
              <a:ext uri="{FF2B5EF4-FFF2-40B4-BE49-F238E27FC236}">
                <a16:creationId xmlns:a16="http://schemas.microsoft.com/office/drawing/2014/main" id="{393E6141-8420-1AE0-9C11-6ADA3D9F6126}"/>
              </a:ext>
              <a:ext uri="{C183D7F6-B498-43B3-948B-1728B52AA6E4}">
                <adec:decorative xmlns:adec="http://schemas.microsoft.com/office/drawing/2017/decorative" val="1"/>
              </a:ext>
            </a:extLst>
          </p:cNvPr>
          <p:cNvCxnSpPr>
            <a:cxnSpLocks/>
          </p:cNvCxnSpPr>
          <p:nvPr/>
        </p:nvCxnSpPr>
        <p:spPr>
          <a:xfrm>
            <a:off x="6082863" y="898508"/>
            <a:ext cx="0" cy="4023562"/>
          </a:xfrm>
          <a:prstGeom prst="line">
            <a:avLst/>
          </a:prstGeom>
          <a:noFill/>
          <a:ln w="6350" cap="flat" cmpd="sng" algn="ctr">
            <a:solidFill>
              <a:srgbClr val="002060"/>
            </a:solidFill>
            <a:prstDash val="solid"/>
            <a:miter lim="800000"/>
          </a:ln>
          <a:effectLst/>
        </p:spPr>
      </p:cxnSp>
    </p:spTree>
    <p:extLst>
      <p:ext uri="{BB962C8B-B14F-4D97-AF65-F5344CB8AC3E}">
        <p14:creationId xmlns:p14="http://schemas.microsoft.com/office/powerpoint/2010/main" val="359598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249012" y="137626"/>
            <a:ext cx="6223506" cy="376237"/>
          </a:xfrm>
        </p:spPr>
        <p:txBody>
          <a:bodyPr lIns="0" tIns="0" rIns="91440" bIns="45720" anchor="t">
            <a:noAutofit/>
          </a:bodyPr>
          <a:lstStyle/>
          <a:p>
            <a:r>
              <a:rPr lang="en-GB">
                <a:latin typeface="Arial" panose="020B0604020202020204" pitchFamily="34" charset="0"/>
                <a:cs typeface="Arial" panose="020B0604020202020204" pitchFamily="34" charset="0"/>
              </a:rPr>
              <a:t>Updates to Data Request and Suggest Edits Workflows</a:t>
            </a:r>
          </a:p>
        </p:txBody>
      </p:sp>
      <p:sp>
        <p:nvSpPr>
          <p:cNvPr id="31" name="Rectangle 30">
            <a:extLst>
              <a:ext uri="{FF2B5EF4-FFF2-40B4-BE49-F238E27FC236}">
                <a16:creationId xmlns:a16="http://schemas.microsoft.com/office/drawing/2014/main" id="{D35CF46D-B2DD-DC27-3121-D2E56410FF9B}"/>
              </a:ext>
            </a:extLst>
          </p:cNvPr>
          <p:cNvSpPr/>
          <p:nvPr/>
        </p:nvSpPr>
        <p:spPr>
          <a:xfrm>
            <a:off x="1053409" y="970093"/>
            <a:ext cx="1757212" cy="338554"/>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2060"/>
                </a:solidFill>
                <a:effectLst/>
                <a:highlight>
                  <a:srgbClr val="FFFFFF"/>
                </a:highlight>
                <a:uLnTx/>
                <a:uFillTx/>
                <a:latin typeface="Arial" panose="020B0604020202020204"/>
                <a:ea typeface="+mn-ea"/>
                <a:cs typeface="+mn-cs"/>
              </a:rPr>
              <a:t>Data Request UI</a:t>
            </a:r>
            <a:endParaRPr kumimoji="0" lang="en-GB" sz="1600" b="0" i="0" u="none" strike="noStrike" kern="1200" cap="none" spc="0" normalizeH="0" baseline="0" noProof="0">
              <a:ln>
                <a:noFill/>
              </a:ln>
              <a:solidFill>
                <a:srgbClr val="002060"/>
              </a:solidFill>
              <a:effectLst/>
              <a:highlight>
                <a:srgbClr val="FFFFFF"/>
              </a:highligh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2EB640FD-696F-E227-E656-9E817E126DAA}"/>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5797852" y="1335610"/>
            <a:ext cx="1784408" cy="1477202"/>
          </a:xfrm>
          <a:prstGeom prst="rect">
            <a:avLst/>
          </a:prstGeom>
          <a:ln w="3175">
            <a:solidFill>
              <a:schemeClr val="tx1"/>
            </a:solidFill>
          </a:ln>
        </p:spPr>
      </p:pic>
      <p:sp>
        <p:nvSpPr>
          <p:cNvPr id="53" name="TextBox 52">
            <a:extLst>
              <a:ext uri="{FF2B5EF4-FFF2-40B4-BE49-F238E27FC236}">
                <a16:creationId xmlns:a16="http://schemas.microsoft.com/office/drawing/2014/main" id="{EE9174A2-1A72-C51F-F949-A003CCAECEF8}"/>
              </a:ext>
            </a:extLst>
          </p:cNvPr>
          <p:cNvSpPr txBox="1"/>
          <p:nvPr/>
        </p:nvSpPr>
        <p:spPr>
          <a:xfrm>
            <a:off x="962891" y="3069289"/>
            <a:ext cx="2129454" cy="2169825"/>
          </a:xfrm>
          <a:prstGeom prst="rect">
            <a:avLst/>
          </a:prstGeom>
          <a:noFill/>
        </p:spPr>
        <p:txBody>
          <a:bodyPr wrap="square" lIns="0" rIns="0" rtlCol="0">
            <a:spAutoFit/>
          </a:bodyPr>
          <a:lstStyle/>
          <a:p>
            <a:pPr marL="0" marR="0" lvl="0" indent="0" algn="ctr" defTabSz="457189" rtl="0" eaLnBrk="1" fontAlgn="auto" latinLnBrk="0" hangingPunct="1">
              <a:lnSpc>
                <a:spcPct val="100000"/>
              </a:lnSpc>
              <a:spcBef>
                <a:spcPts val="600"/>
              </a:spcBef>
              <a:spcAft>
                <a:spcPts val="0"/>
              </a:spcAft>
              <a:buClrTx/>
              <a:buSzTx/>
              <a:buFontTx/>
              <a:buNone/>
              <a:tabLst/>
              <a:defRPr/>
            </a:pPr>
            <a:r>
              <a:rPr kumimoji="0" lang="en-GB" sz="1200" b="1" i="0" u="none" strike="noStrike" kern="1200" cap="none" spc="0" normalizeH="0" baseline="0" noProof="0">
                <a:ln>
                  <a:noFill/>
                </a:ln>
                <a:solidFill>
                  <a:srgbClr val="002060"/>
                </a:solidFill>
                <a:effectLst/>
                <a:highlight>
                  <a:srgbClr val="FFFFFF"/>
                </a:highlight>
                <a:uLnTx/>
                <a:uFillTx/>
                <a:latin typeface="Arial" panose="020B0604020202020204" pitchFamily="34" charset="0"/>
                <a:ea typeface="+mn-ea"/>
                <a:cs typeface="Arial" panose="020B0604020202020204" pitchFamily="34" charset="0"/>
              </a:rPr>
              <a:t>Layout &amp; </a:t>
            </a:r>
            <a:r>
              <a:rPr lang="en-GB" sz="1200" b="1">
                <a:solidFill>
                  <a:srgbClr val="002060"/>
                </a:solidFill>
                <a:highlight>
                  <a:srgbClr val="FFFFFF"/>
                </a:highlight>
                <a:latin typeface="Arial" panose="020B0604020202020204" pitchFamily="34" charset="0"/>
                <a:cs typeface="Arial" panose="020B0604020202020204" pitchFamily="34" charset="0"/>
              </a:rPr>
              <a:t>Filtering</a:t>
            </a:r>
            <a:endParaRPr kumimoji="0" lang="en-GB" sz="1200" b="1" i="0" u="none" strike="noStrike" kern="1200" cap="none" spc="0" normalizeH="0" baseline="0" noProof="0">
              <a:ln>
                <a:noFill/>
              </a:ln>
              <a:solidFill>
                <a:srgbClr val="002060"/>
              </a:solidFill>
              <a:effectLst/>
              <a:highlight>
                <a:srgbClr val="FFFFFF"/>
              </a:highlight>
              <a:uLnTx/>
              <a:uFillTx/>
              <a:latin typeface="Arial" panose="020B0604020202020204" pitchFamily="34" charset="0"/>
              <a:ea typeface="+mn-ea"/>
              <a:cs typeface="Arial" panose="020B0604020202020204" pitchFamily="34" charset="0"/>
            </a:endParaRPr>
          </a:p>
          <a:p>
            <a:pPr marL="171450" marR="0" lvl="0" indent="-171450" algn="l" defTabSz="45718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2060"/>
                </a:solidFill>
                <a:effectLst/>
                <a:highlight>
                  <a:srgbClr val="FFFFFF"/>
                </a:highlight>
                <a:uLnTx/>
                <a:uFillTx/>
                <a:latin typeface="Arial" panose="020B0604020202020204" pitchFamily="34" charset="0"/>
                <a:ea typeface="+mn-ea"/>
                <a:cs typeface="Arial" panose="020B0604020202020204" pitchFamily="34" charset="0"/>
              </a:rPr>
              <a:t>Changes to the NSTA-facing Data Request UI will make processing Data Requests easier to manage</a:t>
            </a:r>
          </a:p>
          <a:p>
            <a:pPr marL="171450" indent="-171450" defTabSz="457189">
              <a:spcBef>
                <a:spcPts val="600"/>
              </a:spcBef>
              <a:buFont typeface="Arial" panose="020B0604020202020204" pitchFamily="34" charset="0"/>
              <a:buChar char="•"/>
              <a:defRPr/>
            </a:pPr>
            <a:r>
              <a:rPr kumimoji="0" lang="en-GB" sz="1200" b="0" i="0" u="none" strike="noStrike" kern="1200" cap="none" spc="0" normalizeH="0" baseline="0" noProof="0">
                <a:ln>
                  <a:noFill/>
                </a:ln>
                <a:solidFill>
                  <a:srgbClr val="002060"/>
                </a:solidFill>
                <a:effectLst/>
                <a:highlight>
                  <a:srgbClr val="FFFFFF"/>
                </a:highlight>
                <a:uLnTx/>
                <a:uFillTx/>
                <a:latin typeface="Arial" panose="020B0604020202020204" pitchFamily="34" charset="0"/>
                <a:ea typeface="+mn-ea"/>
                <a:cs typeface="Arial" panose="020B0604020202020204" pitchFamily="34" charset="0"/>
              </a:rPr>
              <a:t>Changes to the available columns and filtering will make it easier to process and track data requests</a:t>
            </a:r>
          </a:p>
          <a:p>
            <a:pPr marR="0" lvl="0" algn="l" defTabSz="457189" rtl="0" eaLnBrk="1" fontAlgn="auto" latinLnBrk="0" hangingPunct="1">
              <a:lnSpc>
                <a:spcPct val="100000"/>
              </a:lnSpc>
              <a:spcBef>
                <a:spcPts val="600"/>
              </a:spcBef>
              <a:spcAft>
                <a:spcPts val="0"/>
              </a:spcAft>
              <a:buClrTx/>
              <a:buSzTx/>
              <a:tabLst/>
              <a:defRPr/>
            </a:pPr>
            <a:endParaRPr kumimoji="0" lang="en-GB" sz="1200" b="0" i="0" u="none" strike="noStrike" kern="1200" cap="none" spc="0" normalizeH="0" baseline="0" noProof="0">
              <a:ln>
                <a:noFill/>
              </a:ln>
              <a:solidFill>
                <a:srgbClr val="002060"/>
              </a:solidFill>
              <a:effectLst/>
              <a:highlight>
                <a:srgbClr val="FFFFFF"/>
              </a:highlight>
              <a:uLnTx/>
              <a:uFillTx/>
              <a:latin typeface="Arial" panose="020B0604020202020204" pitchFamily="34" charset="0"/>
              <a:ea typeface="+mn-ea"/>
              <a:cs typeface="Arial" panose="020B0604020202020204" pitchFamily="34" charset="0"/>
            </a:endParaRPr>
          </a:p>
        </p:txBody>
      </p:sp>
      <p:sp>
        <p:nvSpPr>
          <p:cNvPr id="32" name="Rectangle 31">
            <a:extLst>
              <a:ext uri="{FF2B5EF4-FFF2-40B4-BE49-F238E27FC236}">
                <a16:creationId xmlns:a16="http://schemas.microsoft.com/office/drawing/2014/main" id="{B68D5E86-AE23-5533-8083-050EBAC62D03}"/>
              </a:ext>
            </a:extLst>
          </p:cNvPr>
          <p:cNvSpPr/>
          <p:nvPr/>
        </p:nvSpPr>
        <p:spPr>
          <a:xfrm>
            <a:off x="5797852" y="889990"/>
            <a:ext cx="1814920" cy="338554"/>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2060"/>
                </a:solidFill>
                <a:effectLst/>
                <a:highlight>
                  <a:srgbClr val="FFFFFF"/>
                </a:highlight>
                <a:uLnTx/>
                <a:uFillTx/>
                <a:latin typeface="Arial" panose="020B0604020202020204"/>
                <a:ea typeface="+mn-ea"/>
                <a:cs typeface="+mn-cs"/>
              </a:rPr>
              <a:t>Suggest Edits UI</a:t>
            </a:r>
            <a:endParaRPr kumimoji="0" lang="en-GB" sz="1600" b="0" i="0" u="none" strike="noStrike" kern="1200" cap="none" spc="0" normalizeH="0" baseline="0" noProof="0">
              <a:ln>
                <a:noFill/>
              </a:ln>
              <a:solidFill>
                <a:srgbClr val="002060"/>
              </a:solidFill>
              <a:effectLst/>
              <a:highlight>
                <a:srgbClr val="FFFFFF"/>
              </a:highligh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61861285-2F3A-B8FC-B7D0-1126E7319C8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5258" y="1397747"/>
            <a:ext cx="2004720" cy="1476000"/>
          </a:xfrm>
          <a:prstGeom prst="rect">
            <a:avLst/>
          </a:prstGeom>
          <a:ln w="3175">
            <a:solidFill>
              <a:schemeClr val="tx1"/>
            </a:solidFill>
          </a:ln>
        </p:spPr>
      </p:pic>
      <p:sp>
        <p:nvSpPr>
          <p:cNvPr id="54" name="TextBox 53">
            <a:extLst>
              <a:ext uri="{FF2B5EF4-FFF2-40B4-BE49-F238E27FC236}">
                <a16:creationId xmlns:a16="http://schemas.microsoft.com/office/drawing/2014/main" id="{3DBEA1C1-A312-81FB-A97D-387C9EB2D7E5}"/>
              </a:ext>
            </a:extLst>
          </p:cNvPr>
          <p:cNvSpPr txBox="1"/>
          <p:nvPr/>
        </p:nvSpPr>
        <p:spPr>
          <a:xfrm>
            <a:off x="5615805" y="3069289"/>
            <a:ext cx="2297536" cy="2323713"/>
          </a:xfrm>
          <a:prstGeom prst="rect">
            <a:avLst/>
          </a:prstGeom>
          <a:noFill/>
        </p:spPr>
        <p:txBody>
          <a:bodyPr wrap="square" lIns="0" rIns="0" rtlCol="0">
            <a:spAutoFit/>
          </a:bodyPr>
          <a:lstStyle/>
          <a:p>
            <a:pPr marL="0" marR="0" lvl="0" indent="0" algn="ctr" defTabSz="457189" rtl="0" eaLnBrk="1" fontAlgn="auto" latinLnBrk="0" hangingPunct="1">
              <a:lnSpc>
                <a:spcPct val="100000"/>
              </a:lnSpc>
              <a:spcBef>
                <a:spcPts val="600"/>
              </a:spcBef>
              <a:spcAft>
                <a:spcPts val="0"/>
              </a:spcAft>
              <a:buClrTx/>
              <a:buSzTx/>
              <a:buFontTx/>
              <a:buNone/>
              <a:tabLst/>
              <a:defRPr/>
            </a:pPr>
            <a:r>
              <a:rPr kumimoji="0" lang="en-GB" sz="1200" b="1" i="0" u="none" strike="noStrike" kern="1200" cap="none" spc="0" normalizeH="0" baseline="0" noProof="0">
                <a:ln>
                  <a:noFill/>
                </a:ln>
                <a:solidFill>
                  <a:srgbClr val="002060"/>
                </a:solidFill>
                <a:effectLst/>
                <a:highlight>
                  <a:srgbClr val="FFFFFF"/>
                </a:highlight>
                <a:uLnTx/>
                <a:uFillTx/>
                <a:latin typeface="Arial" panose="020B0604020202020204" pitchFamily="34" charset="0"/>
                <a:ea typeface="+mn-ea"/>
                <a:cs typeface="Arial" panose="020B0604020202020204" pitchFamily="34" charset="0"/>
              </a:rPr>
              <a:t>Layout &amp; Workflow</a:t>
            </a:r>
          </a:p>
          <a:p>
            <a:pPr marL="171450" indent="-171450" defTabSz="457189">
              <a:spcBef>
                <a:spcPts val="600"/>
              </a:spcBef>
              <a:buFont typeface="Arial" panose="020B0604020202020204" pitchFamily="34" charset="0"/>
              <a:buChar char="•"/>
              <a:defRPr/>
            </a:pPr>
            <a:r>
              <a:rPr kumimoji="0" lang="en-GB" sz="1200" b="0" i="0" u="none" strike="noStrike" kern="1200" cap="none" spc="0" normalizeH="0" baseline="0" noProof="0">
                <a:ln>
                  <a:noFill/>
                </a:ln>
                <a:solidFill>
                  <a:srgbClr val="002060"/>
                </a:solidFill>
                <a:effectLst/>
                <a:highlight>
                  <a:srgbClr val="FFFFFF"/>
                </a:highlight>
                <a:uLnTx/>
                <a:uFillTx/>
                <a:latin typeface="Arial" panose="020B0604020202020204" pitchFamily="34" charset="0"/>
                <a:ea typeface="+mn-ea"/>
                <a:cs typeface="Arial" panose="020B0604020202020204" pitchFamily="34" charset="0"/>
              </a:rPr>
              <a:t>Changes to the NSTA-facing Suggest Edits UI will provide the NSTA with direct access to approve edit requests</a:t>
            </a:r>
          </a:p>
          <a:p>
            <a:pPr marL="171450" indent="-171450" defTabSz="457189">
              <a:spcBef>
                <a:spcPts val="600"/>
              </a:spcBef>
              <a:buFont typeface="Arial" panose="020B0604020202020204" pitchFamily="34" charset="0"/>
              <a:buChar char="•"/>
              <a:defRPr/>
            </a:pPr>
            <a:r>
              <a:rPr kumimoji="0" lang="en-GB" sz="1200" b="0" i="0" u="none" strike="noStrike" kern="1200" cap="none" spc="0" normalizeH="0" baseline="0" noProof="0">
                <a:ln>
                  <a:noFill/>
                </a:ln>
                <a:solidFill>
                  <a:srgbClr val="002060"/>
                </a:solidFill>
                <a:effectLst/>
                <a:highlight>
                  <a:srgbClr val="FFFFFF"/>
                </a:highlight>
                <a:uLnTx/>
                <a:uFillTx/>
                <a:latin typeface="Arial" panose="020B0604020202020204" pitchFamily="34" charset="0"/>
                <a:ea typeface="+mn-ea"/>
                <a:cs typeface="Arial" panose="020B0604020202020204" pitchFamily="34" charset="0"/>
              </a:rPr>
              <a:t>Approving or declining edit </a:t>
            </a:r>
            <a:r>
              <a:rPr kumimoji="0" lang="en-GB" sz="1200" b="0" i="0" u="none" strike="noStrike" kern="1200" cap="none" spc="0" normalizeH="0" baseline="0" noProof="0" err="1">
                <a:ln>
                  <a:noFill/>
                </a:ln>
                <a:solidFill>
                  <a:srgbClr val="002060"/>
                </a:solidFill>
                <a:effectLst/>
                <a:highlight>
                  <a:srgbClr val="FFFFFF"/>
                </a:highlight>
                <a:uLnTx/>
                <a:uFillTx/>
                <a:latin typeface="Arial" panose="020B0604020202020204" pitchFamily="34" charset="0"/>
                <a:ea typeface="+mn-ea"/>
                <a:cs typeface="Arial" panose="020B0604020202020204" pitchFamily="34" charset="0"/>
              </a:rPr>
              <a:t>req</a:t>
            </a:r>
            <a:r>
              <a:rPr lang="en-GB" sz="1200" err="1">
                <a:solidFill>
                  <a:srgbClr val="002060"/>
                </a:solidFill>
                <a:highlight>
                  <a:srgbClr val="FFFFFF"/>
                </a:highlight>
                <a:latin typeface="Arial" panose="020B0604020202020204" pitchFamily="34" charset="0"/>
                <a:cs typeface="Arial" panose="020B0604020202020204" pitchFamily="34" charset="0"/>
              </a:rPr>
              <a:t>uests</a:t>
            </a:r>
            <a:r>
              <a:rPr lang="en-GB" sz="1200">
                <a:solidFill>
                  <a:srgbClr val="002060"/>
                </a:solidFill>
                <a:highlight>
                  <a:srgbClr val="FFFFFF"/>
                </a:highlight>
                <a:latin typeface="Arial" panose="020B0604020202020204" pitchFamily="34" charset="0"/>
                <a:cs typeface="Arial" panose="020B0604020202020204" pitchFamily="34" charset="0"/>
              </a:rPr>
              <a:t> will be quicker</a:t>
            </a:r>
          </a:p>
          <a:p>
            <a:pPr marL="171450" indent="-171450" defTabSz="457189">
              <a:spcBef>
                <a:spcPts val="600"/>
              </a:spcBef>
              <a:buFont typeface="Arial" panose="020B0604020202020204" pitchFamily="34" charset="0"/>
              <a:buChar char="•"/>
              <a:defRPr/>
            </a:pPr>
            <a:r>
              <a:rPr kumimoji="0" lang="en-GB" sz="1200" b="0" i="0" u="none" strike="noStrike" kern="1200" cap="none" spc="0" normalizeH="0" baseline="0" noProof="0">
                <a:ln>
                  <a:noFill/>
                </a:ln>
                <a:solidFill>
                  <a:srgbClr val="002060"/>
                </a:solidFill>
                <a:effectLst/>
                <a:highlight>
                  <a:srgbClr val="FFFFFF"/>
                </a:highlight>
                <a:uLnTx/>
                <a:uFillTx/>
                <a:latin typeface="Arial" panose="020B0604020202020204" pitchFamily="34" charset="0"/>
                <a:ea typeface="+mn-ea"/>
                <a:cs typeface="Arial" panose="020B0604020202020204" pitchFamily="34" charset="0"/>
              </a:rPr>
              <a:t>Positive impact on users</a:t>
            </a:r>
          </a:p>
          <a:p>
            <a:pPr marL="171450" marR="0" lvl="0" indent="-171450" algn="l" defTabSz="457189"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a:ln>
                <a:noFill/>
              </a:ln>
              <a:solidFill>
                <a:srgbClr val="002060"/>
              </a:solidFill>
              <a:effectLst/>
              <a:highlight>
                <a:srgbClr val="FFFFFF"/>
              </a:highlight>
              <a:uLnTx/>
              <a:uFillTx/>
              <a:latin typeface="Arial" panose="020B0604020202020204" pitchFamily="34" charset="0"/>
              <a:ea typeface="+mn-ea"/>
              <a:cs typeface="Arial" panose="020B0604020202020204" pitchFamily="34" charset="0"/>
            </a:endParaRPr>
          </a:p>
          <a:p>
            <a:pPr marL="628650" marR="0" lvl="1" indent="-171450" algn="l" defTabSz="457189"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a:ln>
                <a:noFill/>
              </a:ln>
              <a:solidFill>
                <a:srgbClr val="002060"/>
              </a:solidFill>
              <a:effectLst/>
              <a:highlight>
                <a:srgbClr val="FFFF00"/>
              </a:highlight>
              <a:uLnTx/>
              <a:uFillTx/>
              <a:latin typeface="Arial" panose="020B0604020202020204" pitchFamily="34" charset="0"/>
              <a:ea typeface="+mn-ea"/>
              <a:cs typeface="Arial" panose="020B0604020202020204" pitchFamily="34" charset="0"/>
            </a:endParaRPr>
          </a:p>
        </p:txBody>
      </p:sp>
      <p:cxnSp>
        <p:nvCxnSpPr>
          <p:cNvPr id="40" name="Straight Connector 39">
            <a:extLst>
              <a:ext uri="{FF2B5EF4-FFF2-40B4-BE49-F238E27FC236}">
                <a16:creationId xmlns:a16="http://schemas.microsoft.com/office/drawing/2014/main" id="{393E6141-8420-1AE0-9C11-6ADA3D9F6126}"/>
              </a:ext>
              <a:ext uri="{C183D7F6-B498-43B3-948B-1728B52AA6E4}">
                <adec:decorative xmlns:adec="http://schemas.microsoft.com/office/drawing/2017/decorative" val="1"/>
              </a:ext>
            </a:extLst>
          </p:cNvPr>
          <p:cNvCxnSpPr>
            <a:cxnSpLocks/>
          </p:cNvCxnSpPr>
          <p:nvPr/>
        </p:nvCxnSpPr>
        <p:spPr>
          <a:xfrm>
            <a:off x="4267813" y="1059267"/>
            <a:ext cx="0" cy="4023562"/>
          </a:xfrm>
          <a:prstGeom prst="line">
            <a:avLst/>
          </a:prstGeom>
          <a:noFill/>
          <a:ln w="6350" cap="flat" cmpd="sng" algn="ctr">
            <a:solidFill>
              <a:srgbClr val="002060"/>
            </a:solidFill>
            <a:prstDash val="solid"/>
            <a:miter lim="800000"/>
          </a:ln>
          <a:effectLst/>
        </p:spPr>
      </p:cxnSp>
    </p:spTree>
    <p:extLst>
      <p:ext uri="{BB962C8B-B14F-4D97-AF65-F5344CB8AC3E}">
        <p14:creationId xmlns:p14="http://schemas.microsoft.com/office/powerpoint/2010/main" val="361959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249012" y="137626"/>
            <a:ext cx="6223506" cy="376237"/>
          </a:xfrm>
        </p:spPr>
        <p:txBody>
          <a:bodyPr lIns="0" tIns="0" rIns="91440" bIns="45720" anchor="t">
            <a:noAutofit/>
          </a:bodyPr>
          <a:lstStyle/>
          <a:p>
            <a:r>
              <a:rPr lang="en-GB">
                <a:latin typeface="Arial" panose="020B0604020202020204" pitchFamily="34" charset="0"/>
                <a:cs typeface="Arial" panose="020B0604020202020204" pitchFamily="34" charset="0"/>
              </a:rPr>
              <a:t>National Hydrocarbons Data Archive (NHDA)</a:t>
            </a:r>
          </a:p>
        </p:txBody>
      </p:sp>
      <p:sp>
        <p:nvSpPr>
          <p:cNvPr id="30" name="Rectangle 29">
            <a:extLst>
              <a:ext uri="{FF2B5EF4-FFF2-40B4-BE49-F238E27FC236}">
                <a16:creationId xmlns:a16="http://schemas.microsoft.com/office/drawing/2014/main" id="{DDA87741-9D98-EDED-487A-5834329321FF}"/>
              </a:ext>
            </a:extLst>
          </p:cNvPr>
          <p:cNvSpPr/>
          <p:nvPr/>
        </p:nvSpPr>
        <p:spPr>
          <a:xfrm>
            <a:off x="663640" y="889990"/>
            <a:ext cx="1677062" cy="338554"/>
          </a:xfrm>
          <a:prstGeom prst="rect">
            <a:avLst/>
          </a:prstGeom>
        </p:spPr>
        <p:txBody>
          <a:bodyPr wrap="none">
            <a:spAutoFit/>
          </a:bodyPr>
          <a:lstStyle/>
          <a:p>
            <a:pPr defTabSz="609585">
              <a:defRPr/>
            </a:pPr>
            <a:r>
              <a:rPr lang="en-GB" sz="1600" b="1">
                <a:solidFill>
                  <a:srgbClr val="002060"/>
                </a:solidFill>
                <a:latin typeface="Arial" panose="020B0604020202020204"/>
              </a:rPr>
              <a:t>Legacy System</a:t>
            </a:r>
            <a:endParaRPr lang="en-GB" sz="1600">
              <a:solidFill>
                <a:srgbClr val="002060"/>
              </a:solidFill>
              <a:latin typeface="Arial" panose="020B0604020202020204"/>
            </a:endParaRPr>
          </a:p>
        </p:txBody>
      </p:sp>
      <p:pic>
        <p:nvPicPr>
          <p:cNvPr id="3" name="Picture 2">
            <a:extLst>
              <a:ext uri="{FF2B5EF4-FFF2-40B4-BE49-F238E27FC236}">
                <a16:creationId xmlns:a16="http://schemas.microsoft.com/office/drawing/2014/main" id="{73F39A2F-D5BF-5F0F-E321-C0A0F68998E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99315" y="1323372"/>
            <a:ext cx="1802794" cy="1786734"/>
          </a:xfrm>
          <a:prstGeom prst="rect">
            <a:avLst/>
          </a:prstGeom>
          <a:ln>
            <a:solidFill>
              <a:srgbClr val="003351"/>
            </a:solidFill>
          </a:ln>
        </p:spPr>
      </p:pic>
      <p:sp>
        <p:nvSpPr>
          <p:cNvPr id="9" name="TextBox 8">
            <a:extLst>
              <a:ext uri="{FF2B5EF4-FFF2-40B4-BE49-F238E27FC236}">
                <a16:creationId xmlns:a16="http://schemas.microsoft.com/office/drawing/2014/main" id="{891CDEBD-62D8-CD87-3CC9-D0A0A9F43FB4}"/>
              </a:ext>
            </a:extLst>
          </p:cNvPr>
          <p:cNvSpPr txBox="1"/>
          <p:nvPr/>
        </p:nvSpPr>
        <p:spPr>
          <a:xfrm>
            <a:off x="397834" y="3204934"/>
            <a:ext cx="2208674" cy="1846659"/>
          </a:xfrm>
          <a:prstGeom prst="rect">
            <a:avLst/>
          </a:prstGeom>
          <a:noFill/>
        </p:spPr>
        <p:txBody>
          <a:bodyPr wrap="square" lIns="0" rIns="0" rtlCol="0">
            <a:spAutoFit/>
          </a:bodyPr>
          <a:lstStyle/>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Managed by the BGS</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Industry and Government</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Licence Information archive</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Relief of obligation to retain</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Published for reuse</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No submissions from 2016</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Not necessarily in the NDR</a:t>
            </a:r>
          </a:p>
        </p:txBody>
      </p:sp>
      <p:sp>
        <p:nvSpPr>
          <p:cNvPr id="31" name="Rectangle 30">
            <a:extLst>
              <a:ext uri="{FF2B5EF4-FFF2-40B4-BE49-F238E27FC236}">
                <a16:creationId xmlns:a16="http://schemas.microsoft.com/office/drawing/2014/main" id="{D35CF46D-B2DD-DC27-3121-D2E56410FF9B}"/>
              </a:ext>
            </a:extLst>
          </p:cNvPr>
          <p:cNvSpPr/>
          <p:nvPr/>
        </p:nvSpPr>
        <p:spPr>
          <a:xfrm>
            <a:off x="4094406" y="887611"/>
            <a:ext cx="948585" cy="338554"/>
          </a:xfrm>
          <a:prstGeom prst="rect">
            <a:avLst/>
          </a:prstGeom>
        </p:spPr>
        <p:txBody>
          <a:bodyPr wrap="square">
            <a:spAutoFit/>
          </a:bodyPr>
          <a:lstStyle/>
          <a:p>
            <a:pPr defTabSz="609585">
              <a:defRPr/>
            </a:pPr>
            <a:r>
              <a:rPr lang="en-GB" sz="1600" b="1">
                <a:solidFill>
                  <a:srgbClr val="002060"/>
                </a:solidFill>
                <a:latin typeface="Arial" panose="020B0604020202020204"/>
              </a:rPr>
              <a:t>Review</a:t>
            </a:r>
            <a:endParaRPr lang="en-GB" sz="1600">
              <a:solidFill>
                <a:srgbClr val="002060"/>
              </a:solidFill>
              <a:latin typeface="Arial" panose="020B0604020202020204"/>
            </a:endParaRPr>
          </a:p>
        </p:txBody>
      </p:sp>
      <p:pic>
        <p:nvPicPr>
          <p:cNvPr id="11" name="Picture 10">
            <a:extLst>
              <a:ext uri="{FF2B5EF4-FFF2-40B4-BE49-F238E27FC236}">
                <a16:creationId xmlns:a16="http://schemas.microsoft.com/office/drawing/2014/main" id="{C023A830-C49C-DA34-4165-BD9F4CEB7D1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61913" y="1319064"/>
            <a:ext cx="1813569" cy="1786734"/>
          </a:xfrm>
          <a:prstGeom prst="rect">
            <a:avLst/>
          </a:prstGeom>
          <a:solidFill>
            <a:srgbClr val="003351"/>
          </a:solidFill>
          <a:ln>
            <a:solidFill>
              <a:schemeClr val="tx1"/>
            </a:solidFill>
          </a:ln>
        </p:spPr>
      </p:pic>
      <p:sp>
        <p:nvSpPr>
          <p:cNvPr id="53" name="TextBox 52">
            <a:extLst>
              <a:ext uri="{FF2B5EF4-FFF2-40B4-BE49-F238E27FC236}">
                <a16:creationId xmlns:a16="http://schemas.microsoft.com/office/drawing/2014/main" id="{EE9174A2-1A72-C51F-F949-A003CCAECEF8}"/>
              </a:ext>
            </a:extLst>
          </p:cNvPr>
          <p:cNvSpPr txBox="1"/>
          <p:nvPr/>
        </p:nvSpPr>
        <p:spPr>
          <a:xfrm>
            <a:off x="3480693" y="3201199"/>
            <a:ext cx="2176012" cy="1323439"/>
          </a:xfrm>
          <a:prstGeom prst="rect">
            <a:avLst/>
          </a:prstGeom>
          <a:noFill/>
        </p:spPr>
        <p:txBody>
          <a:bodyPr wrap="square" lIns="0" rIns="0" rtlCol="0">
            <a:spAutoFit/>
          </a:bodyPr>
          <a:lstStyle/>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Collaborative project</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Identify gaps and overlaps</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40+ surveys (3D, 2D, Site)</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~200 GB well information</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Other licence information?</a:t>
            </a:r>
          </a:p>
        </p:txBody>
      </p:sp>
      <p:sp>
        <p:nvSpPr>
          <p:cNvPr id="32" name="Rectangle 31">
            <a:extLst>
              <a:ext uri="{FF2B5EF4-FFF2-40B4-BE49-F238E27FC236}">
                <a16:creationId xmlns:a16="http://schemas.microsoft.com/office/drawing/2014/main" id="{B68D5E86-AE23-5533-8083-050EBAC62D03}"/>
              </a:ext>
            </a:extLst>
          </p:cNvPr>
          <p:cNvSpPr/>
          <p:nvPr/>
        </p:nvSpPr>
        <p:spPr>
          <a:xfrm>
            <a:off x="6967403" y="889990"/>
            <a:ext cx="1290738" cy="338554"/>
          </a:xfrm>
          <a:prstGeom prst="rect">
            <a:avLst/>
          </a:prstGeom>
        </p:spPr>
        <p:txBody>
          <a:bodyPr wrap="none">
            <a:spAutoFit/>
          </a:bodyPr>
          <a:lstStyle/>
          <a:p>
            <a:pPr defTabSz="609585">
              <a:defRPr/>
            </a:pPr>
            <a:r>
              <a:rPr lang="en-GB" sz="1600" b="1">
                <a:solidFill>
                  <a:srgbClr val="002060"/>
                </a:solidFill>
                <a:latin typeface="Arial" panose="020B0604020202020204"/>
              </a:rPr>
              <a:t>What next?</a:t>
            </a:r>
            <a:endParaRPr lang="en-GB" sz="1600">
              <a:solidFill>
                <a:srgbClr val="002060"/>
              </a:solidFill>
              <a:latin typeface="Arial" panose="020B0604020202020204"/>
            </a:endParaRPr>
          </a:p>
        </p:txBody>
      </p:sp>
      <p:grpSp>
        <p:nvGrpSpPr>
          <p:cNvPr id="8" name="Group 7">
            <a:extLst>
              <a:ext uri="{FF2B5EF4-FFF2-40B4-BE49-F238E27FC236}">
                <a16:creationId xmlns:a16="http://schemas.microsoft.com/office/drawing/2014/main" id="{A029982D-0636-FEFF-BF77-8F33719F1D7D}"/>
              </a:ext>
              <a:ext uri="{C183D7F6-B498-43B3-948B-1728B52AA6E4}">
                <adec:decorative xmlns:adec="http://schemas.microsoft.com/office/drawing/2017/decorative" val="1"/>
              </a:ext>
            </a:extLst>
          </p:cNvPr>
          <p:cNvGrpSpPr/>
          <p:nvPr/>
        </p:nvGrpSpPr>
        <p:grpSpPr>
          <a:xfrm>
            <a:off x="6640022" y="1274090"/>
            <a:ext cx="1870948" cy="1881562"/>
            <a:chOff x="3667268" y="1284438"/>
            <a:chExt cx="1816339" cy="1796953"/>
          </a:xfrm>
        </p:grpSpPr>
        <p:sp>
          <p:nvSpPr>
            <p:cNvPr id="5" name="Rectangle 4">
              <a:extLst>
                <a:ext uri="{FF2B5EF4-FFF2-40B4-BE49-F238E27FC236}">
                  <a16:creationId xmlns:a16="http://schemas.microsoft.com/office/drawing/2014/main" id="{F9486D28-2A8D-6B4A-A13E-AD7D630AF59C}"/>
                </a:ext>
              </a:extLst>
            </p:cNvPr>
            <p:cNvSpPr/>
            <p:nvPr/>
          </p:nvSpPr>
          <p:spPr>
            <a:xfrm>
              <a:off x="3667268" y="1327390"/>
              <a:ext cx="1816339" cy="171333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6">
              <a:extLst>
                <a:ext uri="{FF2B5EF4-FFF2-40B4-BE49-F238E27FC236}">
                  <a16:creationId xmlns:a16="http://schemas.microsoft.com/office/drawing/2014/main" id="{0D0CFB0B-B366-3E5F-7D70-E0B1CA1537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46995" y="1284438"/>
              <a:ext cx="1670493" cy="1796953"/>
            </a:xfrm>
            <a:prstGeom prst="rect">
              <a:avLst/>
            </a:prstGeom>
          </p:spPr>
        </p:pic>
      </p:grpSp>
      <p:sp>
        <p:nvSpPr>
          <p:cNvPr id="54" name="TextBox 53">
            <a:extLst>
              <a:ext uri="{FF2B5EF4-FFF2-40B4-BE49-F238E27FC236}">
                <a16:creationId xmlns:a16="http://schemas.microsoft.com/office/drawing/2014/main" id="{3DBEA1C1-A312-81FB-A97D-387C9EB2D7E5}"/>
              </a:ext>
            </a:extLst>
          </p:cNvPr>
          <p:cNvSpPr txBox="1"/>
          <p:nvPr/>
        </p:nvSpPr>
        <p:spPr>
          <a:xfrm>
            <a:off x="6270763" y="3201199"/>
            <a:ext cx="2609467" cy="1585049"/>
          </a:xfrm>
          <a:prstGeom prst="rect">
            <a:avLst/>
          </a:prstGeom>
          <a:noFill/>
        </p:spPr>
        <p:txBody>
          <a:bodyPr wrap="square" lIns="0" rIns="0" rtlCol="0">
            <a:spAutoFit/>
          </a:bodyPr>
          <a:lstStyle/>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Initial review of contents, March ’23</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Demand led prioritisation</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Otherwise NSTA to determine</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Upload the delta</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Confirm nothing omitted</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Single source of information</a:t>
            </a:r>
          </a:p>
        </p:txBody>
      </p:sp>
      <p:cxnSp>
        <p:nvCxnSpPr>
          <p:cNvPr id="27" name="Straight Connector 26">
            <a:extLst>
              <a:ext uri="{FF2B5EF4-FFF2-40B4-BE49-F238E27FC236}">
                <a16:creationId xmlns:a16="http://schemas.microsoft.com/office/drawing/2014/main" id="{61968B82-B645-6ADF-A826-AA6934091E57}"/>
              </a:ext>
              <a:ext uri="{C183D7F6-B498-43B3-948B-1728B52AA6E4}">
                <adec:decorative xmlns:adec="http://schemas.microsoft.com/office/drawing/2017/decorative" val="1"/>
              </a:ext>
            </a:extLst>
          </p:cNvPr>
          <p:cNvCxnSpPr>
            <a:cxnSpLocks/>
          </p:cNvCxnSpPr>
          <p:nvPr/>
        </p:nvCxnSpPr>
        <p:spPr>
          <a:xfrm>
            <a:off x="3029068" y="960382"/>
            <a:ext cx="0" cy="4023562"/>
          </a:xfrm>
          <a:prstGeom prst="line">
            <a:avLst/>
          </a:prstGeom>
          <a:noFill/>
          <a:ln w="6350" cap="flat" cmpd="sng" algn="ctr">
            <a:solidFill>
              <a:srgbClr val="002060"/>
            </a:solidFill>
            <a:prstDash val="solid"/>
            <a:miter lim="800000"/>
          </a:ln>
          <a:effectLst/>
        </p:spPr>
      </p:cxnSp>
      <p:cxnSp>
        <p:nvCxnSpPr>
          <p:cNvPr id="40" name="Straight Connector 39">
            <a:extLst>
              <a:ext uri="{FF2B5EF4-FFF2-40B4-BE49-F238E27FC236}">
                <a16:creationId xmlns:a16="http://schemas.microsoft.com/office/drawing/2014/main" id="{393E6141-8420-1AE0-9C11-6ADA3D9F6126}"/>
              </a:ext>
              <a:ext uri="{C183D7F6-B498-43B3-948B-1728B52AA6E4}">
                <adec:decorative xmlns:adec="http://schemas.microsoft.com/office/drawing/2017/decorative" val="1"/>
              </a:ext>
            </a:extLst>
          </p:cNvPr>
          <p:cNvCxnSpPr>
            <a:cxnSpLocks/>
          </p:cNvCxnSpPr>
          <p:nvPr/>
        </p:nvCxnSpPr>
        <p:spPr>
          <a:xfrm>
            <a:off x="6082863" y="898508"/>
            <a:ext cx="0" cy="4023562"/>
          </a:xfrm>
          <a:prstGeom prst="line">
            <a:avLst/>
          </a:prstGeom>
          <a:noFill/>
          <a:ln w="6350" cap="flat" cmpd="sng" algn="ctr">
            <a:solidFill>
              <a:srgbClr val="002060"/>
            </a:solidFill>
            <a:prstDash val="solid"/>
            <a:miter lim="800000"/>
          </a:ln>
          <a:effectLst/>
        </p:spPr>
      </p:cxnSp>
    </p:spTree>
    <p:extLst>
      <p:ext uri="{BB962C8B-B14F-4D97-AF65-F5344CB8AC3E}">
        <p14:creationId xmlns:p14="http://schemas.microsoft.com/office/powerpoint/2010/main" val="818961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249012" y="137626"/>
            <a:ext cx="6223506" cy="376237"/>
          </a:xfrm>
        </p:spPr>
        <p:txBody>
          <a:bodyPr lIns="0" tIns="0" rIns="91440" bIns="45720" anchor="t">
            <a:noAutofit/>
          </a:bodyPr>
          <a:lstStyle/>
          <a:p>
            <a:r>
              <a:rPr lang="en-GB">
                <a:latin typeface="Arial" panose="020B0604020202020204" pitchFamily="34" charset="0"/>
                <a:cs typeface="Arial" panose="020B0604020202020204" pitchFamily="34" charset="0"/>
              </a:rPr>
              <a:t>Meeting etiquette &amp; structure</a:t>
            </a:r>
            <a:endParaRPr lang="en-GB">
              <a:solidFill>
                <a:srgbClr val="00335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D62EA2A-48CB-4975-BC7B-BC1D82F9E2CF}"/>
              </a:ext>
            </a:extLst>
          </p:cNvPr>
          <p:cNvSpPr txBox="1"/>
          <p:nvPr/>
        </p:nvSpPr>
        <p:spPr>
          <a:xfrm>
            <a:off x="346528" y="1017926"/>
            <a:ext cx="8450943" cy="3724096"/>
          </a:xfrm>
          <a:prstGeom prst="rect">
            <a:avLst/>
          </a:prstGeom>
          <a:noFill/>
        </p:spPr>
        <p:txBody>
          <a:bodyPr wrap="square" rtlCol="0">
            <a:spAutoFit/>
          </a:bodyPr>
          <a:lstStyle/>
          <a:p>
            <a:r>
              <a:rPr lang="en-GB" sz="1600">
                <a:solidFill>
                  <a:srgbClr val="002060"/>
                </a:solidFill>
                <a:effectLst/>
                <a:latin typeface="Arial" panose="020B0604020202020204" pitchFamily="34" charset="0"/>
                <a:ea typeface="Calibri" panose="020F0502020204030204" pitchFamily="34" charset="0"/>
                <a:cs typeface="Arial" panose="020B0604020202020204" pitchFamily="34" charset="0"/>
              </a:rPr>
              <a:t>Please turn your cameras off and remain muted.</a:t>
            </a:r>
          </a:p>
          <a:p>
            <a:endParaRPr lang="en-GB" sz="16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r>
              <a:rPr lang="en-GB" sz="1600">
                <a:solidFill>
                  <a:srgbClr val="002060"/>
                </a:solidFill>
                <a:effectLst/>
                <a:latin typeface="Arial" panose="020B0604020202020204" pitchFamily="34" charset="0"/>
                <a:ea typeface="Calibri" panose="020F0502020204030204" pitchFamily="34" charset="0"/>
                <a:cs typeface="Arial" panose="020B0604020202020204" pitchFamily="34" charset="0"/>
              </a:rPr>
              <a:t>Please use the meeting chat to post your questions throughout the meeting.</a:t>
            </a:r>
            <a:endParaRPr lang="en-GB" sz="1600">
              <a:solidFill>
                <a:srgbClr val="002060"/>
              </a:solidFill>
              <a:latin typeface="Arial" panose="020B0604020202020204" pitchFamily="34" charset="0"/>
              <a:ea typeface="Calibri" panose="020F0502020204030204" pitchFamily="34" charset="0"/>
              <a:cs typeface="Arial" panose="020B0604020202020204" pitchFamily="34" charset="0"/>
            </a:endParaRPr>
          </a:p>
          <a:p>
            <a:endParaRPr lang="en-GB" sz="1600">
              <a:solidFill>
                <a:srgbClr val="002060"/>
              </a:solidFill>
              <a:latin typeface="Arial" panose="020B0604020202020204" pitchFamily="34" charset="0"/>
              <a:ea typeface="Calibri" panose="020F0502020204030204" pitchFamily="34" charset="0"/>
              <a:cs typeface="Arial" panose="020B0604020202020204" pitchFamily="34" charset="0"/>
            </a:endParaRPr>
          </a:p>
          <a:p>
            <a:r>
              <a:rPr lang="en-GB" sz="1600">
                <a:solidFill>
                  <a:srgbClr val="002060"/>
                </a:solidFill>
                <a:latin typeface="Arial" panose="020B0604020202020204" pitchFamily="34" charset="0"/>
                <a:ea typeface="Calibri" panose="020F0502020204030204" pitchFamily="34" charset="0"/>
                <a:cs typeface="Arial" panose="020B0604020202020204" pitchFamily="34" charset="0"/>
              </a:rPr>
              <a:t>Questions raised in the meeting chat will be addressed at the end of each section of today’s presentation, time permitting.</a:t>
            </a:r>
          </a:p>
          <a:p>
            <a:endParaRPr lang="en-GB" sz="1600">
              <a:solidFill>
                <a:srgbClr val="002060"/>
              </a:solidFill>
              <a:latin typeface="Arial" panose="020B0604020202020204" pitchFamily="34" charset="0"/>
              <a:ea typeface="Calibri" panose="020F0502020204030204" pitchFamily="34" charset="0"/>
              <a:cs typeface="Arial" panose="020B0604020202020204" pitchFamily="34" charset="0"/>
            </a:endParaRPr>
          </a:p>
          <a:p>
            <a:r>
              <a:rPr lang="en-GB" sz="1600">
                <a:solidFill>
                  <a:srgbClr val="002060"/>
                </a:solidFill>
                <a:latin typeface="Arial" panose="020B0604020202020204" pitchFamily="34" charset="0"/>
                <a:ea typeface="Calibri" panose="020F0502020204030204" pitchFamily="34" charset="0"/>
                <a:cs typeface="Arial" panose="020B0604020202020204" pitchFamily="34" charset="0"/>
              </a:rPr>
              <a:t>Please feel free to ask questions at the end of each section of today’s meeting. </a:t>
            </a:r>
          </a:p>
          <a:p>
            <a:endParaRPr lang="en-GB" sz="1600">
              <a:solidFill>
                <a:srgbClr val="002060"/>
              </a:solidFill>
              <a:latin typeface="Arial" panose="020B0604020202020204" pitchFamily="34" charset="0"/>
              <a:ea typeface="Calibri" panose="020F0502020204030204" pitchFamily="34" charset="0"/>
              <a:cs typeface="Arial" panose="020B0604020202020204" pitchFamily="34" charset="0"/>
            </a:endParaRPr>
          </a:p>
          <a:p>
            <a:r>
              <a:rPr lang="en-GB" sz="1600">
                <a:solidFill>
                  <a:srgbClr val="002060"/>
                </a:solidFill>
                <a:latin typeface="Arial" panose="020B0604020202020204" pitchFamily="34" charset="0"/>
                <a:ea typeface="Calibri" panose="020F0502020204030204" pitchFamily="34" charset="0"/>
                <a:cs typeface="Arial" panose="020B0604020202020204" pitchFamily="34" charset="0"/>
              </a:rPr>
              <a:t>Should there be time remaining after all planned sections, we can use that for general discussion.</a:t>
            </a:r>
          </a:p>
          <a:p>
            <a:endParaRPr lang="en-GB" sz="1600">
              <a:solidFill>
                <a:srgbClr val="002060"/>
              </a:solidFill>
              <a:latin typeface="Arial" panose="020B0604020202020204" pitchFamily="34" charset="0"/>
              <a:ea typeface="Calibri" panose="020F0502020204030204" pitchFamily="34" charset="0"/>
              <a:cs typeface="Arial" panose="020B0604020202020204" pitchFamily="34" charset="0"/>
            </a:endParaRPr>
          </a:p>
          <a:p>
            <a:r>
              <a:rPr lang="en-GB" sz="1600">
                <a:solidFill>
                  <a:srgbClr val="002060"/>
                </a:solidFill>
                <a:latin typeface="Arial" panose="020B0604020202020204" pitchFamily="34" charset="0"/>
                <a:ea typeface="Calibri" panose="020F0502020204030204" pitchFamily="34" charset="0"/>
                <a:cs typeface="Arial" panose="020B0604020202020204" pitchFamily="34" charset="0"/>
              </a:rPr>
              <a:t>The meeting will not be recorded - slides to be shared on the </a:t>
            </a:r>
            <a:r>
              <a:rPr lang="en-GB" sz="1600">
                <a:solidFill>
                  <a:srgbClr val="003351"/>
                </a:solidFill>
                <a:latin typeface="Arial" panose="020B0604020202020204" pitchFamily="34" charset="0"/>
                <a:ea typeface="Calibri" panose="020F0502020204030204" pitchFamily="34" charset="0"/>
                <a:cs typeface="Arial" panose="020B0604020202020204" pitchFamily="34" charset="0"/>
                <a:hlinkClick r:id="rId2"/>
              </a:rPr>
              <a:t>NDR User Group web page</a:t>
            </a:r>
            <a:endParaRPr lang="en-GB" sz="1600">
              <a:solidFill>
                <a:srgbClr val="003351"/>
              </a:solidFill>
              <a:latin typeface="Arial" panose="020B0604020202020204" pitchFamily="34" charset="0"/>
              <a:ea typeface="Calibri" panose="020F0502020204030204" pitchFamily="34" charset="0"/>
              <a:cs typeface="Arial" panose="020B0604020202020204" pitchFamily="34" charset="0"/>
            </a:endParaRPr>
          </a:p>
          <a:p>
            <a:r>
              <a:rPr lang="en-GB" sz="1600">
                <a:solidFill>
                  <a:srgbClr val="003351"/>
                </a:solidFill>
                <a:latin typeface="Arial" panose="020B0604020202020204" pitchFamily="34" charset="0"/>
                <a:ea typeface="Calibri" panose="020F0502020204030204" pitchFamily="34" charset="0"/>
                <a:cs typeface="Arial" panose="020B0604020202020204" pitchFamily="34" charset="0"/>
              </a:rPr>
              <a:t> </a:t>
            </a:r>
          </a:p>
          <a:p>
            <a:r>
              <a:rPr lang="en-GB" sz="1200">
                <a:solidFill>
                  <a:srgbClr val="003351"/>
                </a:solidFill>
                <a:latin typeface="Arial" panose="020B0604020202020204" pitchFamily="34" charset="0"/>
                <a:ea typeface="Calibri" panose="020F0502020204030204" pitchFamily="34" charset="0"/>
                <a:cs typeface="Arial" panose="020B0604020202020204" pitchFamily="34" charset="0"/>
                <a:hlinkClick r:id="rId2"/>
              </a:rPr>
              <a:t>https://www.nstauthority.co.uk/data-centre/national-data-repository-ndr/ndr-user-group-and-updates/</a:t>
            </a:r>
            <a:r>
              <a:rPr lang="en-GB" sz="1200">
                <a:solidFill>
                  <a:srgbClr val="003351"/>
                </a:solidFill>
                <a:latin typeface="Arial" panose="020B0604020202020204" pitchFamily="34" charset="0"/>
                <a:ea typeface="Calibri" panose="020F0502020204030204" pitchFamily="34" charset="0"/>
                <a:cs typeface="Arial" panose="020B0604020202020204" pitchFamily="34" charset="0"/>
              </a:rPr>
              <a:t> </a:t>
            </a:r>
            <a:endParaRPr lang="en-GB">
              <a:solidFill>
                <a:srgbClr val="003351"/>
              </a:solidFill>
              <a:highlight>
                <a:srgbClr val="00FF00"/>
              </a:highligh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08920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9552E-4DC1-406F-AA88-9CED56760C72}"/>
              </a:ext>
              <a:ext uri="{C183D7F6-B498-43B3-948B-1728B52AA6E4}">
                <adec:decorative xmlns:adec="http://schemas.microsoft.com/office/drawing/2017/decorative" val="1"/>
              </a:ext>
            </a:extLst>
          </p:cNvPr>
          <p:cNvPicPr>
            <a:picLocks noChangeAspect="1"/>
          </p:cNvPicPr>
          <p:nvPr/>
        </p:nvPicPr>
        <p:blipFill>
          <a:blip r:embed="rId3">
            <a:alphaModFix amt="25000"/>
          </a:blip>
          <a:srcRect/>
          <a:stretch/>
        </p:blipFill>
        <p:spPr>
          <a:xfrm flipH="1">
            <a:off x="16513" y="1013461"/>
            <a:ext cx="9127487" cy="4130040"/>
          </a:xfrm>
          <a:prstGeom prst="rect">
            <a:avLst/>
          </a:prstGeom>
        </p:spPr>
      </p:pic>
      <p:sp>
        <p:nvSpPr>
          <p:cNvPr id="4" name="Text Placeholder 3">
            <a:extLst>
              <a:ext uri="{FF2B5EF4-FFF2-40B4-BE49-F238E27FC236}">
                <a16:creationId xmlns:a16="http://schemas.microsoft.com/office/drawing/2014/main" id="{B6D7EC9C-A14E-46C8-BF95-B23163404573}"/>
              </a:ext>
            </a:extLst>
          </p:cNvPr>
          <p:cNvSpPr>
            <a:spLocks noGrp="1"/>
          </p:cNvSpPr>
          <p:nvPr>
            <p:ph type="title" idx="4294967295"/>
          </p:nvPr>
        </p:nvSpPr>
        <p:spPr>
          <a:xfrm>
            <a:off x="755650" y="1976438"/>
            <a:ext cx="8388350" cy="747712"/>
          </a:xfrm>
          <a:prstGeom prst="rect">
            <a:avLst/>
          </a:prstGeom>
          <a:noFill/>
          <a:ln>
            <a:noFill/>
            <a:prstDash/>
          </a:ln>
          <a:effectLst/>
        </p:spPr>
        <p:txBody>
          <a:bodyPr rot="0" spcFirstLastPara="0" vertOverflow="overflow" horzOverflow="overflow" vert="horz" wrap="square" lIns="0" tIns="34290" rIns="68580" bIns="34290" numCol="1" spcCol="0" rtlCol="0" fromWordArt="0" anchor="b" anchorCtr="0" forceAA="0" compatLnSpc="1">
            <a:prstTxWarp prst="textNoShape">
              <a:avLst/>
            </a:prstTxWarp>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3351"/>
                </a:solidFill>
                <a:effectLst/>
                <a:uLnTx/>
                <a:uFillTx/>
                <a:latin typeface="Arial"/>
                <a:ea typeface="+mn-ea"/>
                <a:cs typeface="+mn-cs"/>
              </a:rPr>
              <a:t>Q&amp;A </a:t>
            </a:r>
          </a:p>
        </p:txBody>
      </p:sp>
      <p:sp>
        <p:nvSpPr>
          <p:cNvPr id="5" name="Text Placeholder 4">
            <a:extLst>
              <a:ext uri="{FF2B5EF4-FFF2-40B4-BE49-F238E27FC236}">
                <a16:creationId xmlns:a16="http://schemas.microsoft.com/office/drawing/2014/main" id="{FF0659A1-2B69-4A96-8D68-E009C6C86C93}"/>
              </a:ext>
            </a:extLst>
          </p:cNvPr>
          <p:cNvSpPr>
            <a:spLocks noGrp="1"/>
          </p:cNvSpPr>
          <p:nvPr>
            <p:ph type="body" sz="quarter" idx="12"/>
          </p:nvPr>
        </p:nvSpPr>
        <p:spPr>
          <a:xfrm>
            <a:off x="431800" y="2816873"/>
            <a:ext cx="8348663" cy="523215"/>
          </a:xfrm>
          <a:prstGeom prst="rect">
            <a:avLst/>
          </a:prstGeom>
        </p:spPr>
        <p:txBody>
          <a:bodyPr>
            <a:normAutofit fontScale="92500" lnSpcReduction="20000"/>
          </a:bodyPr>
          <a:lstStyle/>
          <a:p>
            <a:pPr marL="0" indent="0">
              <a:buNone/>
            </a:pPr>
            <a:r>
              <a:rPr lang="en-GB"/>
              <a:t>Task Finish Groups and Projects</a:t>
            </a:r>
          </a:p>
        </p:txBody>
      </p:sp>
    </p:spTree>
    <p:extLst>
      <p:ext uri="{BB962C8B-B14F-4D97-AF65-F5344CB8AC3E}">
        <p14:creationId xmlns:p14="http://schemas.microsoft.com/office/powerpoint/2010/main" val="1533395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212200-D6D0-5868-297D-A00F4FBF9831}"/>
              </a:ext>
            </a:extLst>
          </p:cNvPr>
          <p:cNvSpPr>
            <a:spLocks noGrp="1"/>
          </p:cNvSpPr>
          <p:nvPr>
            <p:ph type="title" idx="4294967295"/>
          </p:nvPr>
        </p:nvSpPr>
        <p:spPr>
          <a:xfrm>
            <a:off x="431800" y="1976438"/>
            <a:ext cx="8388350" cy="747712"/>
          </a:xfrm>
          <a:prstGeom prst="rect">
            <a:avLst/>
          </a:prstGeom>
          <a:noFill/>
          <a:ln>
            <a:noFill/>
            <a:prstDash/>
          </a:ln>
          <a:effectLst/>
        </p:spPr>
        <p:txBody>
          <a:bodyPr rot="0" spcFirstLastPara="0" vertOverflow="overflow" horzOverflow="overflow" vert="horz" wrap="square" lIns="0" tIns="45720" rIns="91440" bIns="45720" numCol="1" spcCol="0" rtlCol="0" fromWordArt="0" anchor="b" anchorCtr="0" forceAA="0" compatLnSpc="1">
            <a:prstTxWarp prst="textNoShape">
              <a:avLst/>
            </a:prstTxWarp>
            <a:normAutofit fontScale="90000"/>
          </a:bodyPr>
          <a:lstStyle/>
          <a:p>
            <a:pPr>
              <a:spcBef>
                <a:spcPts val="750"/>
              </a:spcBef>
              <a:defRPr/>
            </a:pPr>
            <a:br>
              <a:rPr lang="en-GB" sz="4000">
                <a:solidFill>
                  <a:srgbClr val="193768"/>
                </a:solidFill>
              </a:rPr>
            </a:br>
            <a:r>
              <a:rPr lang="en-GB" sz="4000" b="1">
                <a:solidFill>
                  <a:srgbClr val="193768"/>
                </a:solidFill>
              </a:rPr>
              <a:t>How To…</a:t>
            </a:r>
            <a:br>
              <a:rPr lang="en-GB" sz="4000">
                <a:solidFill>
                  <a:srgbClr val="193768"/>
                </a:solidFill>
              </a:rPr>
            </a:br>
            <a:r>
              <a:rPr lang="en-GB" sz="4000">
                <a:solidFill>
                  <a:srgbClr val="193768"/>
                </a:solidFill>
              </a:rPr>
              <a:t>Add and use well metadata to filter a search</a:t>
            </a:r>
            <a:endParaRPr kumimoji="0" lang="en-GB" sz="4000" b="0" i="0" u="none" strike="noStrike" kern="1200" cap="none" spc="0" normalizeH="0" baseline="0" noProof="0">
              <a:ln>
                <a:noFill/>
              </a:ln>
              <a:solidFill>
                <a:srgbClr val="193768"/>
              </a:solidFill>
              <a:effectLst/>
              <a:uLnTx/>
              <a:uFillTx/>
              <a:latin typeface="+mn-lt"/>
              <a:ea typeface="+mn-ea"/>
              <a:cs typeface="+mn-cs"/>
            </a:endParaRPr>
          </a:p>
        </p:txBody>
      </p:sp>
    </p:spTree>
    <p:extLst>
      <p:ext uri="{BB962C8B-B14F-4D97-AF65-F5344CB8AC3E}">
        <p14:creationId xmlns:p14="http://schemas.microsoft.com/office/powerpoint/2010/main" val="2260323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A44E19E-C55A-E79D-3708-D24CECD7EEEE}"/>
              </a:ext>
            </a:extLst>
          </p:cNvPr>
          <p:cNvSpPr>
            <a:spLocks noGrp="1"/>
          </p:cNvSpPr>
          <p:nvPr>
            <p:ph type="title"/>
          </p:nvPr>
        </p:nvSpPr>
        <p:spPr/>
        <p:txBody>
          <a:bodyPr/>
          <a:lstStyle/>
          <a:p>
            <a:r>
              <a:rPr lang="en-GB"/>
              <a:t>Video 2:</a:t>
            </a:r>
          </a:p>
        </p:txBody>
      </p:sp>
      <p:pic>
        <p:nvPicPr>
          <p:cNvPr id="5" name="Meeting with Miriam Paterson (North Sea Transition Authority)-20230324_151129-Meeting Recording" descr="Add and use well metadata to filter a search video.">
            <a:hlinkClick r:id="" action="ppaction://media"/>
            <a:extLst>
              <a:ext uri="{FF2B5EF4-FFF2-40B4-BE49-F238E27FC236}">
                <a16:creationId xmlns:a16="http://schemas.microsoft.com/office/drawing/2014/main" id="{0AFF7B96-CFE1-FB55-A897-F6D78DEFDD2E}"/>
              </a:ext>
            </a:extLst>
          </p:cNvPr>
          <p:cNvPicPr>
            <a:picLocks noGrp="1" noChangeAspect="1"/>
          </p:cNvPicPr>
          <p:nvPr>
            <p:ph idx="1"/>
            <a:videoFile r:link="rId1"/>
            <p:extLst>
              <p:ext uri="{DAA4B4D4-6D71-4841-9C94-3DE7FCFB9230}">
                <p14:media xmlns:p14="http://schemas.microsoft.com/office/powerpoint/2010/main" r:embed="rId2">
                  <p14:trim st="8053" end="9532"/>
                  <p14:extLst>
                    <p:ext uri="{3AFAAA56-56D3-431D-BCD4-E75A35582382}">
                      <p173:tracksInfo xmlns:p173="http://schemas.microsoft.com/office/powerpoint/2017/3/main" displayLoc="media">
                        <p173:trackLst>
                          <p173:track id="{FF391876-7DE1-428B-B035-AE3010C47A56}" label="Meeting with Miriam Paterson (North Sea Transition Authority) (3)" lang="" r:embed="rId4"/>
                        </p173:trackLst>
                      </p173:tracksInfo>
                    </p:ext>
                  </p14:extLst>
                </p14:media>
              </p:ext>
            </p:extLst>
          </p:nvPr>
        </p:nvPicPr>
        <p:blipFill rotWithShape="1">
          <a:blip r:embed="rId5"/>
          <a:srcRect t="6555" r="13091" b="9581"/>
          <a:stretch/>
        </p:blipFill>
        <p:spPr>
          <a:xfrm>
            <a:off x="1671638" y="1584000"/>
            <a:ext cx="5040000" cy="2736000"/>
          </a:xfrm>
        </p:spPr>
      </p:pic>
      <p:sp>
        <p:nvSpPr>
          <p:cNvPr id="4" name="Slide Number Placeholder 3">
            <a:extLst>
              <a:ext uri="{FF2B5EF4-FFF2-40B4-BE49-F238E27FC236}">
                <a16:creationId xmlns:a16="http://schemas.microsoft.com/office/drawing/2014/main" id="{F975F7A1-C3B8-99D3-045D-E5BC6B4E83A3}"/>
              </a:ext>
            </a:extLst>
          </p:cNvPr>
          <p:cNvSpPr>
            <a:spLocks noGrp="1"/>
          </p:cNvSpPr>
          <p:nvPr>
            <p:ph type="sldNum" sz="quarter" idx="12"/>
          </p:nvPr>
        </p:nvSpPr>
        <p:spPr/>
        <p:txBody>
          <a:bodyPr/>
          <a:lstStyle/>
          <a:p>
            <a:fld id="{48F63A3B-78C7-47BE-AE5E-E10140E04643}" type="slidenum">
              <a:rPr lang="en-US" smtClean="0"/>
              <a:t>22</a:t>
            </a:fld>
            <a:endParaRPr lang="en-US"/>
          </a:p>
        </p:txBody>
      </p:sp>
    </p:spTree>
    <p:extLst>
      <p:ext uri="{BB962C8B-B14F-4D97-AF65-F5344CB8AC3E}">
        <p14:creationId xmlns:p14="http://schemas.microsoft.com/office/powerpoint/2010/main" val="49256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9552E-4DC1-406F-AA88-9CED56760C72}"/>
              </a:ext>
              <a:ext uri="{C183D7F6-B498-43B3-948B-1728B52AA6E4}">
                <adec:decorative xmlns:adec="http://schemas.microsoft.com/office/drawing/2017/decorative" val="1"/>
              </a:ext>
            </a:extLst>
          </p:cNvPr>
          <p:cNvPicPr>
            <a:picLocks noChangeAspect="1"/>
          </p:cNvPicPr>
          <p:nvPr/>
        </p:nvPicPr>
        <p:blipFill>
          <a:blip r:embed="rId3">
            <a:alphaModFix amt="25000"/>
          </a:blip>
          <a:srcRect/>
          <a:stretch/>
        </p:blipFill>
        <p:spPr>
          <a:xfrm flipH="1">
            <a:off x="16513" y="1013461"/>
            <a:ext cx="9127487" cy="4130040"/>
          </a:xfrm>
          <a:prstGeom prst="rect">
            <a:avLst/>
          </a:prstGeom>
        </p:spPr>
      </p:pic>
      <p:sp>
        <p:nvSpPr>
          <p:cNvPr id="4" name="Text Placeholder 3">
            <a:extLst>
              <a:ext uri="{FF2B5EF4-FFF2-40B4-BE49-F238E27FC236}">
                <a16:creationId xmlns:a16="http://schemas.microsoft.com/office/drawing/2014/main" id="{B6D7EC9C-A14E-46C8-BF95-B23163404573}"/>
              </a:ext>
            </a:extLst>
          </p:cNvPr>
          <p:cNvSpPr>
            <a:spLocks noGrp="1"/>
          </p:cNvSpPr>
          <p:nvPr>
            <p:ph type="title" idx="4294967295"/>
          </p:nvPr>
        </p:nvSpPr>
        <p:spPr>
          <a:xfrm>
            <a:off x="755650" y="1976438"/>
            <a:ext cx="8388350" cy="747712"/>
          </a:xfrm>
          <a:prstGeom prst="rect">
            <a:avLst/>
          </a:prstGeom>
          <a:noFill/>
          <a:ln>
            <a:noFill/>
            <a:prstDash/>
          </a:ln>
          <a:effectLst/>
        </p:spPr>
        <p:txBody>
          <a:bodyPr rot="0" spcFirstLastPara="0" vertOverflow="overflow" horzOverflow="overflow" vert="horz" wrap="square" lIns="0" tIns="34290" rIns="68580" bIns="34290" numCol="1" spcCol="0" rtlCol="0" fromWordArt="0" anchor="b" anchorCtr="0" forceAA="0" compatLnSpc="1">
            <a:prstTxWarp prst="textNoShape">
              <a:avLst/>
            </a:prstTxWarp>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3351"/>
                </a:solidFill>
                <a:effectLst/>
                <a:uLnTx/>
                <a:uFillTx/>
                <a:latin typeface="Arial"/>
                <a:ea typeface="+mn-ea"/>
                <a:cs typeface="+mn-cs"/>
              </a:rPr>
              <a:t>Forthcoming updates and developments</a:t>
            </a:r>
          </a:p>
        </p:txBody>
      </p:sp>
    </p:spTree>
    <p:extLst>
      <p:ext uri="{BB962C8B-B14F-4D97-AF65-F5344CB8AC3E}">
        <p14:creationId xmlns:p14="http://schemas.microsoft.com/office/powerpoint/2010/main" val="989406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249012" y="137626"/>
            <a:ext cx="6223506" cy="376237"/>
          </a:xfrm>
        </p:spPr>
        <p:txBody>
          <a:bodyPr lIns="0" tIns="0" rIns="91440" bIns="45720" anchor="t">
            <a:noAutofit/>
          </a:bodyPr>
          <a:lstStyle/>
          <a:p>
            <a:r>
              <a:rPr lang="en-GB">
                <a:latin typeface="Arial" panose="020B0604020202020204" pitchFamily="34" charset="0"/>
                <a:cs typeface="Arial" panose="020B0604020202020204" pitchFamily="34" charset="0"/>
              </a:rPr>
              <a:t>New C Tags for Geophysical Information</a:t>
            </a:r>
          </a:p>
        </p:txBody>
      </p:sp>
      <p:sp>
        <p:nvSpPr>
          <p:cNvPr id="8" name="TextBox 7">
            <a:extLst>
              <a:ext uri="{FF2B5EF4-FFF2-40B4-BE49-F238E27FC236}">
                <a16:creationId xmlns:a16="http://schemas.microsoft.com/office/drawing/2014/main" id="{F3C5E366-A629-2C06-F285-DDA6A3EA3EFA}"/>
              </a:ext>
            </a:extLst>
          </p:cNvPr>
          <p:cNvSpPr txBox="1"/>
          <p:nvPr/>
        </p:nvSpPr>
        <p:spPr>
          <a:xfrm>
            <a:off x="249011" y="796156"/>
            <a:ext cx="8645978" cy="4008790"/>
          </a:xfrm>
          <a:prstGeom prst="rect">
            <a:avLst/>
          </a:prstGeom>
          <a:noFill/>
        </p:spPr>
        <p:txBody>
          <a:bodyPr wrap="square" lIns="91440" tIns="45720" rIns="91440" bIns="45720" rtlCol="0" anchor="t">
            <a:spAutoFit/>
          </a:bodyPr>
          <a:lstStyle/>
          <a:p>
            <a:pPr defTabSz="457189">
              <a:spcBef>
                <a:spcPts val="600"/>
              </a:spcBef>
              <a:defRPr/>
            </a:pPr>
            <a:r>
              <a:rPr lang="en-GB" sz="1350" b="1">
                <a:solidFill>
                  <a:srgbClr val="193768"/>
                </a:solidFill>
                <a:latin typeface="Arial" panose="020B0604020202020204"/>
              </a:rPr>
              <a:t>Why add more Classification Tags?</a:t>
            </a:r>
          </a:p>
          <a:p>
            <a:pPr marL="742950" lvl="1" indent="-285750" defTabSz="457189">
              <a:spcBef>
                <a:spcPts val="600"/>
              </a:spcBef>
              <a:buFont typeface="Arial" panose="020B0604020202020204" pitchFamily="34" charset="0"/>
              <a:buChar char="•"/>
              <a:defRPr/>
            </a:pPr>
            <a:r>
              <a:rPr lang="en-GB" sz="1350">
                <a:solidFill>
                  <a:srgbClr val="193768"/>
                </a:solidFill>
                <a:latin typeface="Arial" panose="020B0604020202020204"/>
                <a:cs typeface="Arial"/>
              </a:rPr>
              <a:t>SEG-D archival procedure (TFG007) creates data artefacts – (not licence information)</a:t>
            </a:r>
          </a:p>
          <a:p>
            <a:pPr marL="1200150" lvl="2" indent="-285750" defTabSz="457189">
              <a:spcBef>
                <a:spcPts val="600"/>
              </a:spcBef>
              <a:buFont typeface="Arial" panose="020B0604020202020204" pitchFamily="34" charset="0"/>
              <a:buChar char="•"/>
              <a:defRPr/>
            </a:pPr>
            <a:r>
              <a:rPr lang="en-GB" sz="1350">
                <a:solidFill>
                  <a:srgbClr val="193768"/>
                </a:solidFill>
                <a:latin typeface="Arial" panose="020B0604020202020204"/>
                <a:cs typeface="Arial"/>
              </a:rPr>
              <a:t>Coverage Plot, Line Listing</a:t>
            </a:r>
          </a:p>
          <a:p>
            <a:pPr marL="742950" lvl="1" indent="-285750" defTabSz="457189">
              <a:spcBef>
                <a:spcPts val="600"/>
              </a:spcBef>
              <a:buFont typeface="Arial" panose="020B0604020202020204" pitchFamily="34" charset="0"/>
              <a:buChar char="•"/>
              <a:defRPr/>
            </a:pPr>
            <a:r>
              <a:rPr lang="en-GB" sz="1350">
                <a:solidFill>
                  <a:srgbClr val="193768"/>
                </a:solidFill>
                <a:latin typeface="Arial" panose="020B0604020202020204"/>
                <a:cs typeface="Arial"/>
              </a:rPr>
              <a:t>Existing tags not sufficiently descriptive – “Navigation” applies to raw, processed and ‘decimated’ files</a:t>
            </a:r>
            <a:endParaRPr lang="en-GB" sz="1350">
              <a:solidFill>
                <a:srgbClr val="193768"/>
              </a:solidFill>
              <a:latin typeface="Arial" panose="020B0604020202020204"/>
            </a:endParaRPr>
          </a:p>
          <a:p>
            <a:pPr defTabSz="457189">
              <a:spcBef>
                <a:spcPts val="600"/>
              </a:spcBef>
              <a:defRPr/>
            </a:pPr>
            <a:endParaRPr lang="en-GB" sz="1350" b="1">
              <a:solidFill>
                <a:srgbClr val="193768"/>
              </a:solidFill>
              <a:latin typeface="Arial" panose="020B0604020202020204"/>
            </a:endParaRPr>
          </a:p>
          <a:p>
            <a:pPr defTabSz="457189">
              <a:spcBef>
                <a:spcPts val="600"/>
              </a:spcBef>
              <a:defRPr/>
            </a:pPr>
            <a:r>
              <a:rPr lang="en-GB" sz="1350" b="1">
                <a:solidFill>
                  <a:srgbClr val="193768"/>
                </a:solidFill>
                <a:latin typeface="Arial" panose="020B0604020202020204"/>
              </a:rPr>
              <a:t>What will be added?</a:t>
            </a:r>
            <a:r>
              <a:rPr lang="en-GB" sz="1350">
                <a:solidFill>
                  <a:srgbClr val="193768"/>
                </a:solidFill>
                <a:latin typeface="Arial" panose="020B0604020202020204"/>
              </a:rPr>
              <a:t> </a:t>
            </a:r>
            <a:endParaRPr lang="en-GB" sz="1350">
              <a:solidFill>
                <a:srgbClr val="193768"/>
              </a:solidFill>
              <a:highlight>
                <a:srgbClr val="FFFF00"/>
              </a:highlight>
              <a:latin typeface="Arial" panose="020B0604020202020204"/>
            </a:endParaRPr>
          </a:p>
          <a:p>
            <a:pPr defTabSz="457189">
              <a:spcBef>
                <a:spcPts val="600"/>
              </a:spcBef>
              <a:defRPr/>
            </a:pPr>
            <a:r>
              <a:rPr lang="en-GB" sz="1350">
                <a:solidFill>
                  <a:srgbClr val="193768"/>
                </a:solidFill>
                <a:latin typeface="Arial" panose="020B0604020202020204"/>
                <a:cs typeface="Arial"/>
              </a:rPr>
              <a:t>	“Navigation”	-  Raw Navigation (P2/SEG formats), Final Navigation and “Ends and Bends” (P1) </a:t>
            </a:r>
          </a:p>
          <a:p>
            <a:pPr defTabSz="457189">
              <a:spcBef>
                <a:spcPts val="600"/>
              </a:spcBef>
              <a:defRPr/>
            </a:pPr>
            <a:r>
              <a:rPr lang="en-GB" sz="1350">
                <a:solidFill>
                  <a:srgbClr val="193768"/>
                </a:solidFill>
                <a:latin typeface="Arial" panose="020B0604020202020204"/>
                <a:cs typeface="Arial"/>
              </a:rPr>
              <a:t>	Archival artefacts	-  Coverage Plot, Line Listing, </a:t>
            </a:r>
            <a:r>
              <a:rPr lang="en-GB" sz="1350" i="1">
                <a:solidFill>
                  <a:srgbClr val="193768"/>
                </a:solidFill>
                <a:latin typeface="Arial" panose="020B0604020202020204"/>
                <a:cs typeface="Arial"/>
              </a:rPr>
              <a:t>Source Signature</a:t>
            </a:r>
            <a:r>
              <a:rPr lang="en-GB" sz="1350">
                <a:solidFill>
                  <a:srgbClr val="193768"/>
                </a:solidFill>
                <a:latin typeface="Arial" panose="020B0604020202020204"/>
                <a:cs typeface="Arial"/>
              </a:rPr>
              <a:t>, </a:t>
            </a:r>
          </a:p>
          <a:p>
            <a:pPr defTabSz="457189">
              <a:spcBef>
                <a:spcPts val="600"/>
              </a:spcBef>
              <a:defRPr/>
            </a:pPr>
            <a:r>
              <a:rPr lang="en-GB" sz="1350">
                <a:solidFill>
                  <a:srgbClr val="193768"/>
                </a:solidFill>
                <a:latin typeface="Arial" panose="020B0604020202020204"/>
                <a:cs typeface="Arial"/>
              </a:rPr>
              <a:t>	</a:t>
            </a:r>
            <a:r>
              <a:rPr lang="en-GB" sz="1350">
                <a:solidFill>
                  <a:srgbClr val="002060"/>
                </a:solidFill>
                <a:latin typeface="Arial" panose="020B0604020202020204" pitchFamily="34" charset="0"/>
                <a:cs typeface="Arial"/>
              </a:rPr>
              <a:t>Remote Sensing 	-  Data processed depth &amp; Data processed time (by domain, aligned to seismic)</a:t>
            </a:r>
            <a:endParaRPr lang="en-GB" sz="1350">
              <a:solidFill>
                <a:srgbClr val="002060"/>
              </a:solidFill>
              <a:latin typeface="Arial" panose="020B0604020202020204" pitchFamily="34" charset="0"/>
              <a:ea typeface="Calibri" panose="020F0502020204030204" pitchFamily="34" charset="0"/>
            </a:endParaRPr>
          </a:p>
          <a:p>
            <a:pPr defTabSz="457189">
              <a:spcBef>
                <a:spcPts val="600"/>
              </a:spcBef>
              <a:defRPr/>
            </a:pPr>
            <a:endParaRPr lang="en-GB" sz="1350">
              <a:solidFill>
                <a:srgbClr val="193768"/>
              </a:solidFill>
              <a:latin typeface="Arial" panose="020B0604020202020204"/>
              <a:cs typeface="Arial"/>
            </a:endParaRPr>
          </a:p>
          <a:p>
            <a:pPr defTabSz="457189">
              <a:spcBef>
                <a:spcPts val="600"/>
              </a:spcBef>
              <a:defRPr/>
            </a:pPr>
            <a:r>
              <a:rPr lang="en-GB" sz="1350" b="1">
                <a:solidFill>
                  <a:srgbClr val="193768"/>
                </a:solidFill>
                <a:latin typeface="Arial" panose="020B0604020202020204"/>
                <a:cs typeface="Arial"/>
              </a:rPr>
              <a:t>What implications are there?</a:t>
            </a:r>
          </a:p>
          <a:p>
            <a:pPr marL="742950" lvl="1" indent="-285750" defTabSz="457189">
              <a:spcBef>
                <a:spcPts val="600"/>
              </a:spcBef>
              <a:buFont typeface="Arial" panose="020B0604020202020204" pitchFamily="34" charset="0"/>
              <a:buChar char="•"/>
              <a:defRPr/>
            </a:pPr>
            <a:r>
              <a:rPr lang="en-GB" sz="1350">
                <a:solidFill>
                  <a:srgbClr val="193768"/>
                </a:solidFill>
                <a:latin typeface="Arial" panose="020B0604020202020204"/>
                <a:cs typeface="Arial"/>
              </a:rPr>
              <a:t>Retirement of “Horizon”, “Data_processed”, “Navigation” – in due course. Some work to do.</a:t>
            </a:r>
          </a:p>
          <a:p>
            <a:pPr marL="742950" lvl="1" indent="-285750" defTabSz="457189">
              <a:spcBef>
                <a:spcPts val="600"/>
              </a:spcBef>
              <a:buFont typeface="Arial" panose="020B0604020202020204" pitchFamily="34" charset="0"/>
              <a:buChar char="•"/>
              <a:defRPr/>
            </a:pPr>
            <a:r>
              <a:rPr lang="en-GB" sz="1350">
                <a:solidFill>
                  <a:srgbClr val="193768"/>
                </a:solidFill>
                <a:latin typeface="Arial" panose="020B0604020202020204"/>
                <a:cs typeface="Arial"/>
              </a:rPr>
              <a:t>No immediate involvement of data reporting licensees – may be some future consultation.</a:t>
            </a:r>
          </a:p>
          <a:p>
            <a:pPr marL="742950" lvl="1" indent="-285750" defTabSz="457189">
              <a:spcBef>
                <a:spcPts val="600"/>
              </a:spcBef>
              <a:buFont typeface="Arial" panose="020B0604020202020204" pitchFamily="34" charset="0"/>
              <a:buChar char="•"/>
              <a:defRPr/>
            </a:pPr>
            <a:r>
              <a:rPr lang="en-GB" sz="1350">
                <a:solidFill>
                  <a:srgbClr val="193768"/>
                </a:solidFill>
                <a:latin typeface="Arial" panose="020B0604020202020204"/>
                <a:cs typeface="Arial"/>
              </a:rPr>
              <a:t>Ultimately the aim is to better describe data so it is more readily accessible.</a:t>
            </a:r>
          </a:p>
        </p:txBody>
      </p:sp>
    </p:spTree>
    <p:extLst>
      <p:ext uri="{BB962C8B-B14F-4D97-AF65-F5344CB8AC3E}">
        <p14:creationId xmlns:p14="http://schemas.microsoft.com/office/powerpoint/2010/main" val="66486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249012" y="137626"/>
            <a:ext cx="6223506" cy="376237"/>
          </a:xfrm>
        </p:spPr>
        <p:txBody>
          <a:bodyPr lIns="0" tIns="0" rIns="91440" bIns="45720" anchor="t">
            <a:noAutofit/>
          </a:bodyPr>
          <a:lstStyle/>
          <a:p>
            <a:r>
              <a:rPr lang="en-GB">
                <a:latin typeface="Arial" panose="020B0604020202020204" pitchFamily="34" charset="0"/>
                <a:cs typeface="Arial" panose="020B0604020202020204" pitchFamily="34" charset="0"/>
              </a:rPr>
              <a:t>New C Tags for Geophysical Information (2)</a:t>
            </a:r>
          </a:p>
        </p:txBody>
      </p:sp>
      <p:graphicFrame>
        <p:nvGraphicFramePr>
          <p:cNvPr id="6" name="Table 6">
            <a:extLst>
              <a:ext uri="{FF2B5EF4-FFF2-40B4-BE49-F238E27FC236}">
                <a16:creationId xmlns:a16="http://schemas.microsoft.com/office/drawing/2014/main" id="{2D3FC4C0-208F-115D-29EF-74F1A7846843}"/>
              </a:ext>
            </a:extLst>
          </p:cNvPr>
          <p:cNvGraphicFramePr>
            <a:graphicFrameLocks noGrp="1"/>
          </p:cNvGraphicFramePr>
          <p:nvPr>
            <p:extLst>
              <p:ext uri="{D42A27DB-BD31-4B8C-83A1-F6EECF244321}">
                <p14:modId xmlns:p14="http://schemas.microsoft.com/office/powerpoint/2010/main" val="2921060865"/>
              </p:ext>
            </p:extLst>
          </p:nvPr>
        </p:nvGraphicFramePr>
        <p:xfrm>
          <a:off x="312765" y="902756"/>
          <a:ext cx="8452340" cy="3948721"/>
        </p:xfrm>
        <a:graphic>
          <a:graphicData uri="http://schemas.openxmlformats.org/drawingml/2006/table">
            <a:tbl>
              <a:tblPr firstRow="1" bandRow="1">
                <a:tableStyleId>{5C22544A-7EE6-4342-B048-85BDC9FD1C3A}</a:tableStyleId>
              </a:tblPr>
              <a:tblGrid>
                <a:gridCol w="1526668">
                  <a:extLst>
                    <a:ext uri="{9D8B030D-6E8A-4147-A177-3AD203B41FA5}">
                      <a16:colId xmlns:a16="http://schemas.microsoft.com/office/drawing/2014/main" val="4078193579"/>
                    </a:ext>
                  </a:extLst>
                </a:gridCol>
                <a:gridCol w="4061637">
                  <a:extLst>
                    <a:ext uri="{9D8B030D-6E8A-4147-A177-3AD203B41FA5}">
                      <a16:colId xmlns:a16="http://schemas.microsoft.com/office/drawing/2014/main" val="1503160817"/>
                    </a:ext>
                  </a:extLst>
                </a:gridCol>
                <a:gridCol w="1477925">
                  <a:extLst>
                    <a:ext uri="{9D8B030D-6E8A-4147-A177-3AD203B41FA5}">
                      <a16:colId xmlns:a16="http://schemas.microsoft.com/office/drawing/2014/main" val="2515471713"/>
                    </a:ext>
                  </a:extLst>
                </a:gridCol>
                <a:gridCol w="1386110">
                  <a:extLst>
                    <a:ext uri="{9D8B030D-6E8A-4147-A177-3AD203B41FA5}">
                      <a16:colId xmlns:a16="http://schemas.microsoft.com/office/drawing/2014/main" val="3903336325"/>
                    </a:ext>
                  </a:extLst>
                </a:gridCol>
              </a:tblGrid>
              <a:tr h="341858">
                <a:tc>
                  <a:txBody>
                    <a:bodyPr/>
                    <a:lstStyle/>
                    <a:p>
                      <a:r>
                        <a:rPr lang="en-GB"/>
                        <a:t>Project Types</a:t>
                      </a:r>
                    </a:p>
                  </a:txBody>
                  <a:tcPr>
                    <a:solidFill>
                      <a:srgbClr val="003351"/>
                    </a:solidFill>
                  </a:tcPr>
                </a:tc>
                <a:tc>
                  <a:txBody>
                    <a:bodyPr/>
                    <a:lstStyle/>
                    <a:p>
                      <a:r>
                        <a:rPr lang="en-GB"/>
                        <a:t>Information Types</a:t>
                      </a:r>
                    </a:p>
                  </a:txBody>
                  <a:tcPr>
                    <a:solidFill>
                      <a:srgbClr val="003351"/>
                    </a:solidFill>
                  </a:tcPr>
                </a:tc>
                <a:tc>
                  <a:txBody>
                    <a:bodyPr/>
                    <a:lstStyle/>
                    <a:p>
                      <a:r>
                        <a:rPr lang="en-GB"/>
                        <a:t>Classification Tag</a:t>
                      </a:r>
                    </a:p>
                  </a:txBody>
                  <a:tcPr>
                    <a:solidFill>
                      <a:srgbClr val="003351"/>
                    </a:solidFill>
                  </a:tcPr>
                </a:tc>
                <a:tc>
                  <a:txBody>
                    <a:bodyPr/>
                    <a:lstStyle/>
                    <a:p>
                      <a:r>
                        <a:rPr lang="en-GB"/>
                        <a:t>File Format</a:t>
                      </a:r>
                    </a:p>
                  </a:txBody>
                  <a:tcPr>
                    <a:solidFill>
                      <a:srgbClr val="003351"/>
                    </a:solidFill>
                  </a:tcPr>
                </a:tc>
                <a:extLst>
                  <a:ext uri="{0D108BD9-81ED-4DB2-BD59-A6C34878D82A}">
                    <a16:rowId xmlns:a16="http://schemas.microsoft.com/office/drawing/2014/main" val="1331762173"/>
                  </a:ext>
                </a:extLst>
              </a:tr>
              <a:tr h="276514">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mhaz, seis</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Raw Navigation data </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Raw_Navigation</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P2 or SEG format </a:t>
                      </a:r>
                    </a:p>
                  </a:txBody>
                  <a:tcPr marL="68580" marR="68580" marT="0" marB="0"/>
                </a:tc>
                <a:extLst>
                  <a:ext uri="{0D108BD9-81ED-4DB2-BD59-A6C34878D82A}">
                    <a16:rowId xmlns:a16="http://schemas.microsoft.com/office/drawing/2014/main" val="2802074879"/>
                  </a:ext>
                </a:extLst>
              </a:tr>
              <a:tr h="276514">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mhaz, seis</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Processed Navigation data </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Final_Navigation</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P1 formats</a:t>
                      </a:r>
                    </a:p>
                  </a:txBody>
                  <a:tcPr marL="68580" marR="68580" marT="0" marB="0"/>
                </a:tc>
                <a:extLst>
                  <a:ext uri="{0D108BD9-81ED-4DB2-BD59-A6C34878D82A}">
                    <a16:rowId xmlns:a16="http://schemas.microsoft.com/office/drawing/2014/main" val="352050415"/>
                  </a:ext>
                </a:extLst>
              </a:tr>
              <a:tr h="276514">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mhaz, seis</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Rationalised nav defining the start, end and turning points in 2D lines</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Ends_and_Bends</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P1 formats</a:t>
                      </a:r>
                    </a:p>
                  </a:txBody>
                  <a:tcPr marL="68580" marR="68580" marT="0" marB="0"/>
                </a:tc>
                <a:extLst>
                  <a:ext uri="{0D108BD9-81ED-4DB2-BD59-A6C34878D82A}">
                    <a16:rowId xmlns:a16="http://schemas.microsoft.com/office/drawing/2014/main" val="4093196764"/>
                  </a:ext>
                </a:extLst>
              </a:tr>
              <a:tr h="276514">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mhaz, seis, rems</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Source signature</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Source_Signature</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TXT (ASCII) or PDF</a:t>
                      </a:r>
                    </a:p>
                  </a:txBody>
                  <a:tcPr marL="68580" marR="68580" marT="0" marB="0"/>
                </a:tc>
                <a:extLst>
                  <a:ext uri="{0D108BD9-81ED-4DB2-BD59-A6C34878D82A}">
                    <a16:rowId xmlns:a16="http://schemas.microsoft.com/office/drawing/2014/main" val="1623711949"/>
                  </a:ext>
                </a:extLst>
              </a:tr>
              <a:tr h="276514">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mhaz, seis</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Plot of acquisition spatial coverage</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Coverage_Plot</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TXT (ASCII) or PDF </a:t>
                      </a:r>
                    </a:p>
                  </a:txBody>
                  <a:tcPr marL="68580" marR="68580" marT="0" marB="0"/>
                </a:tc>
                <a:extLst>
                  <a:ext uri="{0D108BD9-81ED-4DB2-BD59-A6C34878D82A}">
                    <a16:rowId xmlns:a16="http://schemas.microsoft.com/office/drawing/2014/main" val="2173410260"/>
                  </a:ext>
                </a:extLst>
              </a:tr>
              <a:tr h="276514">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mhaz, seis, rems</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List of lines included in the survey</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Line_listing</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TXT (ASCII) </a:t>
                      </a:r>
                    </a:p>
                  </a:txBody>
                  <a:tcPr marL="68580" marR="68580" marT="0" marB="0"/>
                </a:tc>
                <a:extLst>
                  <a:ext uri="{0D108BD9-81ED-4DB2-BD59-A6C34878D82A}">
                    <a16:rowId xmlns:a16="http://schemas.microsoft.com/office/drawing/2014/main" val="4262955807"/>
                  </a:ext>
                </a:extLst>
              </a:tr>
              <a:tr h="137486">
                <a:tc>
                  <a:txBody>
                    <a:bodyPr/>
                    <a:lstStyle/>
                    <a:p>
                      <a:pPr>
                        <a:lnSpc>
                          <a:spcPts val="1400"/>
                        </a:lnSpc>
                        <a:spcBef>
                          <a:spcPts val="600"/>
                        </a:spcBef>
                        <a:spcAft>
                          <a:spcPts val="600"/>
                        </a:spcAft>
                      </a:pPr>
                      <a:endParaRPr lang="en-GB" sz="1000">
                        <a:effectLst/>
                        <a:latin typeface="Arial" panose="020B0604020202020204" pitchFamily="34" charset="0"/>
                        <a:ea typeface="Times New Roman" panose="02020603050405020304" pitchFamily="18" charset="0"/>
                      </a:endParaRPr>
                    </a:p>
                  </a:txBody>
                  <a:tcPr marL="68580" marR="68580" marT="0" marB="0">
                    <a:solidFill>
                      <a:srgbClr val="003351"/>
                    </a:solidFill>
                  </a:tcPr>
                </a:tc>
                <a:tc>
                  <a:txBody>
                    <a:bodyPr/>
                    <a:lstStyle/>
                    <a:p>
                      <a:pPr>
                        <a:lnSpc>
                          <a:spcPts val="1400"/>
                        </a:lnSpc>
                        <a:spcBef>
                          <a:spcPts val="600"/>
                        </a:spcBef>
                        <a:spcAft>
                          <a:spcPts val="600"/>
                        </a:spcAft>
                      </a:pPr>
                      <a:endParaRPr lang="en-GB" sz="1000">
                        <a:effectLst/>
                        <a:latin typeface="Arial" panose="020B0604020202020204" pitchFamily="34" charset="0"/>
                        <a:ea typeface="Times New Roman" panose="02020603050405020304" pitchFamily="18" charset="0"/>
                      </a:endParaRPr>
                    </a:p>
                  </a:txBody>
                  <a:tcPr marL="68580" marR="68580" marT="0" marB="0">
                    <a:solidFill>
                      <a:srgbClr val="003351"/>
                    </a:solidFill>
                  </a:tcPr>
                </a:tc>
                <a:tc>
                  <a:txBody>
                    <a:bodyPr/>
                    <a:lstStyle/>
                    <a:p>
                      <a:pPr>
                        <a:lnSpc>
                          <a:spcPts val="1400"/>
                        </a:lnSpc>
                        <a:spcBef>
                          <a:spcPts val="600"/>
                        </a:spcBef>
                        <a:spcAft>
                          <a:spcPts val="600"/>
                        </a:spcAft>
                      </a:pPr>
                      <a:endParaRPr lang="en-GB" sz="1000">
                        <a:effectLst/>
                        <a:latin typeface="Arial" panose="020B0604020202020204" pitchFamily="34" charset="0"/>
                        <a:ea typeface="Times New Roman" panose="02020603050405020304" pitchFamily="18" charset="0"/>
                      </a:endParaRPr>
                    </a:p>
                  </a:txBody>
                  <a:tcPr marL="68580" marR="68580" marT="0" marB="0">
                    <a:solidFill>
                      <a:srgbClr val="003351"/>
                    </a:solidFill>
                  </a:tcPr>
                </a:tc>
                <a:tc>
                  <a:txBody>
                    <a:bodyPr/>
                    <a:lstStyle/>
                    <a:p>
                      <a:pPr>
                        <a:lnSpc>
                          <a:spcPts val="1400"/>
                        </a:lnSpc>
                        <a:spcBef>
                          <a:spcPts val="600"/>
                        </a:spcBef>
                        <a:spcAft>
                          <a:spcPts val="600"/>
                        </a:spcAft>
                      </a:pPr>
                      <a:endParaRPr lang="en-GB" sz="1000">
                        <a:effectLst/>
                        <a:latin typeface="Arial" panose="020B0604020202020204" pitchFamily="34" charset="0"/>
                        <a:ea typeface="Times New Roman" panose="02020603050405020304" pitchFamily="18" charset="0"/>
                      </a:endParaRPr>
                    </a:p>
                  </a:txBody>
                  <a:tcPr marL="68580" marR="68580" marT="0" marB="0">
                    <a:solidFill>
                      <a:srgbClr val="003351"/>
                    </a:solidFill>
                  </a:tcPr>
                </a:tc>
                <a:extLst>
                  <a:ext uri="{0D108BD9-81ED-4DB2-BD59-A6C34878D82A}">
                    <a16:rowId xmlns:a16="http://schemas.microsoft.com/office/drawing/2014/main" val="841818719"/>
                  </a:ext>
                </a:extLst>
              </a:tr>
              <a:tr h="276514">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rems</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Processed data </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Data_processed_time</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TXT (ASCII)</a:t>
                      </a:r>
                    </a:p>
                  </a:txBody>
                  <a:tcPr marL="68580" marR="68580" marT="0" marB="0"/>
                </a:tc>
                <a:extLst>
                  <a:ext uri="{0D108BD9-81ED-4DB2-BD59-A6C34878D82A}">
                    <a16:rowId xmlns:a16="http://schemas.microsoft.com/office/drawing/2014/main" val="4257082643"/>
                  </a:ext>
                </a:extLst>
              </a:tr>
              <a:tr h="240723">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rems</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Processed data spatially referenced </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Data_processed_time</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GeoTIFF </a:t>
                      </a:r>
                    </a:p>
                  </a:txBody>
                  <a:tcPr marL="68580" marR="68580" marT="0" marB="0"/>
                </a:tc>
                <a:extLst>
                  <a:ext uri="{0D108BD9-81ED-4DB2-BD59-A6C34878D82A}">
                    <a16:rowId xmlns:a16="http://schemas.microsoft.com/office/drawing/2014/main" val="2232594329"/>
                  </a:ext>
                </a:extLst>
              </a:tr>
              <a:tr h="0">
                <a:tc>
                  <a:txBody>
                    <a:bodyPr/>
                    <a:lstStyle/>
                    <a:p>
                      <a:pPr>
                        <a:lnSpc>
                          <a:spcPts val="1400"/>
                        </a:lnSpc>
                        <a:spcBef>
                          <a:spcPts val="600"/>
                        </a:spcBef>
                        <a:spcAft>
                          <a:spcPts val="600"/>
                        </a:spcAft>
                      </a:pPr>
                      <a:endParaRPr lang="en-GB" sz="1000">
                        <a:effectLst/>
                        <a:latin typeface="Arial" panose="020B0604020202020204" pitchFamily="34" charset="0"/>
                        <a:ea typeface="Times New Roman" panose="02020603050405020304" pitchFamily="18" charset="0"/>
                      </a:endParaRPr>
                    </a:p>
                  </a:txBody>
                  <a:tcPr marL="68580" marR="68580" marT="0" marB="0">
                    <a:solidFill>
                      <a:srgbClr val="003351"/>
                    </a:solidFill>
                  </a:tcPr>
                </a:tc>
                <a:tc>
                  <a:txBody>
                    <a:bodyPr/>
                    <a:lstStyle/>
                    <a:p>
                      <a:pPr>
                        <a:lnSpc>
                          <a:spcPts val="1400"/>
                        </a:lnSpc>
                        <a:spcBef>
                          <a:spcPts val="600"/>
                        </a:spcBef>
                        <a:spcAft>
                          <a:spcPts val="600"/>
                        </a:spcAft>
                      </a:pPr>
                      <a:endParaRPr lang="en-GB" sz="1000">
                        <a:effectLst/>
                        <a:latin typeface="Arial" panose="020B0604020202020204" pitchFamily="34" charset="0"/>
                        <a:ea typeface="Times New Roman" panose="02020603050405020304" pitchFamily="18" charset="0"/>
                      </a:endParaRPr>
                    </a:p>
                  </a:txBody>
                  <a:tcPr marL="68580" marR="68580" marT="0" marB="0">
                    <a:solidFill>
                      <a:srgbClr val="003351"/>
                    </a:solidFill>
                  </a:tcPr>
                </a:tc>
                <a:tc>
                  <a:txBody>
                    <a:bodyPr/>
                    <a:lstStyle/>
                    <a:p>
                      <a:pPr>
                        <a:lnSpc>
                          <a:spcPts val="1400"/>
                        </a:lnSpc>
                        <a:spcBef>
                          <a:spcPts val="600"/>
                        </a:spcBef>
                        <a:spcAft>
                          <a:spcPts val="600"/>
                        </a:spcAft>
                      </a:pPr>
                      <a:endParaRPr lang="en-GB" sz="1000">
                        <a:effectLst/>
                        <a:latin typeface="Arial" panose="020B0604020202020204" pitchFamily="34" charset="0"/>
                        <a:ea typeface="Times New Roman" panose="02020603050405020304" pitchFamily="18" charset="0"/>
                      </a:endParaRPr>
                    </a:p>
                  </a:txBody>
                  <a:tcPr marL="68580" marR="68580" marT="0" marB="0">
                    <a:solidFill>
                      <a:srgbClr val="003351"/>
                    </a:solidFill>
                  </a:tcPr>
                </a:tc>
                <a:tc>
                  <a:txBody>
                    <a:bodyPr/>
                    <a:lstStyle/>
                    <a:p>
                      <a:pPr>
                        <a:lnSpc>
                          <a:spcPts val="1400"/>
                        </a:lnSpc>
                        <a:spcBef>
                          <a:spcPts val="600"/>
                        </a:spcBef>
                        <a:spcAft>
                          <a:spcPts val="600"/>
                        </a:spcAft>
                      </a:pPr>
                      <a:endParaRPr lang="en-GB" sz="1000">
                        <a:effectLst/>
                        <a:latin typeface="Arial" panose="020B0604020202020204" pitchFamily="34" charset="0"/>
                        <a:ea typeface="Times New Roman" panose="02020603050405020304" pitchFamily="18" charset="0"/>
                      </a:endParaRPr>
                    </a:p>
                  </a:txBody>
                  <a:tcPr marL="68580" marR="68580" marT="0" marB="0">
                    <a:solidFill>
                      <a:srgbClr val="003351"/>
                    </a:solidFill>
                  </a:tcPr>
                </a:tc>
                <a:extLst>
                  <a:ext uri="{0D108BD9-81ED-4DB2-BD59-A6C34878D82A}">
                    <a16:rowId xmlns:a16="http://schemas.microsoft.com/office/drawing/2014/main" val="2513467088"/>
                  </a:ext>
                </a:extLst>
              </a:tr>
              <a:tr h="276514">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mhaz, seis, rems, intp</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Horizon, fault, grid and other interpretive data  </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Interpretation_time</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TXT (ASCII) </a:t>
                      </a:r>
                    </a:p>
                  </a:txBody>
                  <a:tcPr marL="68580" marR="68580" marT="0" marB="0"/>
                </a:tc>
                <a:extLst>
                  <a:ext uri="{0D108BD9-81ED-4DB2-BD59-A6C34878D82A}">
                    <a16:rowId xmlns:a16="http://schemas.microsoft.com/office/drawing/2014/main" val="4082697593"/>
                  </a:ext>
                </a:extLst>
              </a:tr>
              <a:tr h="276514">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mhaz, seis, rems, intp</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Spatially referenced horizons and other interpretations </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Interp_map_time </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GeoTIFF </a:t>
                      </a:r>
                    </a:p>
                  </a:txBody>
                  <a:tcPr marL="68580" marR="68580" marT="0" marB="0"/>
                </a:tc>
                <a:extLst>
                  <a:ext uri="{0D108BD9-81ED-4DB2-BD59-A6C34878D82A}">
                    <a16:rowId xmlns:a16="http://schemas.microsoft.com/office/drawing/2014/main" val="2338518605"/>
                  </a:ext>
                </a:extLst>
              </a:tr>
              <a:tr h="276514">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mhaz, seis, rems, intp</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Horizon, fault, grid and other interpretive data  </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Interpretation_depth</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TXT (ASCII) </a:t>
                      </a:r>
                    </a:p>
                  </a:txBody>
                  <a:tcPr marL="68580" marR="68580" marT="0" marB="0"/>
                </a:tc>
                <a:extLst>
                  <a:ext uri="{0D108BD9-81ED-4DB2-BD59-A6C34878D82A}">
                    <a16:rowId xmlns:a16="http://schemas.microsoft.com/office/drawing/2014/main" val="2948459855"/>
                  </a:ext>
                </a:extLst>
              </a:tr>
              <a:tr h="276514">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mhaz, seis, rems, intp</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Spatially referenced horizons and other interpretations </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Interp_map_depth</a:t>
                      </a:r>
                    </a:p>
                  </a:txBody>
                  <a:tcPr marL="68580" marR="68580" marT="0" marB="0"/>
                </a:tc>
                <a:tc>
                  <a:txBody>
                    <a:bodyPr/>
                    <a:lstStyle/>
                    <a:p>
                      <a:pPr>
                        <a:lnSpc>
                          <a:spcPts val="1400"/>
                        </a:lnSpc>
                        <a:spcBef>
                          <a:spcPts val="600"/>
                        </a:spcBef>
                        <a:spcAft>
                          <a:spcPts val="600"/>
                        </a:spcAft>
                      </a:pPr>
                      <a:r>
                        <a:rPr lang="en-GB" sz="1000" b="0">
                          <a:solidFill>
                            <a:schemeClr val="tx1"/>
                          </a:solidFill>
                          <a:effectLst/>
                          <a:latin typeface="Arial" panose="020B0604020202020204" pitchFamily="34" charset="0"/>
                          <a:ea typeface="Times New Roman" panose="02020603050405020304" pitchFamily="18" charset="0"/>
                        </a:rPr>
                        <a:t>GeoTIFF </a:t>
                      </a:r>
                    </a:p>
                  </a:txBody>
                  <a:tcPr marL="68580" marR="68580" marT="0" marB="0"/>
                </a:tc>
                <a:extLst>
                  <a:ext uri="{0D108BD9-81ED-4DB2-BD59-A6C34878D82A}">
                    <a16:rowId xmlns:a16="http://schemas.microsoft.com/office/drawing/2014/main" val="1244490140"/>
                  </a:ext>
                </a:extLst>
              </a:tr>
            </a:tbl>
          </a:graphicData>
        </a:graphic>
      </p:graphicFrame>
    </p:spTree>
    <p:extLst>
      <p:ext uri="{BB962C8B-B14F-4D97-AF65-F5344CB8AC3E}">
        <p14:creationId xmlns:p14="http://schemas.microsoft.com/office/powerpoint/2010/main" val="1861362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249012" y="137626"/>
            <a:ext cx="6223506" cy="376237"/>
          </a:xfrm>
        </p:spPr>
        <p:txBody>
          <a:bodyPr lIns="0" tIns="0" rIns="91440" bIns="45720" anchor="t">
            <a:noAutofit/>
          </a:bodyPr>
          <a:lstStyle/>
          <a:p>
            <a:r>
              <a:rPr lang="en-GB">
                <a:latin typeface="Arial" panose="020B0604020202020204" pitchFamily="34" charset="0"/>
                <a:cs typeface="Arial" panose="020B0604020202020204" pitchFamily="34" charset="0"/>
              </a:rPr>
              <a:t>Programmatic access to Wellbore Information</a:t>
            </a:r>
          </a:p>
        </p:txBody>
      </p:sp>
      <p:sp>
        <p:nvSpPr>
          <p:cNvPr id="30" name="Rectangle 29">
            <a:extLst>
              <a:ext uri="{FF2B5EF4-FFF2-40B4-BE49-F238E27FC236}">
                <a16:creationId xmlns:a16="http://schemas.microsoft.com/office/drawing/2014/main" id="{DDA87741-9D98-EDED-487A-5834329321FF}"/>
              </a:ext>
            </a:extLst>
          </p:cNvPr>
          <p:cNvSpPr/>
          <p:nvPr/>
        </p:nvSpPr>
        <p:spPr>
          <a:xfrm>
            <a:off x="598911" y="887611"/>
            <a:ext cx="1790875" cy="338554"/>
          </a:xfrm>
          <a:prstGeom prst="rect">
            <a:avLst/>
          </a:prstGeom>
        </p:spPr>
        <p:txBody>
          <a:bodyPr wrap="none">
            <a:spAutoFit/>
          </a:bodyPr>
          <a:lstStyle/>
          <a:p>
            <a:pPr defTabSz="609585">
              <a:defRPr/>
            </a:pPr>
            <a:r>
              <a:rPr lang="en-GB" sz="1600" b="1">
                <a:solidFill>
                  <a:srgbClr val="002060"/>
                </a:solidFill>
                <a:latin typeface="Arial" panose="020B0604020202020204"/>
              </a:rPr>
              <a:t>Legacy Systems</a:t>
            </a:r>
            <a:endParaRPr lang="en-GB" sz="1600">
              <a:solidFill>
                <a:srgbClr val="002060"/>
              </a:solidFill>
              <a:latin typeface="Arial" panose="020B0604020202020204"/>
            </a:endParaRPr>
          </a:p>
        </p:txBody>
      </p:sp>
      <p:pic>
        <p:nvPicPr>
          <p:cNvPr id="12" name="Picture 11">
            <a:extLst>
              <a:ext uri="{FF2B5EF4-FFF2-40B4-BE49-F238E27FC236}">
                <a16:creationId xmlns:a16="http://schemas.microsoft.com/office/drawing/2014/main" id="{8D2E1978-124D-A501-6DCD-A1F0E11D8AA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2207" y="1315298"/>
            <a:ext cx="1784282" cy="1794265"/>
          </a:xfrm>
          <a:prstGeom prst="rect">
            <a:avLst/>
          </a:prstGeom>
          <a:ln>
            <a:solidFill>
              <a:schemeClr val="tx1"/>
            </a:solidFill>
          </a:ln>
        </p:spPr>
      </p:pic>
      <p:sp>
        <p:nvSpPr>
          <p:cNvPr id="9" name="TextBox 8">
            <a:extLst>
              <a:ext uri="{FF2B5EF4-FFF2-40B4-BE49-F238E27FC236}">
                <a16:creationId xmlns:a16="http://schemas.microsoft.com/office/drawing/2014/main" id="{891CDEBD-62D8-CD87-3CC9-D0A0A9F43FB4}"/>
              </a:ext>
            </a:extLst>
          </p:cNvPr>
          <p:cNvSpPr txBox="1"/>
          <p:nvPr/>
        </p:nvSpPr>
        <p:spPr>
          <a:xfrm>
            <a:off x="397833" y="3204934"/>
            <a:ext cx="2346103" cy="1846659"/>
          </a:xfrm>
          <a:prstGeom prst="rect">
            <a:avLst/>
          </a:prstGeom>
          <a:noFill/>
        </p:spPr>
        <p:txBody>
          <a:bodyPr wrap="square" lIns="0" rIns="0" rtlCol="0">
            <a:spAutoFit/>
          </a:bodyPr>
          <a:lstStyle/>
          <a:p>
            <a:pPr algn="ctr" defTabSz="457189">
              <a:spcBef>
                <a:spcPts val="600"/>
              </a:spcBef>
              <a:defRPr/>
            </a:pPr>
            <a:r>
              <a:rPr lang="en-GB" sz="1200" b="1">
                <a:solidFill>
                  <a:srgbClr val="002060"/>
                </a:solidFill>
                <a:latin typeface="Arial" panose="020B0604020202020204" pitchFamily="34" charset="0"/>
                <a:cs typeface="Arial" panose="020B0604020202020204" pitchFamily="34" charset="0"/>
              </a:rPr>
              <a:t>“On Premise” UKOGD/NDR1</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API services available</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All files &lt;1 GB </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Almost exclusively well info</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Averaged ~300K files/month</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~570K files available</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Few users – multiple use cases</a:t>
            </a:r>
          </a:p>
        </p:txBody>
      </p:sp>
      <p:sp>
        <p:nvSpPr>
          <p:cNvPr id="31" name="Rectangle 30">
            <a:extLst>
              <a:ext uri="{FF2B5EF4-FFF2-40B4-BE49-F238E27FC236}">
                <a16:creationId xmlns:a16="http://schemas.microsoft.com/office/drawing/2014/main" id="{D35CF46D-B2DD-DC27-3121-D2E56410FF9B}"/>
              </a:ext>
            </a:extLst>
          </p:cNvPr>
          <p:cNvSpPr/>
          <p:nvPr/>
        </p:nvSpPr>
        <p:spPr>
          <a:xfrm>
            <a:off x="3818649" y="885109"/>
            <a:ext cx="1500096" cy="338554"/>
          </a:xfrm>
          <a:prstGeom prst="rect">
            <a:avLst/>
          </a:prstGeom>
        </p:spPr>
        <p:txBody>
          <a:bodyPr wrap="square">
            <a:spAutoFit/>
          </a:bodyPr>
          <a:lstStyle/>
          <a:p>
            <a:pPr defTabSz="609585">
              <a:defRPr/>
            </a:pPr>
            <a:r>
              <a:rPr lang="en-GB" sz="1600" b="1">
                <a:solidFill>
                  <a:srgbClr val="002060"/>
                </a:solidFill>
                <a:latin typeface="Arial" panose="020B0604020202020204"/>
              </a:rPr>
              <a:t>Development</a:t>
            </a:r>
            <a:endParaRPr lang="en-GB" sz="1600">
              <a:solidFill>
                <a:srgbClr val="002060"/>
              </a:solidFill>
              <a:latin typeface="Arial" panose="020B0604020202020204"/>
            </a:endParaRPr>
          </a:p>
        </p:txBody>
      </p:sp>
      <p:pic>
        <p:nvPicPr>
          <p:cNvPr id="7" name="Picture 6">
            <a:extLst>
              <a:ext uri="{FF2B5EF4-FFF2-40B4-BE49-F238E27FC236}">
                <a16:creationId xmlns:a16="http://schemas.microsoft.com/office/drawing/2014/main" id="{69DD01A5-E2EE-3114-F451-D243912E6FC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43958" y="1315298"/>
            <a:ext cx="1784282" cy="1794265"/>
          </a:xfrm>
          <a:prstGeom prst="rect">
            <a:avLst/>
          </a:prstGeom>
          <a:ln>
            <a:solidFill>
              <a:schemeClr val="tx1"/>
            </a:solidFill>
          </a:ln>
        </p:spPr>
      </p:pic>
      <p:sp>
        <p:nvSpPr>
          <p:cNvPr id="53" name="TextBox 52">
            <a:extLst>
              <a:ext uri="{FF2B5EF4-FFF2-40B4-BE49-F238E27FC236}">
                <a16:creationId xmlns:a16="http://schemas.microsoft.com/office/drawing/2014/main" id="{EE9174A2-1A72-C51F-F949-A003CCAECEF8}"/>
              </a:ext>
            </a:extLst>
          </p:cNvPr>
          <p:cNvSpPr txBox="1"/>
          <p:nvPr/>
        </p:nvSpPr>
        <p:spPr>
          <a:xfrm>
            <a:off x="3360765" y="3201198"/>
            <a:ext cx="2414271" cy="1846659"/>
          </a:xfrm>
          <a:prstGeom prst="rect">
            <a:avLst/>
          </a:prstGeom>
          <a:noFill/>
        </p:spPr>
        <p:txBody>
          <a:bodyPr wrap="square" lIns="0" rIns="0" rtlCol="0">
            <a:spAutoFit/>
          </a:bodyPr>
          <a:lstStyle/>
          <a:p>
            <a:pPr algn="ctr" defTabSz="457189">
              <a:spcBef>
                <a:spcPts val="600"/>
              </a:spcBef>
              <a:defRPr/>
            </a:pPr>
            <a:r>
              <a:rPr lang="en-GB" sz="1200" b="1">
                <a:solidFill>
                  <a:srgbClr val="002060"/>
                </a:solidFill>
                <a:latin typeface="Arial" panose="020B0604020202020204" pitchFamily="34" charset="0"/>
                <a:cs typeface="Arial" panose="020B0604020202020204" pitchFamily="34" charset="0"/>
              </a:rPr>
              <a:t>Current NDR - Cloud Based </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Different context to work in</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All wellbore information</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No file size limit</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~700K files available</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From concept to development</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Internal acceptance testing</a:t>
            </a:r>
          </a:p>
        </p:txBody>
      </p:sp>
      <p:sp>
        <p:nvSpPr>
          <p:cNvPr id="32" name="Rectangle 31">
            <a:extLst>
              <a:ext uri="{FF2B5EF4-FFF2-40B4-BE49-F238E27FC236}">
                <a16:creationId xmlns:a16="http://schemas.microsoft.com/office/drawing/2014/main" id="{B68D5E86-AE23-5533-8083-050EBAC62D03}"/>
              </a:ext>
            </a:extLst>
          </p:cNvPr>
          <p:cNvSpPr/>
          <p:nvPr/>
        </p:nvSpPr>
        <p:spPr>
          <a:xfrm>
            <a:off x="7034600" y="885109"/>
            <a:ext cx="1290738" cy="338554"/>
          </a:xfrm>
          <a:prstGeom prst="rect">
            <a:avLst/>
          </a:prstGeom>
        </p:spPr>
        <p:txBody>
          <a:bodyPr wrap="none">
            <a:spAutoFit/>
          </a:bodyPr>
          <a:lstStyle/>
          <a:p>
            <a:pPr defTabSz="609585">
              <a:defRPr/>
            </a:pPr>
            <a:r>
              <a:rPr lang="en-GB" sz="1600" b="1">
                <a:solidFill>
                  <a:srgbClr val="002060"/>
                </a:solidFill>
                <a:latin typeface="Arial" panose="020B0604020202020204"/>
              </a:rPr>
              <a:t>What next?</a:t>
            </a:r>
            <a:endParaRPr lang="en-GB" sz="1600">
              <a:solidFill>
                <a:srgbClr val="002060"/>
              </a:solidFill>
              <a:latin typeface="Arial" panose="020B0604020202020204"/>
            </a:endParaRPr>
          </a:p>
        </p:txBody>
      </p:sp>
      <p:sp>
        <p:nvSpPr>
          <p:cNvPr id="5" name="Rectangle 4">
            <a:extLst>
              <a:ext uri="{FF2B5EF4-FFF2-40B4-BE49-F238E27FC236}">
                <a16:creationId xmlns:a16="http://schemas.microsoft.com/office/drawing/2014/main" id="{F9486D28-2A8D-6B4A-A13E-AD7D630AF59C}"/>
              </a:ext>
              <a:ext uri="{C183D7F6-B498-43B3-948B-1728B52AA6E4}">
                <adec:decorative xmlns:adec="http://schemas.microsoft.com/office/drawing/2017/decorative" val="1"/>
              </a:ext>
            </a:extLst>
          </p:cNvPr>
          <p:cNvSpPr/>
          <p:nvPr/>
        </p:nvSpPr>
        <p:spPr>
          <a:xfrm>
            <a:off x="6737487" y="1319064"/>
            <a:ext cx="1870948" cy="1794007"/>
          </a:xfrm>
          <a:prstGeom prst="rect">
            <a:avLst/>
          </a:prstGeom>
          <a:solidFill>
            <a:schemeClr val="bg1"/>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3DBEA1C1-A312-81FB-A97D-387C9EB2D7E5}"/>
              </a:ext>
            </a:extLst>
          </p:cNvPr>
          <p:cNvSpPr txBox="1"/>
          <p:nvPr/>
        </p:nvSpPr>
        <p:spPr>
          <a:xfrm>
            <a:off x="6270763" y="3201199"/>
            <a:ext cx="2609467" cy="1585049"/>
          </a:xfrm>
          <a:prstGeom prst="rect">
            <a:avLst/>
          </a:prstGeom>
          <a:noFill/>
        </p:spPr>
        <p:txBody>
          <a:bodyPr wrap="square" lIns="0" rIns="0" rtlCol="0">
            <a:spAutoFit/>
          </a:bodyPr>
          <a:lstStyle/>
          <a:p>
            <a:pPr algn="ctr" defTabSz="457189">
              <a:spcBef>
                <a:spcPts val="600"/>
              </a:spcBef>
              <a:defRPr/>
            </a:pPr>
            <a:r>
              <a:rPr lang="en-GB" sz="1200">
                <a:solidFill>
                  <a:srgbClr val="002060"/>
                </a:solidFill>
                <a:latin typeface="Arial" panose="020B0604020202020204" pitchFamily="34" charset="0"/>
                <a:cs typeface="Arial" panose="020B0604020202020204" pitchFamily="34" charset="0"/>
              </a:rPr>
              <a:t>“Commercialisation”</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Complete internal testing</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Agree cost model</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NSTA provision of base service </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“User Pays” for high demand</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External testing – plan </a:t>
            </a:r>
            <a:r>
              <a:rPr lang="en-GB" sz="1200" err="1">
                <a:solidFill>
                  <a:srgbClr val="002060"/>
                </a:solidFill>
                <a:latin typeface="Arial" panose="020B0604020202020204" pitchFamily="34" charset="0"/>
                <a:cs typeface="Arial" panose="020B0604020202020204" pitchFamily="34" charset="0"/>
              </a:rPr>
              <a:t>tbd</a:t>
            </a:r>
            <a:endParaRPr lang="en-GB" sz="1200">
              <a:solidFill>
                <a:srgbClr val="002060"/>
              </a:solidFill>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61968B82-B645-6ADF-A826-AA6934091E57}"/>
              </a:ext>
              <a:ext uri="{C183D7F6-B498-43B3-948B-1728B52AA6E4}">
                <adec:decorative xmlns:adec="http://schemas.microsoft.com/office/drawing/2017/decorative" val="1"/>
              </a:ext>
            </a:extLst>
          </p:cNvPr>
          <p:cNvCxnSpPr>
            <a:cxnSpLocks/>
          </p:cNvCxnSpPr>
          <p:nvPr/>
        </p:nvCxnSpPr>
        <p:spPr>
          <a:xfrm>
            <a:off x="3029068" y="960382"/>
            <a:ext cx="0" cy="4023562"/>
          </a:xfrm>
          <a:prstGeom prst="line">
            <a:avLst/>
          </a:prstGeom>
          <a:noFill/>
          <a:ln w="6350" cap="flat" cmpd="sng" algn="ctr">
            <a:solidFill>
              <a:srgbClr val="002060"/>
            </a:solidFill>
            <a:prstDash val="solid"/>
            <a:miter lim="800000"/>
          </a:ln>
          <a:effectLst/>
        </p:spPr>
      </p:cxnSp>
      <p:cxnSp>
        <p:nvCxnSpPr>
          <p:cNvPr id="40" name="Straight Connector 39">
            <a:extLst>
              <a:ext uri="{FF2B5EF4-FFF2-40B4-BE49-F238E27FC236}">
                <a16:creationId xmlns:a16="http://schemas.microsoft.com/office/drawing/2014/main" id="{393E6141-8420-1AE0-9C11-6ADA3D9F6126}"/>
              </a:ext>
              <a:ext uri="{C183D7F6-B498-43B3-948B-1728B52AA6E4}">
                <adec:decorative xmlns:adec="http://schemas.microsoft.com/office/drawing/2017/decorative" val="1"/>
              </a:ext>
            </a:extLst>
          </p:cNvPr>
          <p:cNvCxnSpPr>
            <a:cxnSpLocks/>
          </p:cNvCxnSpPr>
          <p:nvPr/>
        </p:nvCxnSpPr>
        <p:spPr>
          <a:xfrm>
            <a:off x="6082863" y="898508"/>
            <a:ext cx="0" cy="4023562"/>
          </a:xfrm>
          <a:prstGeom prst="line">
            <a:avLst/>
          </a:prstGeom>
          <a:noFill/>
          <a:ln w="6350" cap="flat" cmpd="sng" algn="ctr">
            <a:solidFill>
              <a:srgbClr val="002060"/>
            </a:solidFill>
            <a:prstDash val="solid"/>
            <a:miter lim="800000"/>
          </a:ln>
          <a:effectLst/>
        </p:spPr>
      </p:cxnSp>
      <p:pic>
        <p:nvPicPr>
          <p:cNvPr id="4" name="Graphic 6">
            <a:extLst>
              <a:ext uri="{FF2B5EF4-FFF2-40B4-BE49-F238E27FC236}">
                <a16:creationId xmlns:a16="http://schemas.microsoft.com/office/drawing/2014/main" id="{0D0CFB0B-B366-3E5F-7D70-E0B1CA1537E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19611" y="1274090"/>
            <a:ext cx="1720717" cy="1881562"/>
          </a:xfrm>
          <a:prstGeom prst="rect">
            <a:avLst/>
          </a:prstGeom>
        </p:spPr>
      </p:pic>
    </p:spTree>
    <p:extLst>
      <p:ext uri="{BB962C8B-B14F-4D97-AF65-F5344CB8AC3E}">
        <p14:creationId xmlns:p14="http://schemas.microsoft.com/office/powerpoint/2010/main" val="2950534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9552E-4DC1-406F-AA88-9CED56760C72}"/>
              </a:ext>
              <a:ext uri="{C183D7F6-B498-43B3-948B-1728B52AA6E4}">
                <adec:decorative xmlns:adec="http://schemas.microsoft.com/office/drawing/2017/decorative" val="1"/>
              </a:ext>
            </a:extLst>
          </p:cNvPr>
          <p:cNvPicPr>
            <a:picLocks noChangeAspect="1"/>
          </p:cNvPicPr>
          <p:nvPr/>
        </p:nvPicPr>
        <p:blipFill>
          <a:blip r:embed="rId3">
            <a:alphaModFix amt="25000"/>
          </a:blip>
          <a:srcRect/>
          <a:stretch/>
        </p:blipFill>
        <p:spPr>
          <a:xfrm flipH="1">
            <a:off x="16513" y="1013461"/>
            <a:ext cx="9127487" cy="4130040"/>
          </a:xfrm>
          <a:prstGeom prst="rect">
            <a:avLst/>
          </a:prstGeom>
        </p:spPr>
      </p:pic>
      <p:sp>
        <p:nvSpPr>
          <p:cNvPr id="4" name="Text Placeholder 3">
            <a:extLst>
              <a:ext uri="{FF2B5EF4-FFF2-40B4-BE49-F238E27FC236}">
                <a16:creationId xmlns:a16="http://schemas.microsoft.com/office/drawing/2014/main" id="{B6D7EC9C-A14E-46C8-BF95-B23163404573}"/>
              </a:ext>
            </a:extLst>
          </p:cNvPr>
          <p:cNvSpPr>
            <a:spLocks noGrp="1"/>
          </p:cNvSpPr>
          <p:nvPr>
            <p:ph type="title" idx="4294967295"/>
          </p:nvPr>
        </p:nvSpPr>
        <p:spPr>
          <a:xfrm>
            <a:off x="755650" y="1976438"/>
            <a:ext cx="8388350" cy="747712"/>
          </a:xfrm>
          <a:prstGeom prst="rect">
            <a:avLst/>
          </a:prstGeom>
          <a:noFill/>
          <a:ln>
            <a:noFill/>
            <a:prstDash/>
          </a:ln>
          <a:effectLst/>
        </p:spPr>
        <p:txBody>
          <a:bodyPr rot="0" spcFirstLastPara="0" vertOverflow="overflow" horzOverflow="overflow" vert="horz" wrap="square" lIns="0" tIns="34290" rIns="68580" bIns="34290" numCol="1" spcCol="0" rtlCol="0" fromWordArt="0" anchor="b" anchorCtr="0" forceAA="0" compatLnSpc="1">
            <a:prstTxWarp prst="textNoShape">
              <a:avLst/>
            </a:prstTxWarp>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3351"/>
                </a:solidFill>
                <a:effectLst/>
                <a:uLnTx/>
                <a:uFillTx/>
                <a:latin typeface="Arial"/>
                <a:ea typeface="+mn-ea"/>
                <a:cs typeface="+mn-cs"/>
              </a:rPr>
              <a:t> Q&amp;A</a:t>
            </a:r>
          </a:p>
        </p:txBody>
      </p:sp>
      <p:sp>
        <p:nvSpPr>
          <p:cNvPr id="5" name="Text Placeholder 4">
            <a:extLst>
              <a:ext uri="{FF2B5EF4-FFF2-40B4-BE49-F238E27FC236}">
                <a16:creationId xmlns:a16="http://schemas.microsoft.com/office/drawing/2014/main" id="{FF0659A1-2B69-4A96-8D68-E009C6C86C93}"/>
              </a:ext>
            </a:extLst>
          </p:cNvPr>
          <p:cNvSpPr>
            <a:spLocks noGrp="1"/>
          </p:cNvSpPr>
          <p:nvPr>
            <p:ph type="body" sz="quarter" idx="12"/>
          </p:nvPr>
        </p:nvSpPr>
        <p:spPr>
          <a:xfrm>
            <a:off x="441327" y="2854760"/>
            <a:ext cx="8348663" cy="523215"/>
          </a:xfrm>
          <a:prstGeom prst="rect">
            <a:avLst/>
          </a:prstGeom>
        </p:spPr>
        <p:txBody>
          <a:bodyPr>
            <a:normAutofit fontScale="92500" lnSpcReduction="20000"/>
          </a:bodyPr>
          <a:lstStyle/>
          <a:p>
            <a:pPr marL="0" indent="0">
              <a:buNone/>
            </a:pPr>
            <a:r>
              <a:rPr lang="en-GB"/>
              <a:t>Developments</a:t>
            </a:r>
          </a:p>
        </p:txBody>
      </p:sp>
    </p:spTree>
    <p:extLst>
      <p:ext uri="{BB962C8B-B14F-4D97-AF65-F5344CB8AC3E}">
        <p14:creationId xmlns:p14="http://schemas.microsoft.com/office/powerpoint/2010/main" val="4255513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249012" y="137626"/>
            <a:ext cx="6223506" cy="376237"/>
          </a:xfrm>
        </p:spPr>
        <p:txBody>
          <a:bodyPr lIns="0" tIns="0" rIns="91440" bIns="45720" anchor="t">
            <a:noAutofit/>
          </a:bodyPr>
          <a:lstStyle/>
          <a:p>
            <a:r>
              <a:rPr lang="en-GB">
                <a:latin typeface="Arial" panose="020B0604020202020204" pitchFamily="34" charset="0"/>
                <a:cs typeface="Arial" panose="020B0604020202020204" pitchFamily="34" charset="0"/>
              </a:rPr>
              <a:t>Q&amp;A Developments</a:t>
            </a:r>
          </a:p>
        </p:txBody>
      </p:sp>
      <p:sp>
        <p:nvSpPr>
          <p:cNvPr id="30" name="Rectangle 29">
            <a:extLst>
              <a:ext uri="{FF2B5EF4-FFF2-40B4-BE49-F238E27FC236}">
                <a16:creationId xmlns:a16="http://schemas.microsoft.com/office/drawing/2014/main" id="{DDA87741-9D98-EDED-487A-5834329321FF}"/>
              </a:ext>
            </a:extLst>
          </p:cNvPr>
          <p:cNvSpPr/>
          <p:nvPr/>
        </p:nvSpPr>
        <p:spPr>
          <a:xfrm>
            <a:off x="627501" y="898508"/>
            <a:ext cx="3317703" cy="338554"/>
          </a:xfrm>
          <a:prstGeom prst="rect">
            <a:avLst/>
          </a:prstGeom>
        </p:spPr>
        <p:txBody>
          <a:bodyPr wrap="none">
            <a:spAutoFit/>
          </a:bodyPr>
          <a:lstStyle/>
          <a:p>
            <a:pPr defTabSz="609585">
              <a:defRPr/>
            </a:pPr>
            <a:r>
              <a:rPr lang="en-GB" sz="1600" b="1">
                <a:solidFill>
                  <a:srgbClr val="002060"/>
                </a:solidFill>
                <a:latin typeface="Arial" panose="020B0604020202020204"/>
              </a:rPr>
              <a:t>Geophysical Classification Tags</a:t>
            </a:r>
            <a:endParaRPr lang="en-GB" sz="1600">
              <a:solidFill>
                <a:srgbClr val="002060"/>
              </a:solidFill>
              <a:latin typeface="Arial" panose="020B0604020202020204"/>
            </a:endParaRPr>
          </a:p>
        </p:txBody>
      </p:sp>
      <p:graphicFrame>
        <p:nvGraphicFramePr>
          <p:cNvPr id="17" name="Table 6">
            <a:extLst>
              <a:ext uri="{FF2B5EF4-FFF2-40B4-BE49-F238E27FC236}">
                <a16:creationId xmlns:a16="http://schemas.microsoft.com/office/drawing/2014/main" id="{6FA89222-57D1-54A4-25C0-5C956627E6CD}"/>
              </a:ext>
            </a:extLst>
          </p:cNvPr>
          <p:cNvGraphicFramePr>
            <a:graphicFrameLocks noGrp="1"/>
          </p:cNvGraphicFramePr>
          <p:nvPr>
            <p:extLst>
              <p:ext uri="{D42A27DB-BD31-4B8C-83A1-F6EECF244321}">
                <p14:modId xmlns:p14="http://schemas.microsoft.com/office/powerpoint/2010/main" val="3753902265"/>
              </p:ext>
            </p:extLst>
          </p:nvPr>
        </p:nvGraphicFramePr>
        <p:xfrm>
          <a:off x="513113" y="1311560"/>
          <a:ext cx="3612415" cy="1698296"/>
        </p:xfrm>
        <a:graphic>
          <a:graphicData uri="http://schemas.openxmlformats.org/drawingml/2006/table">
            <a:tbl>
              <a:tblPr firstRow="1" bandRow="1">
                <a:tableStyleId>{5C22544A-7EE6-4342-B048-85BDC9FD1C3A}</a:tableStyleId>
              </a:tblPr>
              <a:tblGrid>
                <a:gridCol w="2390631">
                  <a:extLst>
                    <a:ext uri="{9D8B030D-6E8A-4147-A177-3AD203B41FA5}">
                      <a16:colId xmlns:a16="http://schemas.microsoft.com/office/drawing/2014/main" val="1503160817"/>
                    </a:ext>
                  </a:extLst>
                </a:gridCol>
                <a:gridCol w="1221784">
                  <a:extLst>
                    <a:ext uri="{9D8B030D-6E8A-4147-A177-3AD203B41FA5}">
                      <a16:colId xmlns:a16="http://schemas.microsoft.com/office/drawing/2014/main" val="2515471713"/>
                    </a:ext>
                  </a:extLst>
                </a:gridCol>
              </a:tblGrid>
              <a:tr h="320066">
                <a:tc>
                  <a:txBody>
                    <a:bodyPr/>
                    <a:lstStyle/>
                    <a:p>
                      <a:r>
                        <a:rPr lang="en-GB" sz="1200"/>
                        <a:t>Information Types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3351"/>
                    </a:solidFill>
                  </a:tcPr>
                </a:tc>
                <a:tc>
                  <a:txBody>
                    <a:bodyPr/>
                    <a:lstStyle/>
                    <a:p>
                      <a:r>
                        <a:rPr lang="en-GB" sz="1200"/>
                        <a:t>C Tag</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3351"/>
                    </a:solidFill>
                  </a:tcPr>
                </a:tc>
                <a:extLst>
                  <a:ext uri="{0D108BD9-81ED-4DB2-BD59-A6C34878D82A}">
                    <a16:rowId xmlns:a16="http://schemas.microsoft.com/office/drawing/2014/main" val="1331762173"/>
                  </a:ext>
                </a:extLst>
              </a:tr>
              <a:tr h="224552">
                <a:tc>
                  <a:txBody>
                    <a:bodyPr/>
                    <a:lstStyle/>
                    <a:p>
                      <a:pPr>
                        <a:lnSpc>
                          <a:spcPts val="1400"/>
                        </a:lnSpc>
                        <a:spcBef>
                          <a:spcPts val="600"/>
                        </a:spcBef>
                        <a:spcAft>
                          <a:spcPts val="600"/>
                        </a:spcAft>
                      </a:pPr>
                      <a:r>
                        <a:rPr lang="en-GB" sz="1050" b="0">
                          <a:solidFill>
                            <a:schemeClr val="tx1"/>
                          </a:solidFill>
                          <a:effectLst/>
                          <a:latin typeface="Arial" panose="020B0604020202020204" pitchFamily="34" charset="0"/>
                          <a:ea typeface="Times New Roman" panose="02020603050405020304" pitchFamily="18" charset="0"/>
                        </a:rPr>
                        <a:t>Raw Navigation data </a:t>
                      </a:r>
                    </a:p>
                  </a:txBody>
                  <a:tcPr marL="68580" marR="68580" marT="0" marB="0">
                    <a:lnL w="12700" cap="flat" cmpd="sng" algn="ctr">
                      <a:solidFill>
                        <a:schemeClr val="tx1"/>
                      </a:solidFill>
                      <a:prstDash val="solid"/>
                      <a:round/>
                      <a:headEnd type="none" w="med" len="med"/>
                      <a:tailEnd type="none" w="med" len="med"/>
                    </a:lnL>
                  </a:tcPr>
                </a:tc>
                <a:tc>
                  <a:txBody>
                    <a:bodyPr/>
                    <a:lstStyle/>
                    <a:p>
                      <a:pPr>
                        <a:lnSpc>
                          <a:spcPts val="1400"/>
                        </a:lnSpc>
                        <a:spcBef>
                          <a:spcPts val="600"/>
                        </a:spcBef>
                        <a:spcAft>
                          <a:spcPts val="600"/>
                        </a:spcAft>
                      </a:pPr>
                      <a:r>
                        <a:rPr lang="en-GB" sz="1050" b="0">
                          <a:solidFill>
                            <a:schemeClr val="tx1"/>
                          </a:solidFill>
                          <a:effectLst/>
                          <a:latin typeface="Arial" panose="020B0604020202020204" pitchFamily="34" charset="0"/>
                          <a:ea typeface="Times New Roman" panose="02020603050405020304" pitchFamily="18" charset="0"/>
                        </a:rPr>
                        <a:t>Raw_Navigation</a:t>
                      </a: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02074879"/>
                  </a:ext>
                </a:extLst>
              </a:tr>
              <a:tr h="236481">
                <a:tc>
                  <a:txBody>
                    <a:bodyPr/>
                    <a:lstStyle/>
                    <a:p>
                      <a:pPr>
                        <a:lnSpc>
                          <a:spcPts val="1400"/>
                        </a:lnSpc>
                        <a:spcBef>
                          <a:spcPts val="600"/>
                        </a:spcBef>
                        <a:spcAft>
                          <a:spcPts val="600"/>
                        </a:spcAft>
                      </a:pPr>
                      <a:r>
                        <a:rPr lang="en-GB" sz="1050" b="0">
                          <a:solidFill>
                            <a:schemeClr val="tx1"/>
                          </a:solidFill>
                          <a:effectLst/>
                          <a:latin typeface="Arial" panose="020B0604020202020204" pitchFamily="34" charset="0"/>
                          <a:ea typeface="Times New Roman" panose="02020603050405020304" pitchFamily="18" charset="0"/>
                        </a:rPr>
                        <a:t>Processed Navigation data </a:t>
                      </a:r>
                    </a:p>
                  </a:txBody>
                  <a:tcPr marL="68580" marR="68580" marT="0" marB="0">
                    <a:lnL w="12700" cap="flat" cmpd="sng" algn="ctr">
                      <a:solidFill>
                        <a:schemeClr val="tx1"/>
                      </a:solidFill>
                      <a:prstDash val="solid"/>
                      <a:round/>
                      <a:headEnd type="none" w="med" len="med"/>
                      <a:tailEnd type="none" w="med" len="med"/>
                    </a:lnL>
                  </a:tcPr>
                </a:tc>
                <a:tc>
                  <a:txBody>
                    <a:bodyPr/>
                    <a:lstStyle/>
                    <a:p>
                      <a:pPr>
                        <a:lnSpc>
                          <a:spcPts val="1400"/>
                        </a:lnSpc>
                        <a:spcBef>
                          <a:spcPts val="600"/>
                        </a:spcBef>
                        <a:spcAft>
                          <a:spcPts val="600"/>
                        </a:spcAft>
                      </a:pPr>
                      <a:r>
                        <a:rPr lang="en-GB" sz="1050" b="0">
                          <a:solidFill>
                            <a:schemeClr val="tx1"/>
                          </a:solidFill>
                          <a:effectLst/>
                          <a:latin typeface="Arial" panose="020B0604020202020204" pitchFamily="34" charset="0"/>
                          <a:ea typeface="Times New Roman" panose="02020603050405020304" pitchFamily="18" charset="0"/>
                        </a:rPr>
                        <a:t>Final_Navigation</a:t>
                      </a: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2050415"/>
                  </a:ext>
                </a:extLst>
              </a:tr>
              <a:tr h="230099">
                <a:tc>
                  <a:txBody>
                    <a:bodyPr/>
                    <a:lstStyle/>
                    <a:p>
                      <a:pPr>
                        <a:lnSpc>
                          <a:spcPts val="1400"/>
                        </a:lnSpc>
                        <a:spcBef>
                          <a:spcPts val="600"/>
                        </a:spcBef>
                        <a:spcAft>
                          <a:spcPts val="600"/>
                        </a:spcAft>
                      </a:pPr>
                      <a:r>
                        <a:rPr lang="en-GB" sz="1050" b="0">
                          <a:solidFill>
                            <a:schemeClr val="tx1"/>
                          </a:solidFill>
                          <a:effectLst/>
                          <a:latin typeface="Arial" panose="020B0604020202020204" pitchFamily="34" charset="0"/>
                          <a:ea typeface="Times New Roman" panose="02020603050405020304" pitchFamily="18" charset="0"/>
                        </a:rPr>
                        <a:t>Rationalised 2D Navigation</a:t>
                      </a:r>
                    </a:p>
                  </a:txBody>
                  <a:tcPr marL="68580" marR="68580" marT="0" marB="0">
                    <a:lnL w="12700" cap="flat" cmpd="sng" algn="ctr">
                      <a:solidFill>
                        <a:schemeClr val="tx1"/>
                      </a:solidFill>
                      <a:prstDash val="solid"/>
                      <a:round/>
                      <a:headEnd type="none" w="med" len="med"/>
                      <a:tailEnd type="none" w="med" len="med"/>
                    </a:lnL>
                  </a:tcPr>
                </a:tc>
                <a:tc>
                  <a:txBody>
                    <a:bodyPr/>
                    <a:lstStyle/>
                    <a:p>
                      <a:pPr>
                        <a:lnSpc>
                          <a:spcPts val="1400"/>
                        </a:lnSpc>
                        <a:spcBef>
                          <a:spcPts val="600"/>
                        </a:spcBef>
                        <a:spcAft>
                          <a:spcPts val="600"/>
                        </a:spcAft>
                      </a:pPr>
                      <a:r>
                        <a:rPr lang="en-GB" sz="1050" b="0">
                          <a:solidFill>
                            <a:schemeClr val="tx1"/>
                          </a:solidFill>
                          <a:effectLst/>
                          <a:latin typeface="Arial" panose="020B0604020202020204" pitchFamily="34" charset="0"/>
                          <a:ea typeface="Times New Roman" panose="02020603050405020304" pitchFamily="18" charset="0"/>
                        </a:rPr>
                        <a:t>Ends_and_Bends</a:t>
                      </a: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93196764"/>
                  </a:ext>
                </a:extLst>
              </a:tr>
              <a:tr h="219827">
                <a:tc>
                  <a:txBody>
                    <a:bodyPr/>
                    <a:lstStyle/>
                    <a:p>
                      <a:pPr>
                        <a:lnSpc>
                          <a:spcPts val="1400"/>
                        </a:lnSpc>
                        <a:spcBef>
                          <a:spcPts val="600"/>
                        </a:spcBef>
                        <a:spcAft>
                          <a:spcPts val="600"/>
                        </a:spcAft>
                      </a:pPr>
                      <a:r>
                        <a:rPr lang="en-GB" sz="1050" b="0">
                          <a:solidFill>
                            <a:schemeClr val="tx1"/>
                          </a:solidFill>
                          <a:effectLst/>
                          <a:latin typeface="Arial" panose="020B0604020202020204" pitchFamily="34" charset="0"/>
                          <a:ea typeface="Times New Roman" panose="02020603050405020304" pitchFamily="18" charset="0"/>
                        </a:rPr>
                        <a:t>Source signature</a:t>
                      </a:r>
                    </a:p>
                  </a:txBody>
                  <a:tcPr marL="68580" marR="68580" marT="0" marB="0">
                    <a:lnL w="12700" cap="flat" cmpd="sng" algn="ctr">
                      <a:solidFill>
                        <a:schemeClr val="tx1"/>
                      </a:solidFill>
                      <a:prstDash val="solid"/>
                      <a:round/>
                      <a:headEnd type="none" w="med" len="med"/>
                      <a:tailEnd type="none" w="med" len="med"/>
                    </a:lnL>
                  </a:tcPr>
                </a:tc>
                <a:tc>
                  <a:txBody>
                    <a:bodyPr/>
                    <a:lstStyle/>
                    <a:p>
                      <a:pPr>
                        <a:lnSpc>
                          <a:spcPts val="1400"/>
                        </a:lnSpc>
                        <a:spcBef>
                          <a:spcPts val="600"/>
                        </a:spcBef>
                        <a:spcAft>
                          <a:spcPts val="600"/>
                        </a:spcAft>
                      </a:pPr>
                      <a:r>
                        <a:rPr lang="en-GB" sz="1050" b="0">
                          <a:solidFill>
                            <a:schemeClr val="tx1"/>
                          </a:solidFill>
                          <a:effectLst/>
                          <a:latin typeface="Arial" panose="020B0604020202020204" pitchFamily="34" charset="0"/>
                          <a:ea typeface="Times New Roman" panose="02020603050405020304" pitchFamily="18" charset="0"/>
                        </a:rPr>
                        <a:t>Source_Signature</a:t>
                      </a: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23711949"/>
                  </a:ext>
                </a:extLst>
              </a:tr>
              <a:tr h="241184">
                <a:tc>
                  <a:txBody>
                    <a:bodyPr/>
                    <a:lstStyle/>
                    <a:p>
                      <a:pPr>
                        <a:lnSpc>
                          <a:spcPts val="1400"/>
                        </a:lnSpc>
                        <a:spcBef>
                          <a:spcPts val="600"/>
                        </a:spcBef>
                        <a:spcAft>
                          <a:spcPts val="600"/>
                        </a:spcAft>
                      </a:pPr>
                      <a:r>
                        <a:rPr lang="en-GB" sz="1050" b="0">
                          <a:solidFill>
                            <a:schemeClr val="tx1"/>
                          </a:solidFill>
                          <a:effectLst/>
                          <a:latin typeface="Arial" panose="020B0604020202020204" pitchFamily="34" charset="0"/>
                          <a:ea typeface="Times New Roman" panose="02020603050405020304" pitchFamily="18" charset="0"/>
                        </a:rPr>
                        <a:t>Plot of acquisition spatial coverage</a:t>
                      </a:r>
                    </a:p>
                  </a:txBody>
                  <a:tcPr marL="68580" marR="68580" marT="0" marB="0">
                    <a:lnL w="12700" cap="flat" cmpd="sng" algn="ctr">
                      <a:solidFill>
                        <a:schemeClr val="tx1"/>
                      </a:solidFill>
                      <a:prstDash val="solid"/>
                      <a:round/>
                      <a:headEnd type="none" w="med" len="med"/>
                      <a:tailEnd type="none" w="med" len="med"/>
                    </a:lnL>
                  </a:tcPr>
                </a:tc>
                <a:tc>
                  <a:txBody>
                    <a:bodyPr/>
                    <a:lstStyle/>
                    <a:p>
                      <a:pPr>
                        <a:lnSpc>
                          <a:spcPts val="1400"/>
                        </a:lnSpc>
                        <a:spcBef>
                          <a:spcPts val="600"/>
                        </a:spcBef>
                        <a:spcAft>
                          <a:spcPts val="600"/>
                        </a:spcAft>
                      </a:pPr>
                      <a:r>
                        <a:rPr lang="en-GB" sz="1050" b="0">
                          <a:solidFill>
                            <a:schemeClr val="tx1"/>
                          </a:solidFill>
                          <a:effectLst/>
                          <a:latin typeface="Arial" panose="020B0604020202020204" pitchFamily="34" charset="0"/>
                          <a:ea typeface="Times New Roman" panose="02020603050405020304" pitchFamily="18" charset="0"/>
                        </a:rPr>
                        <a:t>Coverage_Plot</a:t>
                      </a: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73410260"/>
                  </a:ext>
                </a:extLst>
              </a:tr>
              <a:tr h="226087">
                <a:tc>
                  <a:txBody>
                    <a:bodyPr/>
                    <a:lstStyle/>
                    <a:p>
                      <a:pPr>
                        <a:lnSpc>
                          <a:spcPts val="1400"/>
                        </a:lnSpc>
                        <a:spcBef>
                          <a:spcPts val="600"/>
                        </a:spcBef>
                        <a:spcAft>
                          <a:spcPts val="600"/>
                        </a:spcAft>
                      </a:pPr>
                      <a:r>
                        <a:rPr lang="en-GB" sz="1050" b="0">
                          <a:solidFill>
                            <a:schemeClr val="tx1"/>
                          </a:solidFill>
                          <a:effectLst/>
                          <a:latin typeface="Arial" panose="020B0604020202020204" pitchFamily="34" charset="0"/>
                          <a:ea typeface="Times New Roman" panose="02020603050405020304" pitchFamily="18" charset="0"/>
                        </a:rPr>
                        <a:t>List of lines included in the survey</a:t>
                      </a: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nSpc>
                          <a:spcPts val="1400"/>
                        </a:lnSpc>
                        <a:spcBef>
                          <a:spcPts val="600"/>
                        </a:spcBef>
                        <a:spcAft>
                          <a:spcPts val="600"/>
                        </a:spcAft>
                      </a:pPr>
                      <a:r>
                        <a:rPr lang="en-GB" sz="1050" b="0" err="1">
                          <a:solidFill>
                            <a:schemeClr val="tx1"/>
                          </a:solidFill>
                          <a:effectLst/>
                          <a:latin typeface="Arial" panose="020B0604020202020204" pitchFamily="34" charset="0"/>
                          <a:ea typeface="Times New Roman" panose="02020603050405020304" pitchFamily="18" charset="0"/>
                        </a:rPr>
                        <a:t>Line_listing</a:t>
                      </a:r>
                      <a:endParaRPr lang="en-GB" sz="1050" b="0">
                        <a:solidFill>
                          <a:schemeClr val="tx1"/>
                        </a:solidFill>
                        <a:effectLst/>
                        <a:latin typeface="Arial" panose="020B0604020202020204" pitchFamily="34" charset="0"/>
                        <a:ea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2955807"/>
                  </a:ext>
                </a:extLst>
              </a:tr>
            </a:tbl>
          </a:graphicData>
        </a:graphic>
      </p:graphicFrame>
      <p:sp>
        <p:nvSpPr>
          <p:cNvPr id="22" name="TextBox 21">
            <a:extLst>
              <a:ext uri="{FF2B5EF4-FFF2-40B4-BE49-F238E27FC236}">
                <a16:creationId xmlns:a16="http://schemas.microsoft.com/office/drawing/2014/main" id="{D2E795F2-1AB2-37BB-C7AF-B5E1C8850AF0}"/>
              </a:ext>
            </a:extLst>
          </p:cNvPr>
          <p:cNvSpPr txBox="1"/>
          <p:nvPr/>
        </p:nvSpPr>
        <p:spPr>
          <a:xfrm>
            <a:off x="162757" y="3020059"/>
            <a:ext cx="4247193" cy="1846659"/>
          </a:xfrm>
          <a:prstGeom prst="rect">
            <a:avLst/>
          </a:prstGeom>
          <a:noFill/>
        </p:spPr>
        <p:txBody>
          <a:bodyPr wrap="square" lIns="0" rIns="0" rtlCol="0">
            <a:spAutoFit/>
          </a:bodyPr>
          <a:lstStyle/>
          <a:p>
            <a:pPr marL="171450" indent="-171450" defTabSz="457189">
              <a:spcBef>
                <a:spcPts val="600"/>
              </a:spcBef>
              <a:buFont typeface="Arial" panose="020B0604020202020204" pitchFamily="34" charset="0"/>
              <a:buChar char="•"/>
              <a:defRPr/>
            </a:pPr>
            <a:endParaRPr lang="en-GB" sz="1200">
              <a:solidFill>
                <a:srgbClr val="002060"/>
              </a:solidFill>
              <a:latin typeface="Arial" panose="020B0604020202020204" pitchFamily="34" charset="0"/>
              <a:cs typeface="Arial" panose="020B0604020202020204" pitchFamily="34" charset="0"/>
            </a:endParaRP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Why?	SEG-D archival artefacts; differentiation </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What?	Navigation</a:t>
            </a:r>
          </a:p>
          <a:p>
            <a:pPr lvl="1" defTabSz="457189">
              <a:spcBef>
                <a:spcPts val="600"/>
              </a:spcBef>
              <a:defRPr/>
            </a:pPr>
            <a:r>
              <a:rPr lang="en-GB" sz="1200">
                <a:solidFill>
                  <a:srgbClr val="002060"/>
                </a:solidFill>
                <a:latin typeface="Arial" panose="020B0604020202020204" pitchFamily="34" charset="0"/>
                <a:cs typeface="Arial" panose="020B0604020202020204" pitchFamily="34" charset="0"/>
              </a:rPr>
              <a:t>	Acquisition seismic information </a:t>
            </a:r>
          </a:p>
          <a:p>
            <a:pPr lvl="1" defTabSz="457189">
              <a:spcBef>
                <a:spcPts val="600"/>
              </a:spcBef>
              <a:defRPr/>
            </a:pPr>
            <a:r>
              <a:rPr lang="en-GB" sz="1200">
                <a:solidFill>
                  <a:srgbClr val="002060"/>
                </a:solidFill>
                <a:latin typeface="Arial" panose="020B0604020202020204" pitchFamily="34" charset="0"/>
                <a:cs typeface="Arial" panose="020B0604020202020204" pitchFamily="34" charset="0"/>
              </a:rPr>
              <a:t>	Remote sensing information and interpretation</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How?	Introduction of new, suspend assignment of old</a:t>
            </a:r>
          </a:p>
          <a:p>
            <a:pPr defTabSz="457189">
              <a:spcBef>
                <a:spcPts val="600"/>
              </a:spcBef>
              <a:defRPr/>
            </a:pPr>
            <a:r>
              <a:rPr lang="en-GB" sz="1200">
                <a:solidFill>
                  <a:srgbClr val="002060"/>
                </a:solidFill>
                <a:latin typeface="Arial" panose="020B0604020202020204" pitchFamily="34" charset="0"/>
                <a:cs typeface="Arial" panose="020B0604020202020204" pitchFamily="34" charset="0"/>
              </a:rPr>
              <a:t>		reclassification of legacy data – timing </a:t>
            </a:r>
            <a:r>
              <a:rPr lang="en-GB" sz="1200" err="1">
                <a:solidFill>
                  <a:srgbClr val="002060"/>
                </a:solidFill>
                <a:latin typeface="Arial" panose="020B0604020202020204" pitchFamily="34" charset="0"/>
                <a:cs typeface="Arial" panose="020B0604020202020204" pitchFamily="34" charset="0"/>
              </a:rPr>
              <a:t>tbd</a:t>
            </a:r>
            <a:endParaRPr lang="en-GB" sz="1200">
              <a:solidFill>
                <a:srgbClr val="002060"/>
              </a:solidFill>
              <a:latin typeface="Arial" panose="020B0604020202020204" pitchFamily="34" charset="0"/>
              <a:cs typeface="Arial" panose="020B0604020202020204" pitchFamily="34" charset="0"/>
            </a:endParaRPr>
          </a:p>
        </p:txBody>
      </p:sp>
      <p:cxnSp>
        <p:nvCxnSpPr>
          <p:cNvPr id="40" name="Straight Connector 39">
            <a:extLst>
              <a:ext uri="{FF2B5EF4-FFF2-40B4-BE49-F238E27FC236}">
                <a16:creationId xmlns:a16="http://schemas.microsoft.com/office/drawing/2014/main" id="{393E6141-8420-1AE0-9C11-6ADA3D9F6126}"/>
              </a:ext>
              <a:ext uri="{C183D7F6-B498-43B3-948B-1728B52AA6E4}">
                <adec:decorative xmlns:adec="http://schemas.microsoft.com/office/drawing/2017/decorative" val="1"/>
              </a:ext>
            </a:extLst>
          </p:cNvPr>
          <p:cNvCxnSpPr>
            <a:cxnSpLocks/>
          </p:cNvCxnSpPr>
          <p:nvPr/>
        </p:nvCxnSpPr>
        <p:spPr>
          <a:xfrm>
            <a:off x="4572000" y="921417"/>
            <a:ext cx="0" cy="4023562"/>
          </a:xfrm>
          <a:prstGeom prst="line">
            <a:avLst/>
          </a:prstGeom>
          <a:noFill/>
          <a:ln w="6350" cap="flat" cmpd="sng" algn="ctr">
            <a:solidFill>
              <a:srgbClr val="002060"/>
            </a:solidFill>
            <a:prstDash val="solid"/>
            <a:miter lim="800000"/>
          </a:ln>
          <a:effectLst/>
        </p:spPr>
      </p:cxnSp>
      <p:sp>
        <p:nvSpPr>
          <p:cNvPr id="26" name="Rectangle 25">
            <a:extLst>
              <a:ext uri="{FF2B5EF4-FFF2-40B4-BE49-F238E27FC236}">
                <a16:creationId xmlns:a16="http://schemas.microsoft.com/office/drawing/2014/main" id="{E39DC86F-2ED1-5469-5A68-D4B081DD2BE2}"/>
              </a:ext>
            </a:extLst>
          </p:cNvPr>
          <p:cNvSpPr/>
          <p:nvPr/>
        </p:nvSpPr>
        <p:spPr>
          <a:xfrm>
            <a:off x="5072654" y="898508"/>
            <a:ext cx="3608680" cy="338554"/>
          </a:xfrm>
          <a:prstGeom prst="rect">
            <a:avLst/>
          </a:prstGeom>
        </p:spPr>
        <p:txBody>
          <a:bodyPr wrap="none">
            <a:spAutoFit/>
          </a:bodyPr>
          <a:lstStyle/>
          <a:p>
            <a:pPr defTabSz="609585">
              <a:defRPr/>
            </a:pPr>
            <a:r>
              <a:rPr lang="en-GB" sz="1600" b="1">
                <a:solidFill>
                  <a:srgbClr val="002060"/>
                </a:solidFill>
                <a:latin typeface="Arial" panose="020B0604020202020204"/>
              </a:rPr>
              <a:t>API / Programmatic access to data</a:t>
            </a:r>
            <a:endParaRPr lang="en-GB" sz="1600">
              <a:solidFill>
                <a:srgbClr val="002060"/>
              </a:solidFill>
              <a:latin typeface="Arial" panose="020B0604020202020204"/>
            </a:endParaRPr>
          </a:p>
        </p:txBody>
      </p:sp>
      <p:sp>
        <p:nvSpPr>
          <p:cNvPr id="36" name="TextBox 35">
            <a:extLst>
              <a:ext uri="{FF2B5EF4-FFF2-40B4-BE49-F238E27FC236}">
                <a16:creationId xmlns:a16="http://schemas.microsoft.com/office/drawing/2014/main" id="{FD7323E4-77AB-29E4-C36B-055B853F3B5C}"/>
              </a:ext>
            </a:extLst>
          </p:cNvPr>
          <p:cNvSpPr txBox="1"/>
          <p:nvPr/>
        </p:nvSpPr>
        <p:spPr>
          <a:xfrm>
            <a:off x="4657305" y="3009856"/>
            <a:ext cx="4024029" cy="1846659"/>
          </a:xfrm>
          <a:prstGeom prst="rect">
            <a:avLst/>
          </a:prstGeom>
          <a:noFill/>
        </p:spPr>
        <p:txBody>
          <a:bodyPr wrap="square" lIns="0" rIns="0" rtlCol="0">
            <a:spAutoFit/>
          </a:bodyPr>
          <a:lstStyle/>
          <a:p>
            <a:pPr algn="ctr" defTabSz="457189">
              <a:spcBef>
                <a:spcPts val="600"/>
              </a:spcBef>
              <a:defRPr/>
            </a:pPr>
            <a:endParaRPr lang="en-GB" sz="1200" b="1">
              <a:solidFill>
                <a:srgbClr val="002060"/>
              </a:solidFill>
              <a:highlight>
                <a:srgbClr val="FFFF00"/>
              </a:highlight>
              <a:latin typeface="Arial" panose="020B0604020202020204" pitchFamily="34" charset="0"/>
              <a:cs typeface="Arial" panose="020B0604020202020204" pitchFamily="34" charset="0"/>
            </a:endParaRP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What? 	All disclosed wellbore information</a:t>
            </a:r>
          </a:p>
          <a:p>
            <a:pPr lvl="1" defTabSz="457189">
              <a:spcBef>
                <a:spcPts val="600"/>
              </a:spcBef>
              <a:defRPr/>
            </a:pPr>
            <a:r>
              <a:rPr lang="en-GB" sz="1200">
                <a:solidFill>
                  <a:srgbClr val="002060"/>
                </a:solidFill>
                <a:latin typeface="Arial" panose="020B0604020202020204" pitchFamily="34" charset="0"/>
                <a:cs typeface="Arial" panose="020B0604020202020204" pitchFamily="34" charset="0"/>
              </a:rPr>
              <a:t>	&gt;700K files available </a:t>
            </a:r>
          </a:p>
          <a:p>
            <a:pPr lvl="1" defTabSz="457189">
              <a:spcBef>
                <a:spcPts val="600"/>
              </a:spcBef>
              <a:defRPr/>
            </a:pPr>
            <a:r>
              <a:rPr lang="en-GB" sz="1200">
                <a:solidFill>
                  <a:srgbClr val="002060"/>
                </a:solidFill>
                <a:latin typeface="Arial" panose="020B0604020202020204" pitchFamily="34" charset="0"/>
                <a:cs typeface="Arial" panose="020B0604020202020204" pitchFamily="34" charset="0"/>
              </a:rPr>
              <a:t>	including recently disclosed</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NSTA provisioned service</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User Pays opt in for high demand use cases</a:t>
            </a:r>
          </a:p>
          <a:p>
            <a:pPr marL="171450" indent="-171450" defTabSz="457189">
              <a:spcBef>
                <a:spcPts val="600"/>
              </a:spcBef>
              <a:buFont typeface="Arial" panose="020B0604020202020204" pitchFamily="34" charset="0"/>
              <a:buChar char="•"/>
              <a:defRPr/>
            </a:pPr>
            <a:r>
              <a:rPr lang="en-GB" sz="1200">
                <a:solidFill>
                  <a:srgbClr val="002060"/>
                </a:solidFill>
                <a:latin typeface="Arial" panose="020B0604020202020204" pitchFamily="34" charset="0"/>
                <a:cs typeface="Arial" panose="020B0604020202020204" pitchFamily="34" charset="0"/>
              </a:rPr>
              <a:t>External testing &amp; deployment schedule to be determined</a:t>
            </a:r>
          </a:p>
        </p:txBody>
      </p:sp>
      <p:grpSp>
        <p:nvGrpSpPr>
          <p:cNvPr id="45" name="Group 44">
            <a:extLst>
              <a:ext uri="{FF2B5EF4-FFF2-40B4-BE49-F238E27FC236}">
                <a16:creationId xmlns:a16="http://schemas.microsoft.com/office/drawing/2014/main" id="{2C1935C1-C775-EF25-96EC-14A05DAEFB3C}"/>
              </a:ext>
              <a:ext uri="{C183D7F6-B498-43B3-948B-1728B52AA6E4}">
                <adec:decorative xmlns:adec="http://schemas.microsoft.com/office/drawing/2017/decorative" val="1"/>
              </a:ext>
            </a:extLst>
          </p:cNvPr>
          <p:cNvGrpSpPr/>
          <p:nvPr/>
        </p:nvGrpSpPr>
        <p:grpSpPr>
          <a:xfrm>
            <a:off x="5036747" y="1256753"/>
            <a:ext cx="3605907" cy="1807909"/>
            <a:chOff x="4989795" y="1255723"/>
            <a:chExt cx="3644509" cy="1881562"/>
          </a:xfrm>
        </p:grpSpPr>
        <p:grpSp>
          <p:nvGrpSpPr>
            <p:cNvPr id="44" name="Group 43">
              <a:extLst>
                <a:ext uri="{FF2B5EF4-FFF2-40B4-BE49-F238E27FC236}">
                  <a16:creationId xmlns:a16="http://schemas.microsoft.com/office/drawing/2014/main" id="{0A289D31-01C0-1086-D65F-565C7D6E5380}"/>
                </a:ext>
              </a:extLst>
            </p:cNvPr>
            <p:cNvGrpSpPr/>
            <p:nvPr/>
          </p:nvGrpSpPr>
          <p:grpSpPr>
            <a:xfrm>
              <a:off x="6763356" y="1255723"/>
              <a:ext cx="1870948" cy="1881562"/>
              <a:chOff x="6737487" y="1274090"/>
              <a:chExt cx="1870948" cy="1881562"/>
            </a:xfrm>
          </p:grpSpPr>
          <p:sp>
            <p:nvSpPr>
              <p:cNvPr id="37" name="Rectangle 36">
                <a:extLst>
                  <a:ext uri="{FF2B5EF4-FFF2-40B4-BE49-F238E27FC236}">
                    <a16:creationId xmlns:a16="http://schemas.microsoft.com/office/drawing/2014/main" id="{BD2E11C5-C602-FD40-F3AE-15CD6ED8FA20}"/>
                  </a:ext>
                </a:extLst>
              </p:cNvPr>
              <p:cNvSpPr/>
              <p:nvPr/>
            </p:nvSpPr>
            <p:spPr>
              <a:xfrm>
                <a:off x="6737487" y="1319064"/>
                <a:ext cx="1870948" cy="1794007"/>
              </a:xfrm>
              <a:prstGeom prst="rect">
                <a:avLst/>
              </a:prstGeom>
              <a:solidFill>
                <a:schemeClr val="bg1"/>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Graphic 6">
                <a:extLst>
                  <a:ext uri="{FF2B5EF4-FFF2-40B4-BE49-F238E27FC236}">
                    <a16:creationId xmlns:a16="http://schemas.microsoft.com/office/drawing/2014/main" id="{057273BF-A7F9-5CAF-86E9-68C05679FE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19611" y="1274090"/>
                <a:ext cx="1720717" cy="1881562"/>
              </a:xfrm>
              <a:prstGeom prst="rect">
                <a:avLst/>
              </a:prstGeom>
            </p:spPr>
          </p:pic>
        </p:grpSp>
        <p:pic>
          <p:nvPicPr>
            <p:cNvPr id="43" name="Picture 42" descr="Icon&#10;&#10;Description automatically generated">
              <a:extLst>
                <a:ext uri="{FF2B5EF4-FFF2-40B4-BE49-F238E27FC236}">
                  <a16:creationId xmlns:a16="http://schemas.microsoft.com/office/drawing/2014/main" id="{AD9A62CD-6DD5-E62E-BBB4-CF8D22A49DE8}"/>
                </a:ext>
              </a:extLst>
            </p:cNvPr>
            <p:cNvPicPr>
              <a:picLocks noChangeAspect="1"/>
            </p:cNvPicPr>
            <p:nvPr/>
          </p:nvPicPr>
          <p:blipFill>
            <a:blip r:embed="rId4"/>
            <a:stretch>
              <a:fillRect/>
            </a:stretch>
          </p:blipFill>
          <p:spPr>
            <a:xfrm>
              <a:off x="4989795" y="1308773"/>
              <a:ext cx="1775993" cy="1785931"/>
            </a:xfrm>
            <a:prstGeom prst="rect">
              <a:avLst/>
            </a:prstGeom>
            <a:ln>
              <a:solidFill>
                <a:schemeClr val="tx1"/>
              </a:solidFill>
            </a:ln>
          </p:spPr>
        </p:pic>
      </p:grpSp>
      <p:grpSp>
        <p:nvGrpSpPr>
          <p:cNvPr id="50" name="Group 49">
            <a:extLst>
              <a:ext uri="{FF2B5EF4-FFF2-40B4-BE49-F238E27FC236}">
                <a16:creationId xmlns:a16="http://schemas.microsoft.com/office/drawing/2014/main" id="{CAA8756D-1432-CAE3-BF09-FD0F0CBB337B}"/>
              </a:ext>
              <a:ext uri="{C183D7F6-B498-43B3-948B-1728B52AA6E4}">
                <adec:decorative xmlns:adec="http://schemas.microsoft.com/office/drawing/2017/decorative" val="1"/>
              </a:ext>
            </a:extLst>
          </p:cNvPr>
          <p:cNvGrpSpPr/>
          <p:nvPr/>
        </p:nvGrpSpPr>
        <p:grpSpPr>
          <a:xfrm>
            <a:off x="6767794" y="1635390"/>
            <a:ext cx="60480" cy="76320"/>
            <a:chOff x="6767794" y="1635390"/>
            <a:chExt cx="60480" cy="76320"/>
          </a:xfrm>
        </p:grpSpPr>
        <mc:AlternateContent xmlns:mc="http://schemas.openxmlformats.org/markup-compatibility/2006" xmlns:p14="http://schemas.microsoft.com/office/powerpoint/2010/main">
          <mc:Choice Requires="p14">
            <p:contentPart p14:bwMode="auto" r:id="rId5">
              <p14:nvContentPartPr>
                <p14:cNvPr id="47" name="Ink 46">
                  <a:extLst>
                    <a:ext uri="{FF2B5EF4-FFF2-40B4-BE49-F238E27FC236}">
                      <a16:creationId xmlns:a16="http://schemas.microsoft.com/office/drawing/2014/main" id="{E1AA6B75-386D-DC48-3CB4-5BC3CAAF90AD}"/>
                    </a:ext>
                  </a:extLst>
                </p14:cNvPr>
                <p14:cNvContentPartPr/>
                <p14:nvPr/>
              </p14:nvContentPartPr>
              <p14:xfrm>
                <a:off x="6827914" y="1635390"/>
                <a:ext cx="360" cy="360"/>
              </p14:xfrm>
            </p:contentPart>
          </mc:Choice>
          <mc:Fallback xmlns="">
            <p:pic>
              <p:nvPicPr>
                <p:cNvPr id="47" name="Ink 46">
                  <a:extLst>
                    <a:ext uri="{FF2B5EF4-FFF2-40B4-BE49-F238E27FC236}">
                      <a16:creationId xmlns:a16="http://schemas.microsoft.com/office/drawing/2014/main" id="{E1AA6B75-386D-DC48-3CB4-5BC3CAAF90AD}"/>
                    </a:ext>
                  </a:extLst>
                </p:cNvPr>
                <p:cNvPicPr/>
                <p:nvPr/>
              </p:nvPicPr>
              <p:blipFill>
                <a:blip r:embed="rId6"/>
                <a:stretch>
                  <a:fillRect/>
                </a:stretch>
              </p:blipFill>
              <p:spPr>
                <a:xfrm>
                  <a:off x="6818914" y="162639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8" name="Ink 47">
                  <a:extLst>
                    <a:ext uri="{FF2B5EF4-FFF2-40B4-BE49-F238E27FC236}">
                      <a16:creationId xmlns:a16="http://schemas.microsoft.com/office/drawing/2014/main" id="{812B6286-0BD4-3F9F-6653-B9F2C7CBFF65}"/>
                    </a:ext>
                  </a:extLst>
                </p14:cNvPr>
                <p14:cNvContentPartPr/>
                <p14:nvPr/>
              </p14:nvContentPartPr>
              <p14:xfrm>
                <a:off x="6767794" y="1687230"/>
                <a:ext cx="360" cy="360"/>
              </p14:xfrm>
            </p:contentPart>
          </mc:Choice>
          <mc:Fallback xmlns="">
            <p:pic>
              <p:nvPicPr>
                <p:cNvPr id="48" name="Ink 47">
                  <a:extLst>
                    <a:ext uri="{FF2B5EF4-FFF2-40B4-BE49-F238E27FC236}">
                      <a16:creationId xmlns:a16="http://schemas.microsoft.com/office/drawing/2014/main" id="{812B6286-0BD4-3F9F-6653-B9F2C7CBFF65}"/>
                    </a:ext>
                  </a:extLst>
                </p:cNvPr>
                <p:cNvPicPr/>
                <p:nvPr/>
              </p:nvPicPr>
              <p:blipFill>
                <a:blip r:embed="rId6"/>
                <a:stretch>
                  <a:fillRect/>
                </a:stretch>
              </p:blipFill>
              <p:spPr>
                <a:xfrm>
                  <a:off x="6758794" y="16782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9" name="Ink 48">
                  <a:extLst>
                    <a:ext uri="{FF2B5EF4-FFF2-40B4-BE49-F238E27FC236}">
                      <a16:creationId xmlns:a16="http://schemas.microsoft.com/office/drawing/2014/main" id="{BEA85095-7D53-EA90-D685-1B53649FDD9A}"/>
                    </a:ext>
                  </a:extLst>
                </p14:cNvPr>
                <p14:cNvContentPartPr/>
                <p14:nvPr/>
              </p14:nvContentPartPr>
              <p14:xfrm>
                <a:off x="6789754" y="1711350"/>
                <a:ext cx="360" cy="360"/>
              </p14:xfrm>
            </p:contentPart>
          </mc:Choice>
          <mc:Fallback xmlns="">
            <p:pic>
              <p:nvPicPr>
                <p:cNvPr id="49" name="Ink 48">
                  <a:extLst>
                    <a:ext uri="{FF2B5EF4-FFF2-40B4-BE49-F238E27FC236}">
                      <a16:creationId xmlns:a16="http://schemas.microsoft.com/office/drawing/2014/main" id="{BEA85095-7D53-EA90-D685-1B53649FDD9A}"/>
                    </a:ext>
                  </a:extLst>
                </p:cNvPr>
                <p:cNvPicPr/>
                <p:nvPr/>
              </p:nvPicPr>
              <p:blipFill>
                <a:blip r:embed="rId6"/>
                <a:stretch>
                  <a:fillRect/>
                </a:stretch>
              </p:blipFill>
              <p:spPr>
                <a:xfrm>
                  <a:off x="6780754" y="1702350"/>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51" name="Ink 50">
                <a:extLst>
                  <a:ext uri="{FF2B5EF4-FFF2-40B4-BE49-F238E27FC236}">
                    <a16:creationId xmlns:a16="http://schemas.microsoft.com/office/drawing/2014/main" id="{A22DB39B-56B7-5283-08D6-EB77691C47C1}"/>
                  </a:ext>
                  <a:ext uri="{C183D7F6-B498-43B3-948B-1728B52AA6E4}">
                    <adec:decorative xmlns:adec="http://schemas.microsoft.com/office/drawing/2017/decorative" val="1"/>
                  </a:ext>
                </a:extLst>
              </p14:cNvPr>
              <p14:cNvContentPartPr/>
              <p14:nvPr/>
            </p14:nvContentPartPr>
            <p14:xfrm>
              <a:off x="6819634" y="1975590"/>
              <a:ext cx="360" cy="360"/>
            </p14:xfrm>
          </p:contentPart>
        </mc:Choice>
        <mc:Fallback xmlns="">
          <p:pic>
            <p:nvPicPr>
              <p:cNvPr id="51" name="Ink 50">
                <a:extLst>
                  <a:ext uri="{FF2B5EF4-FFF2-40B4-BE49-F238E27FC236}">
                    <a16:creationId xmlns:a16="http://schemas.microsoft.com/office/drawing/2014/main" id="{A22DB39B-56B7-5283-08D6-EB77691C47C1}"/>
                  </a:ext>
                  <a:ext uri="{C183D7F6-B498-43B3-948B-1728B52AA6E4}">
                    <adec:decorative xmlns:adec="http://schemas.microsoft.com/office/drawing/2017/decorative" val="1"/>
                  </a:ext>
                </a:extLst>
              </p:cNvPr>
              <p:cNvPicPr/>
              <p:nvPr/>
            </p:nvPicPr>
            <p:blipFill>
              <a:blip r:embed="rId6"/>
              <a:stretch>
                <a:fillRect/>
              </a:stretch>
            </p:blipFill>
            <p:spPr>
              <a:xfrm>
                <a:off x="6810634" y="1966590"/>
                <a:ext cx="18000" cy="18000"/>
              </a:xfrm>
              <a:prstGeom prst="rect">
                <a:avLst/>
              </a:prstGeom>
            </p:spPr>
          </p:pic>
        </mc:Fallback>
      </mc:AlternateContent>
      <p:grpSp>
        <p:nvGrpSpPr>
          <p:cNvPr id="55" name="Group 54">
            <a:extLst>
              <a:ext uri="{FF2B5EF4-FFF2-40B4-BE49-F238E27FC236}">
                <a16:creationId xmlns:a16="http://schemas.microsoft.com/office/drawing/2014/main" id="{24F811FB-B7B9-B9C8-2953-2C0BD646D2A1}"/>
              </a:ext>
              <a:ext uri="{C183D7F6-B498-43B3-948B-1728B52AA6E4}">
                <adec:decorative xmlns:adec="http://schemas.microsoft.com/office/drawing/2017/decorative" val="1"/>
              </a:ext>
            </a:extLst>
          </p:cNvPr>
          <p:cNvGrpSpPr/>
          <p:nvPr/>
        </p:nvGrpSpPr>
        <p:grpSpPr>
          <a:xfrm>
            <a:off x="6778954" y="3020670"/>
            <a:ext cx="360" cy="360"/>
            <a:chOff x="6778954" y="3020670"/>
            <a:chExt cx="360" cy="360"/>
          </a:xfrm>
        </p:grpSpPr>
        <mc:AlternateContent xmlns:mc="http://schemas.openxmlformats.org/markup-compatibility/2006" xmlns:p14="http://schemas.microsoft.com/office/powerpoint/2010/main">
          <mc:Choice Requires="p14">
            <p:contentPart p14:bwMode="auto" r:id="rId10">
              <p14:nvContentPartPr>
                <p14:cNvPr id="52" name="Ink 51">
                  <a:extLst>
                    <a:ext uri="{FF2B5EF4-FFF2-40B4-BE49-F238E27FC236}">
                      <a16:creationId xmlns:a16="http://schemas.microsoft.com/office/drawing/2014/main" id="{03D5C6D0-2938-F725-7978-02B5CA31CD46}"/>
                    </a:ext>
                  </a:extLst>
                </p14:cNvPr>
                <p14:cNvContentPartPr/>
                <p14:nvPr/>
              </p14:nvContentPartPr>
              <p14:xfrm>
                <a:off x="6778954" y="3020670"/>
                <a:ext cx="360" cy="360"/>
              </p14:xfrm>
            </p:contentPart>
          </mc:Choice>
          <mc:Fallback xmlns="">
            <p:pic>
              <p:nvPicPr>
                <p:cNvPr id="52" name="Ink 51">
                  <a:extLst>
                    <a:ext uri="{FF2B5EF4-FFF2-40B4-BE49-F238E27FC236}">
                      <a16:creationId xmlns:a16="http://schemas.microsoft.com/office/drawing/2014/main" id="{03D5C6D0-2938-F725-7978-02B5CA31CD46}"/>
                    </a:ext>
                  </a:extLst>
                </p:cNvPr>
                <p:cNvPicPr/>
                <p:nvPr/>
              </p:nvPicPr>
              <p:blipFill>
                <a:blip r:embed="rId6"/>
                <a:stretch>
                  <a:fillRect/>
                </a:stretch>
              </p:blipFill>
              <p:spPr>
                <a:xfrm>
                  <a:off x="6769954" y="301167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3" name="Ink 52">
                  <a:extLst>
                    <a:ext uri="{FF2B5EF4-FFF2-40B4-BE49-F238E27FC236}">
                      <a16:creationId xmlns:a16="http://schemas.microsoft.com/office/drawing/2014/main" id="{BACC696A-5530-43B4-47DA-0C0B1A80108F}"/>
                    </a:ext>
                  </a:extLst>
                </p14:cNvPr>
                <p14:cNvContentPartPr/>
                <p14:nvPr/>
              </p14:nvContentPartPr>
              <p14:xfrm>
                <a:off x="6778954" y="3020670"/>
                <a:ext cx="360" cy="360"/>
              </p14:xfrm>
            </p:contentPart>
          </mc:Choice>
          <mc:Fallback xmlns="">
            <p:pic>
              <p:nvPicPr>
                <p:cNvPr id="53" name="Ink 52">
                  <a:extLst>
                    <a:ext uri="{FF2B5EF4-FFF2-40B4-BE49-F238E27FC236}">
                      <a16:creationId xmlns:a16="http://schemas.microsoft.com/office/drawing/2014/main" id="{BACC696A-5530-43B4-47DA-0C0B1A80108F}"/>
                    </a:ext>
                  </a:extLst>
                </p:cNvPr>
                <p:cNvPicPr/>
                <p:nvPr/>
              </p:nvPicPr>
              <p:blipFill>
                <a:blip r:embed="rId6"/>
                <a:stretch>
                  <a:fillRect/>
                </a:stretch>
              </p:blipFill>
              <p:spPr>
                <a:xfrm>
                  <a:off x="6769954" y="3011670"/>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54" name="Ink 53">
                <a:extLst>
                  <a:ext uri="{FF2B5EF4-FFF2-40B4-BE49-F238E27FC236}">
                    <a16:creationId xmlns:a16="http://schemas.microsoft.com/office/drawing/2014/main" id="{592074AA-DFE2-4CF3-255A-E609BEC75A7F}"/>
                  </a:ext>
                  <a:ext uri="{C183D7F6-B498-43B3-948B-1728B52AA6E4}">
                    <adec:decorative xmlns:adec="http://schemas.microsoft.com/office/drawing/2017/decorative" val="1"/>
                  </a:ext>
                </a:extLst>
              </p14:cNvPr>
              <p14:cNvContentPartPr/>
              <p14:nvPr/>
            </p14:nvContentPartPr>
            <p14:xfrm>
              <a:off x="6705514" y="2386350"/>
              <a:ext cx="360" cy="360"/>
            </p14:xfrm>
          </p:contentPart>
        </mc:Choice>
        <mc:Fallback xmlns="">
          <p:pic>
            <p:nvPicPr>
              <p:cNvPr id="54" name="Ink 53">
                <a:extLst>
                  <a:ext uri="{FF2B5EF4-FFF2-40B4-BE49-F238E27FC236}">
                    <a16:creationId xmlns:a16="http://schemas.microsoft.com/office/drawing/2014/main" id="{592074AA-DFE2-4CF3-255A-E609BEC75A7F}"/>
                  </a:ext>
                  <a:ext uri="{C183D7F6-B498-43B3-948B-1728B52AA6E4}">
                    <adec:decorative xmlns:adec="http://schemas.microsoft.com/office/drawing/2017/decorative" val="1"/>
                  </a:ext>
                </a:extLst>
              </p:cNvPr>
              <p:cNvPicPr/>
              <p:nvPr/>
            </p:nvPicPr>
            <p:blipFill>
              <a:blip r:embed="rId6"/>
              <a:stretch>
                <a:fillRect/>
              </a:stretch>
            </p:blipFill>
            <p:spPr>
              <a:xfrm>
                <a:off x="6696514" y="2377350"/>
                <a:ext cx="18000" cy="18000"/>
              </a:xfrm>
              <a:prstGeom prst="rect">
                <a:avLst/>
              </a:prstGeom>
            </p:spPr>
          </p:pic>
        </mc:Fallback>
      </mc:AlternateContent>
    </p:spTree>
    <p:extLst>
      <p:ext uri="{BB962C8B-B14F-4D97-AF65-F5344CB8AC3E}">
        <p14:creationId xmlns:p14="http://schemas.microsoft.com/office/powerpoint/2010/main" val="1281562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212200-D6D0-5868-297D-A00F4FBF9831}"/>
              </a:ext>
            </a:extLst>
          </p:cNvPr>
          <p:cNvSpPr>
            <a:spLocks noGrp="1"/>
          </p:cNvSpPr>
          <p:nvPr>
            <p:ph type="title" idx="4294967295"/>
          </p:nvPr>
        </p:nvSpPr>
        <p:spPr>
          <a:xfrm>
            <a:off x="431800" y="1976438"/>
            <a:ext cx="8388350" cy="747712"/>
          </a:xfrm>
          <a:prstGeom prst="rect">
            <a:avLst/>
          </a:prstGeom>
          <a:noFill/>
          <a:ln>
            <a:noFill/>
            <a:prstDash/>
          </a:ln>
          <a:effectLst/>
        </p:spPr>
        <p:txBody>
          <a:bodyPr rot="0" spcFirstLastPara="0" vertOverflow="overflow" horzOverflow="overflow" vert="horz" wrap="square" lIns="0" tIns="45720" rIns="91440" bIns="45720" numCol="1" spcCol="0" rtlCol="0" fromWordArt="0" anchor="b" anchorCtr="0" forceAA="0" compatLnSpc="1">
            <a:prstTxWarp prst="textNoShape">
              <a:avLst/>
            </a:prstTxWarp>
            <a:normAutofit fontScale="90000"/>
          </a:bodyPr>
          <a:lstStyle/>
          <a:p>
            <a:pPr>
              <a:spcBef>
                <a:spcPts val="750"/>
              </a:spcBef>
              <a:defRPr/>
            </a:pPr>
            <a:r>
              <a:rPr lang="en-GB" sz="4000">
                <a:solidFill>
                  <a:srgbClr val="193768"/>
                </a:solidFill>
              </a:rPr>
              <a:t>How To…</a:t>
            </a:r>
            <a:br>
              <a:rPr lang="en-GB" sz="4000">
                <a:solidFill>
                  <a:srgbClr val="193768"/>
                </a:solidFill>
              </a:rPr>
            </a:br>
            <a:r>
              <a:rPr lang="en-GB" sz="4000">
                <a:solidFill>
                  <a:srgbClr val="193768"/>
                </a:solidFill>
              </a:rPr>
              <a:t>Manage displays of the map and tables</a:t>
            </a:r>
            <a:endParaRPr kumimoji="0" lang="en-GB" sz="4000" b="0" i="0" u="none" strike="noStrike" kern="1200" cap="none" spc="0" normalizeH="0" baseline="0" noProof="0">
              <a:ln>
                <a:noFill/>
              </a:ln>
              <a:solidFill>
                <a:srgbClr val="193768"/>
              </a:solidFill>
              <a:effectLst/>
              <a:uLnTx/>
              <a:uFillTx/>
              <a:latin typeface="+mn-lt"/>
              <a:ea typeface="+mn-ea"/>
              <a:cs typeface="+mn-cs"/>
            </a:endParaRPr>
          </a:p>
        </p:txBody>
      </p:sp>
    </p:spTree>
    <p:extLst>
      <p:ext uri="{BB962C8B-B14F-4D97-AF65-F5344CB8AC3E}">
        <p14:creationId xmlns:p14="http://schemas.microsoft.com/office/powerpoint/2010/main" val="2461088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249012" y="137626"/>
            <a:ext cx="6223506" cy="376237"/>
          </a:xfrm>
        </p:spPr>
        <p:txBody>
          <a:bodyPr lIns="0" tIns="0" rIns="91440" bIns="45720" anchor="t">
            <a:noAutofit/>
          </a:bodyPr>
          <a:lstStyle/>
          <a:p>
            <a:r>
              <a:rPr lang="en-GB">
                <a:latin typeface="Arial" panose="020B0604020202020204" pitchFamily="34" charset="0"/>
                <a:cs typeface="Arial" panose="020B0604020202020204" pitchFamily="34" charset="0"/>
              </a:rPr>
              <a:t>Agenda</a:t>
            </a:r>
            <a:endParaRPr lang="en-GB">
              <a:solidFill>
                <a:srgbClr val="00335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7A49F9F-7FA4-4EF8-A3DD-10DF6EA97A7C}"/>
              </a:ext>
            </a:extLst>
          </p:cNvPr>
          <p:cNvSpPr txBox="1"/>
          <p:nvPr/>
        </p:nvSpPr>
        <p:spPr>
          <a:xfrm>
            <a:off x="65938" y="803850"/>
            <a:ext cx="8892481" cy="4278094"/>
          </a:xfrm>
          <a:prstGeom prst="rect">
            <a:avLst/>
          </a:prstGeom>
          <a:noFill/>
        </p:spPr>
        <p:txBody>
          <a:bodyPr wrap="square" rtlCol="0">
            <a:spAutoFit/>
          </a:bodyPr>
          <a:lstStyle/>
          <a:p>
            <a:r>
              <a:rPr lang="en-GB" sz="20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400" b="1">
                <a:solidFill>
                  <a:srgbClr val="002060"/>
                </a:solidFill>
                <a:latin typeface="Arial" panose="020B0604020202020204" pitchFamily="34" charset="0"/>
                <a:ea typeface="Calibri" panose="020F0502020204030204" pitchFamily="34" charset="0"/>
                <a:cs typeface="Arial" panose="020B0604020202020204" pitchFamily="34" charset="0"/>
              </a:rPr>
              <a:t>I</a:t>
            </a:r>
            <a:r>
              <a:rPr lang="en-GB" sz="1400" b="1">
                <a:solidFill>
                  <a:srgbClr val="002060"/>
                </a:solidFill>
                <a:effectLst/>
                <a:latin typeface="Arial" panose="020B0604020202020204" pitchFamily="34" charset="0"/>
                <a:ea typeface="Calibri" panose="020F0502020204030204" pitchFamily="34" charset="0"/>
                <a:cs typeface="Arial" panose="020B0604020202020204" pitchFamily="34" charset="0"/>
              </a:rPr>
              <a:t>ntroduction and general topics  (</a:t>
            </a:r>
            <a:r>
              <a:rPr lang="en-GB" sz="1400" b="1">
                <a:solidFill>
                  <a:srgbClr val="002060"/>
                </a:solidFill>
                <a:latin typeface="Arial" panose="020B0604020202020204" pitchFamily="34" charset="0"/>
                <a:ea typeface="Calibri" panose="020F0502020204030204" pitchFamily="34" charset="0"/>
                <a:cs typeface="Arial" panose="020B0604020202020204" pitchFamily="34" charset="0"/>
              </a:rPr>
              <a:t>11:00</a:t>
            </a:r>
            <a:r>
              <a:rPr lang="en-GB" sz="1400" b="1">
                <a:solidFill>
                  <a:srgbClr val="002060"/>
                </a:solidFill>
                <a:effectLst/>
                <a:latin typeface="Arial" panose="020B0604020202020204" pitchFamily="34" charset="0"/>
                <a:ea typeface="Calibri" panose="020F0502020204030204" pitchFamily="34" charset="0"/>
                <a:cs typeface="Arial" panose="020B0604020202020204" pitchFamily="34" charset="0"/>
              </a:rPr>
              <a:t>)</a:t>
            </a:r>
          </a:p>
          <a:p>
            <a:pPr marL="1200150" lvl="1" indent="-285750">
              <a:buFont typeface="Arial" panose="020B0604020202020204" pitchFamily="34" charset="0"/>
              <a:buChar char="•"/>
            </a:pPr>
            <a:r>
              <a:rPr lang="en-GB" sz="1400">
                <a:solidFill>
                  <a:srgbClr val="002060"/>
                </a:solidFill>
                <a:latin typeface="Arial" panose="020B0604020202020204" pitchFamily="34" charset="0"/>
                <a:ea typeface="Calibri" panose="020F0502020204030204" pitchFamily="34" charset="0"/>
                <a:cs typeface="Arial" panose="020B0604020202020204" pitchFamily="34" charset="0"/>
              </a:rPr>
              <a:t>Last meeting – Recap</a:t>
            </a:r>
          </a:p>
          <a:p>
            <a:pPr marL="1200150" lvl="1" indent="-285750">
              <a:buFont typeface="Arial" panose="020B0604020202020204" pitchFamily="34" charset="0"/>
              <a:buChar char="•"/>
            </a:pPr>
            <a:r>
              <a:rPr lang="en-GB" sz="1400">
                <a:solidFill>
                  <a:srgbClr val="002060"/>
                </a:solidFill>
                <a:latin typeface="Arial" panose="020B0604020202020204" pitchFamily="34" charset="0"/>
                <a:ea typeface="Calibri" panose="020F0502020204030204" pitchFamily="34" charset="0"/>
                <a:cs typeface="Arial" panose="020B0604020202020204" pitchFamily="34" charset="0"/>
              </a:rPr>
              <a:t>General updates: Version releases, Updates to documentation</a:t>
            </a:r>
          </a:p>
          <a:p>
            <a:pPr marL="1200150" lvl="1" indent="-285750">
              <a:buFont typeface="Arial" panose="020B0604020202020204" pitchFamily="34" charset="0"/>
              <a:buChar char="•"/>
            </a:pPr>
            <a:r>
              <a:rPr lang="en-GB" sz="1400">
                <a:solidFill>
                  <a:srgbClr val="002060"/>
                </a:solidFill>
                <a:latin typeface="Arial" panose="020B0604020202020204" pitchFamily="34" charset="0"/>
                <a:ea typeface="Calibri" panose="020F0502020204030204" pitchFamily="34" charset="0"/>
                <a:cs typeface="Arial" panose="020B0604020202020204" pitchFamily="34" charset="0"/>
              </a:rPr>
              <a:t>How To… </a:t>
            </a:r>
          </a:p>
          <a:p>
            <a:pPr marL="457200"/>
            <a:endParaRPr lang="en-GB" sz="1400">
              <a:solidFill>
                <a:srgbClr val="002060"/>
              </a:solidFill>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457200"/>
            <a:r>
              <a:rPr lang="en-GB" sz="1400" b="1">
                <a:solidFill>
                  <a:srgbClr val="002060"/>
                </a:solidFill>
                <a:effectLst/>
                <a:latin typeface="Arial" panose="020B0604020202020204" pitchFamily="34" charset="0"/>
                <a:ea typeface="Calibri" panose="020F0502020204030204" pitchFamily="34" charset="0"/>
                <a:cs typeface="Arial" panose="020B0604020202020204" pitchFamily="34" charset="0"/>
              </a:rPr>
              <a:t>Task Finish Groups &amp; Projects  (11:15)</a:t>
            </a:r>
          </a:p>
          <a:p>
            <a:pPr marL="1200150" lvl="1" indent="-285750">
              <a:buFont typeface="Arial" panose="020B0604020202020204" pitchFamily="34" charset="0"/>
              <a:buChar char="•"/>
            </a:pPr>
            <a:r>
              <a:rPr lang="en-GB" sz="1400">
                <a:solidFill>
                  <a:srgbClr val="002060"/>
                </a:solidFill>
                <a:latin typeface="Arial" panose="020B0604020202020204" pitchFamily="34" charset="0"/>
                <a:ea typeface="Calibri" panose="020F0502020204030204" pitchFamily="34" charset="0"/>
                <a:cs typeface="Arial" panose="020B0604020202020204" pitchFamily="34" charset="0"/>
              </a:rPr>
              <a:t>TFG006 – Cloud to Cloud seismic data reporting</a:t>
            </a:r>
          </a:p>
          <a:p>
            <a:pPr marL="1200150" lvl="1" indent="-285750">
              <a:buFont typeface="Arial" panose="020B0604020202020204" pitchFamily="34" charset="0"/>
              <a:buChar char="•"/>
            </a:pPr>
            <a:r>
              <a:rPr lang="en-GB" sz="1400">
                <a:solidFill>
                  <a:srgbClr val="002060"/>
                </a:solidFill>
                <a:latin typeface="Arial" panose="020B0604020202020204" pitchFamily="34" charset="0"/>
                <a:ea typeface="Calibri" panose="020F0502020204030204" pitchFamily="34" charset="0"/>
                <a:cs typeface="Arial" panose="020B0604020202020204" pitchFamily="34" charset="0"/>
              </a:rPr>
              <a:t>TFG007 – Legacy Seismic Data Reporting</a:t>
            </a:r>
          </a:p>
          <a:p>
            <a:pPr marL="1200150" lvl="1" indent="-285750">
              <a:buFont typeface="Arial" panose="020B0604020202020204" pitchFamily="34" charset="0"/>
              <a:buChar char="•"/>
            </a:pPr>
            <a:r>
              <a:rPr lang="en-GB" sz="1400">
                <a:solidFill>
                  <a:srgbClr val="002060"/>
                </a:solidFill>
                <a:latin typeface="Arial" panose="020B0604020202020204" pitchFamily="34" charset="0"/>
                <a:ea typeface="Calibri" panose="020F0502020204030204" pitchFamily="34" charset="0"/>
                <a:cs typeface="Arial" panose="020B0604020202020204" pitchFamily="34" charset="0"/>
              </a:rPr>
              <a:t>TFG008 –</a:t>
            </a:r>
            <a:r>
              <a:rPr lang="en-GB" sz="1400" i="1">
                <a:solidFill>
                  <a:srgbClr val="002060"/>
                </a:solidFill>
                <a:latin typeface="Arial" panose="020B0604020202020204" pitchFamily="34" charset="0"/>
                <a:ea typeface="Calibri" panose="020F0502020204030204" pitchFamily="34" charset="0"/>
                <a:cs typeface="Arial" panose="020B0604020202020204" pitchFamily="34" charset="0"/>
              </a:rPr>
              <a:t> Proposed - Data Management Best Practices for Licensees</a:t>
            </a:r>
          </a:p>
          <a:p>
            <a:pPr marL="1200150" lvl="1" indent="-285750">
              <a:buFont typeface="Arial" panose="020B0604020202020204" pitchFamily="34" charset="0"/>
              <a:buChar char="•"/>
            </a:pPr>
            <a:r>
              <a:rPr lang="en-GB" sz="1400">
                <a:solidFill>
                  <a:srgbClr val="002060"/>
                </a:solidFill>
                <a:latin typeface="Arial" panose="020B0604020202020204" pitchFamily="34" charset="0"/>
                <a:ea typeface="Calibri" panose="020F0502020204030204" pitchFamily="34" charset="0"/>
                <a:cs typeface="Arial" panose="020B0604020202020204" pitchFamily="34" charset="0"/>
              </a:rPr>
              <a:t>Projects – Internal NSTA workflows and BGS/NHDA Collaboration</a:t>
            </a:r>
          </a:p>
          <a:p>
            <a:pPr marL="457200"/>
            <a:endParaRPr lang="en-GB" sz="1400" b="1">
              <a:solidFill>
                <a:srgbClr val="002060"/>
              </a:solidFill>
              <a:latin typeface="Arial" panose="020B0604020202020204" pitchFamily="34" charset="0"/>
              <a:ea typeface="Calibri" panose="020F0502020204030204" pitchFamily="34" charset="0"/>
              <a:cs typeface="Arial" panose="020B0604020202020204" pitchFamily="34" charset="0"/>
            </a:endParaRPr>
          </a:p>
          <a:p>
            <a:pPr marL="457200"/>
            <a:r>
              <a:rPr lang="en-GB" sz="1400" b="1">
                <a:solidFill>
                  <a:srgbClr val="002060"/>
                </a:solidFill>
                <a:effectLst/>
                <a:latin typeface="Arial" panose="020B0604020202020204" pitchFamily="34" charset="0"/>
                <a:ea typeface="Calibri" panose="020F0502020204030204" pitchFamily="34" charset="0"/>
                <a:cs typeface="Arial" panose="020B0604020202020204" pitchFamily="34" charset="0"/>
              </a:rPr>
              <a:t>Planned Updates and Developments </a:t>
            </a:r>
            <a:r>
              <a:rPr lang="en-GB" sz="1400" b="1">
                <a:solidFill>
                  <a:srgbClr val="002060"/>
                </a:solidFill>
                <a:latin typeface="Arial" panose="020B0604020202020204" pitchFamily="34" charset="0"/>
                <a:ea typeface="Calibri" panose="020F0502020204030204" pitchFamily="34" charset="0"/>
                <a:cs typeface="Arial" panose="020B0604020202020204" pitchFamily="34" charset="0"/>
              </a:rPr>
              <a:t>(11:45)</a:t>
            </a:r>
          </a:p>
          <a:p>
            <a:pPr marL="1200150" lvl="1" indent="-285750">
              <a:buFont typeface="Arial" panose="020B0604020202020204" pitchFamily="34" charset="0"/>
              <a:buChar char="•"/>
            </a:pPr>
            <a:r>
              <a:rPr lang="en-GB" sz="1400">
                <a:solidFill>
                  <a:srgbClr val="002060"/>
                </a:solidFill>
                <a:latin typeface="Arial" panose="020B0604020202020204" pitchFamily="34" charset="0"/>
                <a:ea typeface="Calibri" panose="020F0502020204030204" pitchFamily="34" charset="0"/>
                <a:cs typeface="Arial" panose="020B0604020202020204" pitchFamily="34" charset="0"/>
              </a:rPr>
              <a:t>Classification Tags for Geophysical Information</a:t>
            </a:r>
          </a:p>
          <a:p>
            <a:pPr marL="1200150" lvl="1" indent="-285750">
              <a:buFont typeface="Arial" panose="020B0604020202020204" pitchFamily="34" charset="0"/>
              <a:buChar char="•"/>
            </a:pPr>
            <a:r>
              <a:rPr lang="en-GB" sz="1400">
                <a:solidFill>
                  <a:srgbClr val="002060"/>
                </a:solidFill>
                <a:latin typeface="Arial" panose="020B0604020202020204" pitchFamily="34" charset="0"/>
                <a:ea typeface="Calibri" panose="020F0502020204030204" pitchFamily="34" charset="0"/>
                <a:cs typeface="Arial" panose="020B0604020202020204" pitchFamily="34" charset="0"/>
              </a:rPr>
              <a:t>Programmatic access to Wellbore Information</a:t>
            </a:r>
          </a:p>
          <a:p>
            <a:pPr marL="457200"/>
            <a:endParaRPr lang="en-GB" sz="1400" b="1">
              <a:solidFill>
                <a:srgbClr val="002060"/>
              </a:solidFill>
              <a:highlight>
                <a:srgbClr val="FFFF00"/>
              </a:highlight>
              <a:latin typeface="Arial" panose="020B0604020202020204" pitchFamily="34" charset="0"/>
              <a:ea typeface="Calibri" panose="020F0502020204030204" pitchFamily="34" charset="0"/>
              <a:cs typeface="Arial" panose="020B0604020202020204" pitchFamily="34" charset="0"/>
            </a:endParaRPr>
          </a:p>
          <a:p>
            <a:pPr marL="457200"/>
            <a:r>
              <a:rPr lang="en-GB" sz="1400" b="1">
                <a:solidFill>
                  <a:srgbClr val="002060"/>
                </a:solidFill>
                <a:latin typeface="Arial" panose="020B0604020202020204" pitchFamily="34" charset="0"/>
                <a:cs typeface="Arial" panose="020B0604020202020204" pitchFamily="34" charset="0"/>
              </a:rPr>
              <a:t>Next steps – 3 month outlook  (12:15)</a:t>
            </a:r>
          </a:p>
          <a:p>
            <a:pPr marL="1200150" lvl="1" indent="-285750">
              <a:buFont typeface="Arial" panose="020B0604020202020204" pitchFamily="34" charset="0"/>
              <a:buChar char="•"/>
            </a:pPr>
            <a:r>
              <a:rPr lang="en-GB" sz="1400">
                <a:solidFill>
                  <a:srgbClr val="002060"/>
                </a:solidFill>
                <a:latin typeface="Arial" panose="020B0604020202020204" pitchFamily="34" charset="0"/>
                <a:ea typeface="Calibri" panose="020F0502020204030204" pitchFamily="34" charset="0"/>
                <a:cs typeface="Arial" panose="020B0604020202020204" pitchFamily="34" charset="0"/>
              </a:rPr>
              <a:t>Development plan summary</a:t>
            </a:r>
          </a:p>
          <a:p>
            <a:pPr marL="1200150" lvl="1" indent="-285750">
              <a:buFont typeface="Arial" panose="020B0604020202020204" pitchFamily="34" charset="0"/>
              <a:buChar char="•"/>
            </a:pPr>
            <a:r>
              <a:rPr lang="en-GB" sz="1400">
                <a:solidFill>
                  <a:srgbClr val="002060"/>
                </a:solidFill>
                <a:latin typeface="Arial" panose="020B0604020202020204" pitchFamily="34" charset="0"/>
                <a:ea typeface="Calibri" panose="020F0502020204030204" pitchFamily="34" charset="0"/>
                <a:cs typeface="Arial" panose="020B0604020202020204" pitchFamily="34" charset="0"/>
              </a:rPr>
              <a:t>Dates for your diary</a:t>
            </a:r>
          </a:p>
          <a:p>
            <a:pPr marL="1200150" lvl="1" indent="-285750">
              <a:buFont typeface="Arial" panose="020B0604020202020204" pitchFamily="34" charset="0"/>
              <a:buChar char="•"/>
            </a:pPr>
            <a:r>
              <a:rPr lang="en-GB" sz="1400">
                <a:solidFill>
                  <a:srgbClr val="002060"/>
                </a:solidFill>
                <a:latin typeface="Arial" panose="020B0604020202020204" pitchFamily="34" charset="0"/>
                <a:ea typeface="Calibri" panose="020F0502020204030204" pitchFamily="34" charset="0"/>
                <a:cs typeface="Arial" panose="020B0604020202020204" pitchFamily="34" charset="0"/>
              </a:rPr>
              <a:t>NDR Contact information</a:t>
            </a:r>
          </a:p>
        </p:txBody>
      </p:sp>
    </p:spTree>
    <p:extLst>
      <p:ext uri="{BB962C8B-B14F-4D97-AF65-F5344CB8AC3E}">
        <p14:creationId xmlns:p14="http://schemas.microsoft.com/office/powerpoint/2010/main" val="2382574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191EA-D587-D23A-C72B-88AB5A43DC13}"/>
              </a:ext>
            </a:extLst>
          </p:cNvPr>
          <p:cNvSpPr>
            <a:spLocks noGrp="1"/>
          </p:cNvSpPr>
          <p:nvPr>
            <p:ph type="title"/>
          </p:nvPr>
        </p:nvSpPr>
        <p:spPr/>
        <p:txBody>
          <a:bodyPr/>
          <a:lstStyle/>
          <a:p>
            <a:r>
              <a:rPr lang="en-GB"/>
              <a:t>Video 3:</a:t>
            </a:r>
          </a:p>
        </p:txBody>
      </p:sp>
      <p:pic>
        <p:nvPicPr>
          <p:cNvPr id="8" name="Meeting with Miriam Paterson (North Sea Transition Authority)-20230324_141544-Meeting Recording" descr="Manage displays of the map and tables video.">
            <a:hlinkClick r:id="" action="ppaction://media"/>
            <a:extLst>
              <a:ext uri="{FF2B5EF4-FFF2-40B4-BE49-F238E27FC236}">
                <a16:creationId xmlns:a16="http://schemas.microsoft.com/office/drawing/2014/main" id="{1572A3AE-3B52-16F7-37BB-058BCA80C8C3}"/>
              </a:ext>
            </a:extLst>
          </p:cNvPr>
          <p:cNvPicPr>
            <a:picLocks noGrp="1" noChangeAspect="1"/>
          </p:cNvPicPr>
          <p:nvPr>
            <p:ph idx="1"/>
            <a:videoFile r:link="rId1"/>
            <p:extLst>
              <p:ext uri="{DAA4B4D4-6D71-4841-9C94-3DE7FCFB9230}">
                <p14:media xmlns:p14="http://schemas.microsoft.com/office/powerpoint/2010/main" r:embed="rId2">
                  <p14:trim st="15731" end="6763"/>
                  <p14:extLst>
                    <p:ext uri="{3AFAAA56-56D3-431D-BCD4-E75A35582382}">
                      <p173:tracksInfo xmlns:p173="http://schemas.microsoft.com/office/powerpoint/2017/3/main" displayLoc="media">
                        <p173:trackLst>
                          <p173:track id="{BC780461-5E22-4E22-9FE9-504A66DF157E}" label="Meeting with Miriam Paterson (North Sea Transition Authority) (1)" lang="" r:embed="rId4"/>
                        </p173:trackLst>
                      </p173:tracksInfo>
                    </p:ext>
                  </p14:extLst>
                </p14:media>
              </p:ext>
            </p:extLst>
          </p:nvPr>
        </p:nvPicPr>
        <p:blipFill rotWithShape="1">
          <a:blip r:embed="rId5"/>
          <a:srcRect l="351" t="6553" r="15221" b="9577"/>
          <a:stretch/>
        </p:blipFill>
        <p:spPr>
          <a:xfrm>
            <a:off x="1692000" y="1584000"/>
            <a:ext cx="4896000" cy="2736000"/>
          </a:xfrm>
        </p:spPr>
      </p:pic>
      <p:sp>
        <p:nvSpPr>
          <p:cNvPr id="4" name="Slide Number Placeholder 3">
            <a:extLst>
              <a:ext uri="{FF2B5EF4-FFF2-40B4-BE49-F238E27FC236}">
                <a16:creationId xmlns:a16="http://schemas.microsoft.com/office/drawing/2014/main" id="{5C90EAC8-BEE4-EB11-C97E-15B4BD0AD68A}"/>
              </a:ext>
            </a:extLst>
          </p:cNvPr>
          <p:cNvSpPr>
            <a:spLocks noGrp="1"/>
          </p:cNvSpPr>
          <p:nvPr>
            <p:ph type="sldNum" sz="quarter" idx="12"/>
          </p:nvPr>
        </p:nvSpPr>
        <p:spPr/>
        <p:txBody>
          <a:bodyPr/>
          <a:lstStyle/>
          <a:p>
            <a:fld id="{48F63A3B-78C7-47BE-AE5E-E10140E04643}" type="slidenum">
              <a:rPr lang="en-US" smtClean="0"/>
              <a:t>30</a:t>
            </a:fld>
            <a:endParaRPr lang="en-US"/>
          </a:p>
        </p:txBody>
      </p:sp>
    </p:spTree>
    <p:extLst>
      <p:ext uri="{BB962C8B-B14F-4D97-AF65-F5344CB8AC3E}">
        <p14:creationId xmlns:p14="http://schemas.microsoft.com/office/powerpoint/2010/main" val="206426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2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9552E-4DC1-406F-AA88-9CED56760C72}"/>
              </a:ext>
              <a:ext uri="{C183D7F6-B498-43B3-948B-1728B52AA6E4}">
                <adec:decorative xmlns:adec="http://schemas.microsoft.com/office/drawing/2017/decorative" val="1"/>
              </a:ext>
            </a:extLst>
          </p:cNvPr>
          <p:cNvPicPr>
            <a:picLocks noChangeAspect="1"/>
          </p:cNvPicPr>
          <p:nvPr/>
        </p:nvPicPr>
        <p:blipFill>
          <a:blip r:embed="rId3">
            <a:alphaModFix amt="25000"/>
          </a:blip>
          <a:srcRect/>
          <a:stretch/>
        </p:blipFill>
        <p:spPr>
          <a:xfrm flipH="1">
            <a:off x="16513" y="1013461"/>
            <a:ext cx="9127487" cy="4130040"/>
          </a:xfrm>
          <a:prstGeom prst="rect">
            <a:avLst/>
          </a:prstGeom>
        </p:spPr>
      </p:pic>
      <p:sp>
        <p:nvSpPr>
          <p:cNvPr id="4" name="Text Placeholder 3">
            <a:extLst>
              <a:ext uri="{FF2B5EF4-FFF2-40B4-BE49-F238E27FC236}">
                <a16:creationId xmlns:a16="http://schemas.microsoft.com/office/drawing/2014/main" id="{B6D7EC9C-A14E-46C8-BF95-B23163404573}"/>
              </a:ext>
            </a:extLst>
          </p:cNvPr>
          <p:cNvSpPr>
            <a:spLocks noGrp="1"/>
          </p:cNvSpPr>
          <p:nvPr>
            <p:ph type="title" idx="4294967295"/>
          </p:nvPr>
        </p:nvSpPr>
        <p:spPr>
          <a:xfrm>
            <a:off x="755650" y="1976438"/>
            <a:ext cx="8388350" cy="747712"/>
          </a:xfrm>
          <a:prstGeom prst="rect">
            <a:avLst/>
          </a:prstGeom>
          <a:noFill/>
          <a:ln>
            <a:noFill/>
            <a:prstDash/>
          </a:ln>
          <a:effectLst/>
        </p:spPr>
        <p:txBody>
          <a:bodyPr rot="0" spcFirstLastPara="0" vertOverflow="overflow" horzOverflow="overflow" vert="horz" wrap="square" lIns="0" tIns="34290" rIns="68580" bIns="34290" numCol="1" spcCol="0" rtlCol="0" fromWordArt="0" anchor="b" anchorCtr="0" forceAA="0" compatLnSpc="1">
            <a:prstTxWarp prst="textNoShape">
              <a:avLst/>
            </a:prstTxWarp>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3351"/>
                </a:solidFill>
                <a:effectLst/>
                <a:uLnTx/>
                <a:uFillTx/>
                <a:latin typeface="Arial"/>
                <a:ea typeface="+mn-ea"/>
                <a:cs typeface="+mn-cs"/>
              </a:rPr>
              <a:t>Next steps</a:t>
            </a:r>
          </a:p>
        </p:txBody>
      </p:sp>
    </p:spTree>
    <p:extLst>
      <p:ext uri="{BB962C8B-B14F-4D97-AF65-F5344CB8AC3E}">
        <p14:creationId xmlns:p14="http://schemas.microsoft.com/office/powerpoint/2010/main" val="4200691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249012" y="137626"/>
            <a:ext cx="6223506" cy="376237"/>
          </a:xfrm>
        </p:spPr>
        <p:txBody>
          <a:bodyPr lIns="0" tIns="0" rIns="91440" bIns="45720" anchor="t">
            <a:noAutofit/>
          </a:bodyPr>
          <a:lstStyle/>
          <a:p>
            <a:r>
              <a:rPr lang="en-GB">
                <a:latin typeface="Arial" panose="020B0604020202020204" pitchFamily="34" charset="0"/>
                <a:cs typeface="Arial" panose="020B0604020202020204" pitchFamily="34" charset="0"/>
              </a:rPr>
              <a:t>Next steps – 3 month outlook</a:t>
            </a:r>
          </a:p>
        </p:txBody>
      </p:sp>
      <p:sp>
        <p:nvSpPr>
          <p:cNvPr id="47" name="TextBox 46">
            <a:extLst>
              <a:ext uri="{FF2B5EF4-FFF2-40B4-BE49-F238E27FC236}">
                <a16:creationId xmlns:a16="http://schemas.microsoft.com/office/drawing/2014/main" id="{6C25FDAE-CF2C-4E4C-80C7-E4F436676154}"/>
              </a:ext>
            </a:extLst>
          </p:cNvPr>
          <p:cNvSpPr txBox="1"/>
          <p:nvPr/>
        </p:nvSpPr>
        <p:spPr>
          <a:xfrm>
            <a:off x="249012" y="1254931"/>
            <a:ext cx="8533481" cy="3524042"/>
          </a:xfrm>
          <a:prstGeom prst="rect">
            <a:avLst/>
          </a:prstGeom>
          <a:noFill/>
        </p:spPr>
        <p:txBody>
          <a:bodyPr wrap="square" lIns="91440" tIns="45720" rIns="91440" bIns="45720" rtlCol="0" anchor="t">
            <a:spAutoFit/>
          </a:bodyPr>
          <a:lstStyle/>
          <a:p>
            <a:pPr defTabSz="457189">
              <a:spcBef>
                <a:spcPts val="600"/>
              </a:spcBef>
              <a:defRPr/>
            </a:pPr>
            <a:r>
              <a:rPr lang="en-GB" sz="1400" b="1">
                <a:solidFill>
                  <a:srgbClr val="002060"/>
                </a:solidFill>
                <a:latin typeface="Arial" panose="020B0604020202020204" pitchFamily="34" charset="0"/>
                <a:cs typeface="Arial" panose="020B0604020202020204" pitchFamily="34" charset="0"/>
              </a:rPr>
              <a:t>Development plan – continuous improvement</a:t>
            </a:r>
          </a:p>
          <a:p>
            <a:pPr marL="742950" lvl="1" indent="-285750" defTabSz="457189">
              <a:spcBef>
                <a:spcPts val="600"/>
              </a:spcBef>
              <a:buFont typeface="Arial" panose="020B0604020202020204" pitchFamily="34" charset="0"/>
              <a:buChar char="•"/>
              <a:defRPr/>
            </a:pPr>
            <a:r>
              <a:rPr lang="en-GB" sz="1400">
                <a:solidFill>
                  <a:srgbClr val="002060"/>
                </a:solidFill>
                <a:latin typeface="Arial" panose="020B0604020202020204" pitchFamily="34" charset="0"/>
                <a:cs typeface="Arial" panose="020B0604020202020204" pitchFamily="34" charset="0"/>
              </a:rPr>
              <a:t>Classification Tags for Geophysical information types</a:t>
            </a:r>
          </a:p>
          <a:p>
            <a:pPr marL="742950" lvl="1" indent="-285750" defTabSz="457189">
              <a:spcBef>
                <a:spcPts val="600"/>
              </a:spcBef>
              <a:buFont typeface="Arial" panose="020B0604020202020204" pitchFamily="34" charset="0"/>
              <a:buChar char="•"/>
              <a:defRPr/>
            </a:pPr>
            <a:r>
              <a:rPr lang="en-GB" sz="1400">
                <a:solidFill>
                  <a:srgbClr val="002060"/>
                </a:solidFill>
                <a:latin typeface="Arial" panose="020B0604020202020204" pitchFamily="34" charset="0"/>
                <a:cs typeface="Arial" panose="020B0604020202020204" pitchFamily="34" charset="0"/>
              </a:rPr>
              <a:t>Programmatic access to data</a:t>
            </a:r>
          </a:p>
          <a:p>
            <a:pPr marL="742950" lvl="1" indent="-285750" defTabSz="457189">
              <a:spcBef>
                <a:spcPts val="600"/>
              </a:spcBef>
              <a:buFont typeface="Arial" panose="020B0604020202020204" pitchFamily="34" charset="0"/>
              <a:buChar char="•"/>
              <a:defRPr/>
            </a:pPr>
            <a:endParaRPr lang="en-GB" sz="1400">
              <a:solidFill>
                <a:srgbClr val="002060"/>
              </a:solidFill>
              <a:latin typeface="Arial" panose="020B0604020202020204" pitchFamily="34" charset="0"/>
              <a:cs typeface="Arial" panose="020B0604020202020204" pitchFamily="34" charset="0"/>
            </a:endParaRPr>
          </a:p>
          <a:p>
            <a:pPr defTabSz="457189">
              <a:spcBef>
                <a:spcPts val="600"/>
              </a:spcBef>
              <a:defRPr/>
            </a:pPr>
            <a:r>
              <a:rPr lang="en-GB" sz="1400" b="1">
                <a:solidFill>
                  <a:srgbClr val="002060"/>
                </a:solidFill>
                <a:latin typeface="Arial" panose="020B0604020202020204" pitchFamily="34" charset="0"/>
                <a:cs typeface="Arial" panose="020B0604020202020204" pitchFamily="34" charset="0"/>
              </a:rPr>
              <a:t>NSTA strategic projects</a:t>
            </a:r>
          </a:p>
          <a:p>
            <a:pPr marL="742950" lvl="1" indent="-285750" defTabSz="457189">
              <a:spcBef>
                <a:spcPts val="600"/>
              </a:spcBef>
              <a:buFont typeface="Arial" panose="020B0604020202020204" pitchFamily="34" charset="0"/>
              <a:buChar char="•"/>
              <a:defRPr/>
            </a:pPr>
            <a:r>
              <a:rPr lang="en-GB" sz="1400">
                <a:solidFill>
                  <a:srgbClr val="002060"/>
                </a:solidFill>
                <a:latin typeface="Arial" panose="020B0604020202020204" pitchFamily="34" charset="0"/>
                <a:cs typeface="Arial" panose="020B0604020202020204" pitchFamily="34" charset="0"/>
              </a:rPr>
              <a:t>OCR of legacy data collection (following 2021 PoC)</a:t>
            </a:r>
          </a:p>
          <a:p>
            <a:pPr marL="742950" lvl="1" indent="-285750" defTabSz="457189">
              <a:spcBef>
                <a:spcPts val="600"/>
              </a:spcBef>
              <a:buFont typeface="Arial" panose="020B0604020202020204" pitchFamily="34" charset="0"/>
              <a:buChar char="•"/>
              <a:defRPr/>
            </a:pPr>
            <a:r>
              <a:rPr lang="en-GB" sz="1400">
                <a:solidFill>
                  <a:srgbClr val="002060"/>
                </a:solidFill>
                <a:latin typeface="Arial" panose="020B0604020202020204" pitchFamily="34" charset="0"/>
                <a:cs typeface="Arial" panose="020B0604020202020204" pitchFamily="34" charset="0"/>
              </a:rPr>
              <a:t>Enabling data transfer to user’s cloud tenant</a:t>
            </a:r>
            <a:endParaRPr lang="en-GB" sz="1400" b="1">
              <a:solidFill>
                <a:srgbClr val="002060"/>
              </a:solidFill>
              <a:latin typeface="Arial" panose="020B0604020202020204" pitchFamily="34" charset="0"/>
              <a:cs typeface="Arial" panose="020B0604020202020204" pitchFamily="34" charset="0"/>
            </a:endParaRPr>
          </a:p>
          <a:p>
            <a:pPr defTabSz="457189">
              <a:spcBef>
                <a:spcPts val="600"/>
              </a:spcBef>
              <a:defRPr/>
            </a:pPr>
            <a:endParaRPr lang="en-GB" sz="1400" b="1">
              <a:solidFill>
                <a:srgbClr val="002060"/>
              </a:solidFill>
              <a:latin typeface="Arial" panose="020B0604020202020204" pitchFamily="34" charset="0"/>
              <a:cs typeface="Arial" panose="020B0604020202020204" pitchFamily="34" charset="0"/>
            </a:endParaRPr>
          </a:p>
          <a:p>
            <a:pPr defTabSz="457189">
              <a:spcBef>
                <a:spcPts val="600"/>
              </a:spcBef>
              <a:defRPr/>
            </a:pPr>
            <a:r>
              <a:rPr lang="en-GB" sz="1400" b="1">
                <a:solidFill>
                  <a:srgbClr val="002060"/>
                </a:solidFill>
                <a:latin typeface="Arial" panose="020B0604020202020204" pitchFamily="34" charset="0"/>
                <a:cs typeface="Arial" panose="020B0604020202020204" pitchFamily="34" charset="0"/>
              </a:rPr>
              <a:t>Carbon Storage Licences – Information and Samples </a:t>
            </a:r>
            <a:endParaRPr lang="en-GB" sz="1400">
              <a:solidFill>
                <a:srgbClr val="002060"/>
              </a:solidFill>
              <a:latin typeface="Arial" panose="020B0604020202020204" pitchFamily="34" charset="0"/>
              <a:cs typeface="Arial" panose="020B0604020202020204" pitchFamily="34" charset="0"/>
            </a:endParaRPr>
          </a:p>
          <a:p>
            <a:pPr marL="742950" lvl="1" indent="-285750" defTabSz="457189">
              <a:spcBef>
                <a:spcPts val="600"/>
              </a:spcBef>
              <a:buFont typeface="Arial" panose="020B0604020202020204" pitchFamily="34" charset="0"/>
              <a:buChar char="•"/>
              <a:defRPr/>
            </a:pPr>
            <a:r>
              <a:rPr lang="en-GB" sz="1400">
                <a:solidFill>
                  <a:srgbClr val="002060"/>
                </a:solidFill>
                <a:latin typeface="Arial" panose="020B0604020202020204" pitchFamily="34" charset="0"/>
                <a:cs typeface="Arial" panose="020B0604020202020204" pitchFamily="34" charset="0"/>
              </a:rPr>
              <a:t>Consultation response to be published shortly</a:t>
            </a:r>
          </a:p>
          <a:p>
            <a:pPr marL="742950" lvl="1" indent="-285750" defTabSz="457189">
              <a:spcBef>
                <a:spcPts val="600"/>
              </a:spcBef>
              <a:buFont typeface="Arial" panose="020B0604020202020204" pitchFamily="34" charset="0"/>
              <a:buChar char="•"/>
              <a:defRPr/>
            </a:pPr>
            <a:r>
              <a:rPr lang="en-GB" sz="1400">
                <a:solidFill>
                  <a:srgbClr val="002060"/>
                </a:solidFill>
                <a:latin typeface="Arial" panose="020B0604020202020204" pitchFamily="34" charset="0"/>
                <a:cs typeface="Arial" panose="020B0604020202020204" pitchFamily="34" charset="0"/>
              </a:rPr>
              <a:t>Setting out responders’ views </a:t>
            </a:r>
          </a:p>
          <a:p>
            <a:pPr marL="742950" lvl="1" indent="-285750" defTabSz="457189">
              <a:spcBef>
                <a:spcPts val="600"/>
              </a:spcBef>
              <a:buFont typeface="Arial" panose="020B0604020202020204" pitchFamily="34" charset="0"/>
              <a:buChar char="•"/>
              <a:defRPr/>
            </a:pPr>
            <a:r>
              <a:rPr lang="en-GB" sz="1400">
                <a:solidFill>
                  <a:srgbClr val="002060"/>
                </a:solidFill>
                <a:latin typeface="Arial" panose="020B0604020202020204" pitchFamily="34" charset="0"/>
                <a:cs typeface="Arial" panose="020B0604020202020204" pitchFamily="34" charset="0"/>
              </a:rPr>
              <a:t>Implications for development of the NDR to accommodate CS Licence Information</a:t>
            </a:r>
            <a:r>
              <a:rPr lang="en-GB" sz="1400">
                <a:solidFill>
                  <a:srgbClr val="0065A2">
                    <a:lumMod val="50000"/>
                  </a:srgbClr>
                </a:solidFill>
                <a:latin typeface="Arial" panose="020B0604020202020204"/>
              </a:rPr>
              <a:t> </a:t>
            </a:r>
          </a:p>
        </p:txBody>
      </p:sp>
    </p:spTree>
    <p:extLst>
      <p:ext uri="{BB962C8B-B14F-4D97-AF65-F5344CB8AC3E}">
        <p14:creationId xmlns:p14="http://schemas.microsoft.com/office/powerpoint/2010/main" val="505654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FDC3-C501-4571-A97A-A676324F9DAE}"/>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Dates For Your Diary</a:t>
            </a:r>
          </a:p>
        </p:txBody>
      </p:sp>
      <p:sp>
        <p:nvSpPr>
          <p:cNvPr id="3" name="Slide Number Placeholder 2">
            <a:extLst>
              <a:ext uri="{FF2B5EF4-FFF2-40B4-BE49-F238E27FC236}">
                <a16:creationId xmlns:a16="http://schemas.microsoft.com/office/drawing/2014/main" id="{89C42285-C401-466F-B97D-1BD55A62F233}"/>
              </a:ext>
            </a:extLst>
          </p:cNvPr>
          <p:cNvSpPr>
            <a:spLocks noGrp="1"/>
          </p:cNvSpPr>
          <p:nvPr>
            <p:ph type="sldNum" sz="quarter" idx="4"/>
          </p:nvPr>
        </p:nvSpPr>
        <p:spPr/>
        <p:txBody>
          <a:bodyPr/>
          <a:lstStyle/>
          <a:p>
            <a:fld id="{DD0590FE-9BA6-45CB-BC76-38BB9AEE2E90}" type="slidenum">
              <a:rPr lang="en-GB" smtClean="0"/>
              <a:t>33</a:t>
            </a:fld>
            <a:endParaRPr lang="en-GB"/>
          </a:p>
        </p:txBody>
      </p:sp>
      <p:graphicFrame>
        <p:nvGraphicFramePr>
          <p:cNvPr id="4" name="Table 3">
            <a:extLst>
              <a:ext uri="{FF2B5EF4-FFF2-40B4-BE49-F238E27FC236}">
                <a16:creationId xmlns:a16="http://schemas.microsoft.com/office/drawing/2014/main" id="{BED69917-1DAE-4908-89ED-A1E87E46ADF7}"/>
              </a:ext>
            </a:extLst>
          </p:cNvPr>
          <p:cNvGraphicFramePr>
            <a:graphicFrameLocks noGrp="1"/>
          </p:cNvGraphicFramePr>
          <p:nvPr>
            <p:extLst>
              <p:ext uri="{D42A27DB-BD31-4B8C-83A1-F6EECF244321}">
                <p14:modId xmlns:p14="http://schemas.microsoft.com/office/powerpoint/2010/main" val="2211110495"/>
              </p:ext>
            </p:extLst>
          </p:nvPr>
        </p:nvGraphicFramePr>
        <p:xfrm>
          <a:off x="287062" y="1222712"/>
          <a:ext cx="8533090" cy="3218520"/>
        </p:xfrm>
        <a:graphic>
          <a:graphicData uri="http://schemas.openxmlformats.org/drawingml/2006/table">
            <a:tbl>
              <a:tblPr firstRow="1" bandRow="1"/>
              <a:tblGrid>
                <a:gridCol w="1110915">
                  <a:extLst>
                    <a:ext uri="{9D8B030D-6E8A-4147-A177-3AD203B41FA5}">
                      <a16:colId xmlns:a16="http://schemas.microsoft.com/office/drawing/2014/main" val="4102567331"/>
                    </a:ext>
                  </a:extLst>
                </a:gridCol>
                <a:gridCol w="817685">
                  <a:extLst>
                    <a:ext uri="{9D8B030D-6E8A-4147-A177-3AD203B41FA5}">
                      <a16:colId xmlns:a16="http://schemas.microsoft.com/office/drawing/2014/main" val="2744140500"/>
                    </a:ext>
                  </a:extLst>
                </a:gridCol>
                <a:gridCol w="4252871">
                  <a:extLst>
                    <a:ext uri="{9D8B030D-6E8A-4147-A177-3AD203B41FA5}">
                      <a16:colId xmlns:a16="http://schemas.microsoft.com/office/drawing/2014/main" val="2340499951"/>
                    </a:ext>
                  </a:extLst>
                </a:gridCol>
                <a:gridCol w="2351619">
                  <a:extLst>
                    <a:ext uri="{9D8B030D-6E8A-4147-A177-3AD203B41FA5}">
                      <a16:colId xmlns:a16="http://schemas.microsoft.com/office/drawing/2014/main" val="465827358"/>
                    </a:ext>
                  </a:extLst>
                </a:gridCol>
              </a:tblGrid>
              <a:tr h="558820">
                <a:tc>
                  <a:txBody>
                    <a:bodyPr/>
                    <a:lstStyle>
                      <a:lvl1pPr marL="0" algn="l" defTabSz="914355" rtl="0" eaLnBrk="1" latinLnBrk="0" hangingPunct="1">
                        <a:defRPr sz="1800" kern="1200">
                          <a:solidFill>
                            <a:schemeClr val="dk1"/>
                          </a:solidFill>
                          <a:latin typeface="Calibri" panose="020F0502020204030204"/>
                        </a:defRPr>
                      </a:lvl1pPr>
                      <a:lvl2pPr marL="457178" algn="l" defTabSz="914355" rtl="0" eaLnBrk="1" latinLnBrk="0" hangingPunct="1">
                        <a:defRPr sz="1800" kern="1200">
                          <a:solidFill>
                            <a:schemeClr val="dk1"/>
                          </a:solidFill>
                          <a:latin typeface="Calibri" panose="020F0502020204030204"/>
                        </a:defRPr>
                      </a:lvl2pPr>
                      <a:lvl3pPr marL="914355" algn="l" defTabSz="914355" rtl="0" eaLnBrk="1" latinLnBrk="0" hangingPunct="1">
                        <a:defRPr sz="1800" kern="1200">
                          <a:solidFill>
                            <a:schemeClr val="dk1"/>
                          </a:solidFill>
                          <a:latin typeface="Calibri" panose="020F0502020204030204"/>
                        </a:defRPr>
                      </a:lvl3pPr>
                      <a:lvl4pPr marL="1371532" algn="l" defTabSz="914355" rtl="0" eaLnBrk="1" latinLnBrk="0" hangingPunct="1">
                        <a:defRPr sz="1800" kern="1200">
                          <a:solidFill>
                            <a:schemeClr val="dk1"/>
                          </a:solidFill>
                          <a:latin typeface="Calibri" panose="020F0502020204030204"/>
                        </a:defRPr>
                      </a:lvl4pPr>
                      <a:lvl5pPr marL="1828709" algn="l" defTabSz="914355" rtl="0" eaLnBrk="1" latinLnBrk="0" hangingPunct="1">
                        <a:defRPr sz="1800" kern="1200">
                          <a:solidFill>
                            <a:schemeClr val="dk1"/>
                          </a:solidFill>
                          <a:latin typeface="Calibri" panose="020F0502020204030204"/>
                        </a:defRPr>
                      </a:lvl5pPr>
                      <a:lvl6pPr marL="2285886" algn="l" defTabSz="914355" rtl="0" eaLnBrk="1" latinLnBrk="0" hangingPunct="1">
                        <a:defRPr sz="1800" kern="1200">
                          <a:solidFill>
                            <a:schemeClr val="dk1"/>
                          </a:solidFill>
                          <a:latin typeface="Calibri" panose="020F0502020204030204"/>
                        </a:defRPr>
                      </a:lvl6pPr>
                      <a:lvl7pPr marL="2743064" algn="l" defTabSz="914355" rtl="0" eaLnBrk="1" latinLnBrk="0" hangingPunct="1">
                        <a:defRPr sz="1800" kern="1200">
                          <a:solidFill>
                            <a:schemeClr val="dk1"/>
                          </a:solidFill>
                          <a:latin typeface="Calibri" panose="020F0502020204030204"/>
                        </a:defRPr>
                      </a:lvl7pPr>
                      <a:lvl8pPr marL="3200240" algn="l" defTabSz="914355" rtl="0" eaLnBrk="1" latinLnBrk="0" hangingPunct="1">
                        <a:defRPr sz="1800" kern="1200">
                          <a:solidFill>
                            <a:schemeClr val="dk1"/>
                          </a:solidFill>
                          <a:latin typeface="Calibri" panose="020F0502020204030204"/>
                        </a:defRPr>
                      </a:lvl8pPr>
                      <a:lvl9pPr marL="3657418" algn="l" defTabSz="914355" rtl="0" eaLnBrk="1" latinLnBrk="0" hangingPunct="1">
                        <a:defRPr sz="1800" kern="1200">
                          <a:solidFill>
                            <a:schemeClr val="dk1"/>
                          </a:solidFill>
                          <a:latin typeface="Calibri" panose="020F0502020204030204"/>
                        </a:defRPr>
                      </a:lvl9pPr>
                    </a:lstStyle>
                    <a:p>
                      <a:pPr algn="l">
                        <a:lnSpc>
                          <a:spcPct val="150000"/>
                        </a:lnSpc>
                      </a:pPr>
                      <a:r>
                        <a:rPr lang="en-GB" sz="1400" b="1">
                          <a:latin typeface="Arial" panose="020B0604020202020204" pitchFamily="34" charset="0"/>
                          <a:cs typeface="Arial" panose="020B0604020202020204" pitchFamily="34" charset="0"/>
                        </a:rPr>
                        <a:t>Month</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p>
                      <a:pPr algn="l">
                        <a:lnSpc>
                          <a:spcPct val="150000"/>
                        </a:lnSpc>
                      </a:pPr>
                      <a:r>
                        <a:rPr lang="en-GB" sz="1400" b="1">
                          <a:latin typeface="Arial" panose="020B0604020202020204" pitchFamily="34" charset="0"/>
                          <a:cs typeface="Arial" panose="020B0604020202020204" pitchFamily="34" charset="0"/>
                        </a:rPr>
                        <a:t>Date</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355" rtl="0" eaLnBrk="1" latinLnBrk="0" hangingPunct="1">
                        <a:defRPr sz="1800" kern="1200">
                          <a:solidFill>
                            <a:schemeClr val="dk1"/>
                          </a:solidFill>
                          <a:latin typeface="Calibri" panose="020F0502020204030204"/>
                        </a:defRPr>
                      </a:lvl1pPr>
                      <a:lvl2pPr marL="457178" algn="l" defTabSz="914355" rtl="0" eaLnBrk="1" latinLnBrk="0" hangingPunct="1">
                        <a:defRPr sz="1800" kern="1200">
                          <a:solidFill>
                            <a:schemeClr val="dk1"/>
                          </a:solidFill>
                          <a:latin typeface="Calibri" panose="020F0502020204030204"/>
                        </a:defRPr>
                      </a:lvl2pPr>
                      <a:lvl3pPr marL="914355" algn="l" defTabSz="914355" rtl="0" eaLnBrk="1" latinLnBrk="0" hangingPunct="1">
                        <a:defRPr sz="1800" kern="1200">
                          <a:solidFill>
                            <a:schemeClr val="dk1"/>
                          </a:solidFill>
                          <a:latin typeface="Calibri" panose="020F0502020204030204"/>
                        </a:defRPr>
                      </a:lvl3pPr>
                      <a:lvl4pPr marL="1371532" algn="l" defTabSz="914355" rtl="0" eaLnBrk="1" latinLnBrk="0" hangingPunct="1">
                        <a:defRPr sz="1800" kern="1200">
                          <a:solidFill>
                            <a:schemeClr val="dk1"/>
                          </a:solidFill>
                          <a:latin typeface="Calibri" panose="020F0502020204030204"/>
                        </a:defRPr>
                      </a:lvl4pPr>
                      <a:lvl5pPr marL="1828709" algn="l" defTabSz="914355" rtl="0" eaLnBrk="1" latinLnBrk="0" hangingPunct="1">
                        <a:defRPr sz="1800" kern="1200">
                          <a:solidFill>
                            <a:schemeClr val="dk1"/>
                          </a:solidFill>
                          <a:latin typeface="Calibri" panose="020F0502020204030204"/>
                        </a:defRPr>
                      </a:lvl5pPr>
                      <a:lvl6pPr marL="2285886" algn="l" defTabSz="914355" rtl="0" eaLnBrk="1" latinLnBrk="0" hangingPunct="1">
                        <a:defRPr sz="1800" kern="1200">
                          <a:solidFill>
                            <a:schemeClr val="dk1"/>
                          </a:solidFill>
                          <a:latin typeface="Calibri" panose="020F0502020204030204"/>
                        </a:defRPr>
                      </a:lvl6pPr>
                      <a:lvl7pPr marL="2743064" algn="l" defTabSz="914355" rtl="0" eaLnBrk="1" latinLnBrk="0" hangingPunct="1">
                        <a:defRPr sz="1800" kern="1200">
                          <a:solidFill>
                            <a:schemeClr val="dk1"/>
                          </a:solidFill>
                          <a:latin typeface="Calibri" panose="020F0502020204030204"/>
                        </a:defRPr>
                      </a:lvl7pPr>
                      <a:lvl8pPr marL="3200240" algn="l" defTabSz="914355" rtl="0" eaLnBrk="1" latinLnBrk="0" hangingPunct="1">
                        <a:defRPr sz="1800" kern="1200">
                          <a:solidFill>
                            <a:schemeClr val="dk1"/>
                          </a:solidFill>
                          <a:latin typeface="Calibri" panose="020F0502020204030204"/>
                        </a:defRPr>
                      </a:lvl8pPr>
                      <a:lvl9pPr marL="3657418" algn="l" defTabSz="914355" rtl="0" eaLnBrk="1" latinLnBrk="0" hangingPunct="1">
                        <a:defRPr sz="1800" kern="1200">
                          <a:solidFill>
                            <a:schemeClr val="dk1"/>
                          </a:solidFill>
                          <a:latin typeface="Calibri" panose="020F0502020204030204"/>
                        </a:defRPr>
                      </a:lvl9pPr>
                    </a:lstStyle>
                    <a:p>
                      <a:pPr algn="l">
                        <a:lnSpc>
                          <a:spcPct val="150000"/>
                        </a:lnSpc>
                      </a:pPr>
                      <a:r>
                        <a:rPr lang="en-GB" sz="1400" b="1">
                          <a:latin typeface="Arial" panose="020B0604020202020204" pitchFamily="34" charset="0"/>
                          <a:cs typeface="Arial" panose="020B0604020202020204" pitchFamily="34" charset="0"/>
                        </a:rPr>
                        <a:t>Event</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p>
                      <a:pPr algn="l">
                        <a:lnSpc>
                          <a:spcPct val="150000"/>
                        </a:lnSpc>
                      </a:pPr>
                      <a:r>
                        <a:rPr lang="en-GB" sz="1400" b="1">
                          <a:latin typeface="Arial" panose="020B0604020202020204" pitchFamily="34" charset="0"/>
                          <a:cs typeface="Arial" panose="020B0604020202020204" pitchFamily="34" charset="0"/>
                        </a:rPr>
                        <a:t>Participants</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372790891"/>
                  </a:ext>
                </a:extLst>
              </a:tr>
              <a:tr h="0">
                <a:tc>
                  <a:txBody>
                    <a:bodyPr/>
                    <a:lstStyle/>
                    <a:p>
                      <a:pPr algn="l">
                        <a:lnSpc>
                          <a:spcPct val="250000"/>
                        </a:lnSpc>
                      </a:pPr>
                      <a:r>
                        <a:rPr lang="en-GB" sz="1400" b="1">
                          <a:latin typeface="Arial" panose="020B0604020202020204" pitchFamily="34" charset="0"/>
                          <a:cs typeface="Arial" panose="020B0604020202020204" pitchFamily="34" charset="0"/>
                        </a:rPr>
                        <a:t>April </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l">
                        <a:lnSpc>
                          <a:spcPct val="250000"/>
                        </a:lnSpc>
                      </a:pPr>
                      <a:r>
                        <a:rPr lang="en-GB" sz="1400" b="0">
                          <a:solidFill>
                            <a:srgbClr val="002060"/>
                          </a:solidFill>
                          <a:latin typeface="Arial" panose="020B0604020202020204" pitchFamily="34" charset="0"/>
                          <a:cs typeface="Arial" panose="020B0604020202020204" pitchFamily="34" charset="0"/>
                        </a:rPr>
                        <a:t>Tue 25</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l" defTabSz="685800" rtl="0" eaLnBrk="1" fontAlgn="auto" latinLnBrk="0" hangingPunct="1">
                        <a:lnSpc>
                          <a:spcPct val="250000"/>
                        </a:lnSpc>
                        <a:spcBef>
                          <a:spcPts val="0"/>
                        </a:spcBef>
                        <a:spcAft>
                          <a:spcPts val="0"/>
                        </a:spcAft>
                        <a:buClrTx/>
                        <a:buSzTx/>
                        <a:buFontTx/>
                        <a:buNone/>
                        <a:tabLst/>
                        <a:defRPr/>
                      </a:pPr>
                      <a:r>
                        <a:rPr lang="en-GB" sz="1400" b="1">
                          <a:latin typeface="Arial" panose="020B0604020202020204" pitchFamily="34" charset="0"/>
                          <a:cs typeface="Arial" panose="020B0604020202020204" pitchFamily="34" charset="0"/>
                        </a:rPr>
                        <a:t>TFG008 – DM Best Practices</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l" defTabSz="685800" rtl="0" eaLnBrk="1" fontAlgn="auto" latinLnBrk="0" hangingPunct="1">
                        <a:lnSpc>
                          <a:spcPct val="250000"/>
                        </a:lnSpc>
                        <a:spcBef>
                          <a:spcPts val="0"/>
                        </a:spcBef>
                        <a:spcAft>
                          <a:spcPts val="0"/>
                        </a:spcAft>
                        <a:buClrTx/>
                        <a:buSzTx/>
                        <a:buFontTx/>
                        <a:buNone/>
                        <a:tabLst/>
                        <a:defRPr/>
                      </a:pPr>
                      <a:r>
                        <a:rPr lang="en-GB" sz="1400">
                          <a:latin typeface="Arial" panose="020B0604020202020204" pitchFamily="34" charset="0"/>
                          <a:cs typeface="Arial" panose="020B0604020202020204" pitchFamily="34" charset="0"/>
                        </a:rPr>
                        <a:t>Licensee Users (DMs)</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998517711"/>
                  </a:ext>
                </a:extLst>
              </a:tr>
              <a:tr h="0">
                <a:tc>
                  <a:txBody>
                    <a:bodyPr/>
                    <a:lstStyle/>
                    <a:p>
                      <a:pPr algn="l">
                        <a:lnSpc>
                          <a:spcPct val="250000"/>
                        </a:lnSpc>
                      </a:pPr>
                      <a:r>
                        <a:rPr lang="en-GB" sz="1400" b="1">
                          <a:latin typeface="Arial" panose="020B0604020202020204" pitchFamily="34" charset="0"/>
                          <a:cs typeface="Arial" panose="020B0604020202020204" pitchFamily="34" charset="0"/>
                        </a:rPr>
                        <a:t>June</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l">
                        <a:lnSpc>
                          <a:spcPct val="250000"/>
                        </a:lnSpc>
                      </a:pPr>
                      <a:r>
                        <a:rPr lang="en-GB" sz="1400" b="0">
                          <a:latin typeface="Arial" panose="020B0604020202020204" pitchFamily="34" charset="0"/>
                          <a:cs typeface="Arial" panose="020B0604020202020204" pitchFamily="34" charset="0"/>
                        </a:rPr>
                        <a:t>Tue 27</a:t>
                      </a:r>
                      <a:endParaRPr lang="en-GB" sz="1400" b="0">
                        <a:solidFill>
                          <a:srgbClr val="002060"/>
                        </a:solidFill>
                        <a:latin typeface="Arial" panose="020B0604020202020204" pitchFamily="34" charset="0"/>
                        <a:cs typeface="Arial" panose="020B0604020202020204"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l" defTabSz="685800" rtl="0" eaLnBrk="1" fontAlgn="auto" latinLnBrk="0" hangingPunct="1">
                        <a:lnSpc>
                          <a:spcPct val="250000"/>
                        </a:lnSpc>
                        <a:spcBef>
                          <a:spcPts val="0"/>
                        </a:spcBef>
                        <a:spcAft>
                          <a:spcPts val="0"/>
                        </a:spcAft>
                        <a:buClrTx/>
                        <a:buSzTx/>
                        <a:buFontTx/>
                        <a:buNone/>
                        <a:tabLst/>
                        <a:defRPr/>
                      </a:pPr>
                      <a:r>
                        <a:rPr lang="en-GB" sz="1400" b="1">
                          <a:latin typeface="Arial" panose="020B0604020202020204" pitchFamily="34" charset="0"/>
                          <a:cs typeface="Arial" panose="020B0604020202020204" pitchFamily="34" charset="0"/>
                        </a:rPr>
                        <a:t>NDR User Group Meeting 9 (hybrid)</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l" defTabSz="685800" rtl="0" eaLnBrk="1" fontAlgn="auto" latinLnBrk="0" hangingPunct="1">
                        <a:lnSpc>
                          <a:spcPct val="250000"/>
                        </a:lnSpc>
                        <a:spcBef>
                          <a:spcPts val="0"/>
                        </a:spcBef>
                        <a:spcAft>
                          <a:spcPts val="0"/>
                        </a:spcAft>
                        <a:buClrTx/>
                        <a:buSzTx/>
                        <a:buFontTx/>
                        <a:buNone/>
                        <a:tabLst/>
                        <a:defRPr/>
                      </a:pPr>
                      <a:r>
                        <a:rPr lang="en-GB" sz="1400">
                          <a:latin typeface="Arial" panose="020B0604020202020204" pitchFamily="34" charset="0"/>
                          <a:cs typeface="Arial" panose="020B0604020202020204" pitchFamily="34" charset="0"/>
                        </a:rPr>
                        <a:t>All NDR Users</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545929509"/>
                  </a:ext>
                </a:extLst>
              </a:tr>
              <a:tr h="0">
                <a:tc>
                  <a:txBody>
                    <a:bodyPr/>
                    <a:lstStyle/>
                    <a:p>
                      <a:pPr algn="l">
                        <a:lnSpc>
                          <a:spcPct val="250000"/>
                        </a:lnSpc>
                      </a:pPr>
                      <a:r>
                        <a:rPr lang="en-GB" sz="1400" b="1">
                          <a:latin typeface="Arial" panose="020B0604020202020204" pitchFamily="34" charset="0"/>
                          <a:cs typeface="Arial" panose="020B0604020202020204" pitchFamily="34" charset="0"/>
                        </a:rPr>
                        <a:t>September</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l">
                        <a:lnSpc>
                          <a:spcPct val="250000"/>
                        </a:lnSpc>
                      </a:pPr>
                      <a:r>
                        <a:rPr lang="en-GB" sz="1400" b="0">
                          <a:solidFill>
                            <a:srgbClr val="002060"/>
                          </a:solidFill>
                          <a:latin typeface="Arial" panose="020B0604020202020204" pitchFamily="34" charset="0"/>
                          <a:cs typeface="Arial" panose="020B0604020202020204" pitchFamily="34" charset="0"/>
                        </a:rPr>
                        <a:t>Tue 5*</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l" defTabSz="685800" rtl="0" eaLnBrk="1" fontAlgn="auto" latinLnBrk="0" hangingPunct="1">
                        <a:lnSpc>
                          <a:spcPct val="250000"/>
                        </a:lnSpc>
                        <a:spcBef>
                          <a:spcPts val="0"/>
                        </a:spcBef>
                        <a:spcAft>
                          <a:spcPts val="0"/>
                        </a:spcAft>
                        <a:buClrTx/>
                        <a:buSzTx/>
                        <a:buFontTx/>
                        <a:buNone/>
                        <a:tabLst/>
                        <a:defRPr/>
                      </a:pPr>
                      <a:r>
                        <a:rPr lang="en-GB" sz="1400" b="1">
                          <a:latin typeface="Arial" panose="020B0604020202020204" pitchFamily="34" charset="0"/>
                          <a:cs typeface="Arial" panose="020B0604020202020204" pitchFamily="34" charset="0"/>
                        </a:rPr>
                        <a:t>NDR User Group Meeting 10 (online)</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l" defTabSz="685800" rtl="0" eaLnBrk="1" fontAlgn="auto" latinLnBrk="0" hangingPunct="1">
                        <a:lnSpc>
                          <a:spcPct val="250000"/>
                        </a:lnSpc>
                        <a:spcBef>
                          <a:spcPts val="0"/>
                        </a:spcBef>
                        <a:spcAft>
                          <a:spcPts val="0"/>
                        </a:spcAft>
                        <a:buClrTx/>
                        <a:buSzTx/>
                        <a:buFontTx/>
                        <a:buNone/>
                        <a:tabLst/>
                        <a:defRPr/>
                      </a:pPr>
                      <a:r>
                        <a:rPr lang="en-GB" sz="1400">
                          <a:latin typeface="Arial" panose="020B0604020202020204" pitchFamily="34" charset="0"/>
                          <a:cs typeface="Arial" panose="020B0604020202020204" pitchFamily="34" charset="0"/>
                        </a:rPr>
                        <a:t>All NDR Users</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070854393"/>
                  </a:ext>
                </a:extLst>
              </a:tr>
              <a:tr h="0">
                <a:tc>
                  <a:txBody>
                    <a:bodyPr/>
                    <a:lstStyle/>
                    <a:p>
                      <a:pPr algn="l">
                        <a:lnSpc>
                          <a:spcPct val="250000"/>
                        </a:lnSpc>
                      </a:pPr>
                      <a:r>
                        <a:rPr lang="en-GB" sz="1400" b="1">
                          <a:latin typeface="Arial" panose="020B0604020202020204" pitchFamily="34" charset="0"/>
                          <a:cs typeface="Arial" panose="020B0604020202020204" pitchFamily="34" charset="0"/>
                        </a:rPr>
                        <a:t>November</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l">
                        <a:lnSpc>
                          <a:spcPct val="250000"/>
                        </a:lnSpc>
                      </a:pPr>
                      <a:r>
                        <a:rPr lang="en-GB" sz="1400" b="0">
                          <a:solidFill>
                            <a:srgbClr val="002060"/>
                          </a:solidFill>
                          <a:latin typeface="Arial" panose="020B0604020202020204" pitchFamily="34" charset="0"/>
                          <a:cs typeface="Arial" panose="020B0604020202020204" pitchFamily="34" charset="0"/>
                        </a:rPr>
                        <a:t>Tue 14*</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l" defTabSz="685800" rtl="0" eaLnBrk="1" fontAlgn="auto" latinLnBrk="0" hangingPunct="1">
                        <a:lnSpc>
                          <a:spcPct val="250000"/>
                        </a:lnSpc>
                        <a:spcBef>
                          <a:spcPts val="0"/>
                        </a:spcBef>
                        <a:spcAft>
                          <a:spcPts val="0"/>
                        </a:spcAft>
                        <a:buClrTx/>
                        <a:buSzTx/>
                        <a:buFontTx/>
                        <a:buNone/>
                        <a:tabLst/>
                        <a:defRPr/>
                      </a:pPr>
                      <a:r>
                        <a:rPr lang="en-GB" sz="1400" b="1">
                          <a:latin typeface="Arial" panose="020B0604020202020204" pitchFamily="34" charset="0"/>
                          <a:cs typeface="Arial" panose="020B0604020202020204" pitchFamily="34" charset="0"/>
                        </a:rPr>
                        <a:t>NDR User Group Meeting 11 (hybrid)</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l" defTabSz="685800" rtl="0" eaLnBrk="1" fontAlgn="auto" latinLnBrk="0" hangingPunct="1">
                        <a:lnSpc>
                          <a:spcPct val="250000"/>
                        </a:lnSpc>
                        <a:spcBef>
                          <a:spcPts val="0"/>
                        </a:spcBef>
                        <a:spcAft>
                          <a:spcPts val="0"/>
                        </a:spcAft>
                        <a:buClrTx/>
                        <a:buSzTx/>
                        <a:buFontTx/>
                        <a:buNone/>
                        <a:tabLst/>
                        <a:defRPr/>
                      </a:pPr>
                      <a:r>
                        <a:rPr lang="en-GB" sz="1400">
                          <a:latin typeface="Arial" panose="020B0604020202020204" pitchFamily="34" charset="0"/>
                          <a:cs typeface="Arial" panose="020B0604020202020204" pitchFamily="34" charset="0"/>
                        </a:rPr>
                        <a:t>All NDR Users</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214982904"/>
                  </a:ext>
                </a:extLst>
              </a:tr>
              <a:tr h="0">
                <a:tc>
                  <a:txBody>
                    <a:bodyPr/>
                    <a:lstStyle>
                      <a:lvl1pPr marL="0" algn="l" defTabSz="914355" rtl="0" eaLnBrk="1" latinLnBrk="0" hangingPunct="1">
                        <a:defRPr sz="1800" kern="1200">
                          <a:solidFill>
                            <a:schemeClr val="dk1"/>
                          </a:solidFill>
                          <a:latin typeface="Calibri" panose="020F0502020204030204"/>
                        </a:defRPr>
                      </a:lvl1pPr>
                      <a:lvl2pPr marL="457178" algn="l" defTabSz="914355" rtl="0" eaLnBrk="1" latinLnBrk="0" hangingPunct="1">
                        <a:defRPr sz="1800" kern="1200">
                          <a:solidFill>
                            <a:schemeClr val="dk1"/>
                          </a:solidFill>
                          <a:latin typeface="Calibri" panose="020F0502020204030204"/>
                        </a:defRPr>
                      </a:lvl2pPr>
                      <a:lvl3pPr marL="914355" algn="l" defTabSz="914355" rtl="0" eaLnBrk="1" latinLnBrk="0" hangingPunct="1">
                        <a:defRPr sz="1800" kern="1200">
                          <a:solidFill>
                            <a:schemeClr val="dk1"/>
                          </a:solidFill>
                          <a:latin typeface="Calibri" panose="020F0502020204030204"/>
                        </a:defRPr>
                      </a:lvl3pPr>
                      <a:lvl4pPr marL="1371532" algn="l" defTabSz="914355" rtl="0" eaLnBrk="1" latinLnBrk="0" hangingPunct="1">
                        <a:defRPr sz="1800" kern="1200">
                          <a:solidFill>
                            <a:schemeClr val="dk1"/>
                          </a:solidFill>
                          <a:latin typeface="Calibri" panose="020F0502020204030204"/>
                        </a:defRPr>
                      </a:lvl4pPr>
                      <a:lvl5pPr marL="1828709" algn="l" defTabSz="914355" rtl="0" eaLnBrk="1" latinLnBrk="0" hangingPunct="1">
                        <a:defRPr sz="1800" kern="1200">
                          <a:solidFill>
                            <a:schemeClr val="dk1"/>
                          </a:solidFill>
                          <a:latin typeface="Calibri" panose="020F0502020204030204"/>
                        </a:defRPr>
                      </a:lvl5pPr>
                      <a:lvl6pPr marL="2285886" algn="l" defTabSz="914355" rtl="0" eaLnBrk="1" latinLnBrk="0" hangingPunct="1">
                        <a:defRPr sz="1800" kern="1200">
                          <a:solidFill>
                            <a:schemeClr val="dk1"/>
                          </a:solidFill>
                          <a:latin typeface="Calibri" panose="020F0502020204030204"/>
                        </a:defRPr>
                      </a:lvl6pPr>
                      <a:lvl7pPr marL="2743064" algn="l" defTabSz="914355" rtl="0" eaLnBrk="1" latinLnBrk="0" hangingPunct="1">
                        <a:defRPr sz="1800" kern="1200">
                          <a:solidFill>
                            <a:schemeClr val="dk1"/>
                          </a:solidFill>
                          <a:latin typeface="Calibri" panose="020F0502020204030204"/>
                        </a:defRPr>
                      </a:lvl7pPr>
                      <a:lvl8pPr marL="3200240" algn="l" defTabSz="914355" rtl="0" eaLnBrk="1" latinLnBrk="0" hangingPunct="1">
                        <a:defRPr sz="1800" kern="1200">
                          <a:solidFill>
                            <a:schemeClr val="dk1"/>
                          </a:solidFill>
                          <a:latin typeface="Calibri" panose="020F0502020204030204"/>
                        </a:defRPr>
                      </a:lvl8pPr>
                      <a:lvl9pPr marL="3657418" algn="l" defTabSz="914355"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250000"/>
                        </a:lnSpc>
                        <a:spcBef>
                          <a:spcPts val="0"/>
                        </a:spcBef>
                        <a:spcAft>
                          <a:spcPts val="0"/>
                        </a:spcAft>
                        <a:buClrTx/>
                        <a:buSzTx/>
                        <a:buFontTx/>
                        <a:buNone/>
                        <a:tabLst/>
                        <a:defRPr/>
                      </a:pPr>
                      <a:endParaRPr lang="en-GB" sz="1400" b="1" kern="0" baseline="0">
                        <a:latin typeface="Arial" panose="020B0604020202020204" pitchFamily="34" charset="0"/>
                        <a:cs typeface="Arial" panose="020B0604020202020204"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l" defTabSz="685800" rtl="0" eaLnBrk="1" fontAlgn="auto" latinLnBrk="0" hangingPunct="1">
                        <a:lnSpc>
                          <a:spcPct val="250000"/>
                        </a:lnSpc>
                        <a:spcBef>
                          <a:spcPts val="0"/>
                        </a:spcBef>
                        <a:spcAft>
                          <a:spcPts val="0"/>
                        </a:spcAft>
                        <a:buClrTx/>
                        <a:buSzTx/>
                        <a:buFontTx/>
                        <a:buNone/>
                        <a:tabLst/>
                        <a:defRPr/>
                      </a:pPr>
                      <a:r>
                        <a:rPr lang="en-GB" sz="1400" b="0" kern="0" baseline="0">
                          <a:latin typeface="Arial" panose="020B0604020202020204" pitchFamily="34" charset="0"/>
                          <a:cs typeface="Arial" panose="020B0604020202020204" pitchFamily="34" charset="0"/>
                        </a:rPr>
                        <a:t>TBC</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355" rtl="0" eaLnBrk="1" latinLnBrk="0" hangingPunct="1">
                        <a:defRPr sz="1800" kern="1200">
                          <a:solidFill>
                            <a:schemeClr val="dk1"/>
                          </a:solidFill>
                          <a:latin typeface="Calibri" panose="020F0502020204030204"/>
                        </a:defRPr>
                      </a:lvl1pPr>
                      <a:lvl2pPr marL="457178" algn="l" defTabSz="914355" rtl="0" eaLnBrk="1" latinLnBrk="0" hangingPunct="1">
                        <a:defRPr sz="1800" kern="1200">
                          <a:solidFill>
                            <a:schemeClr val="dk1"/>
                          </a:solidFill>
                          <a:latin typeface="Calibri" panose="020F0502020204030204"/>
                        </a:defRPr>
                      </a:lvl2pPr>
                      <a:lvl3pPr marL="914355" algn="l" defTabSz="914355" rtl="0" eaLnBrk="1" latinLnBrk="0" hangingPunct="1">
                        <a:defRPr sz="1800" kern="1200">
                          <a:solidFill>
                            <a:schemeClr val="dk1"/>
                          </a:solidFill>
                          <a:latin typeface="Calibri" panose="020F0502020204030204"/>
                        </a:defRPr>
                      </a:lvl3pPr>
                      <a:lvl4pPr marL="1371532" algn="l" defTabSz="914355" rtl="0" eaLnBrk="1" latinLnBrk="0" hangingPunct="1">
                        <a:defRPr sz="1800" kern="1200">
                          <a:solidFill>
                            <a:schemeClr val="dk1"/>
                          </a:solidFill>
                          <a:latin typeface="Calibri" panose="020F0502020204030204"/>
                        </a:defRPr>
                      </a:lvl4pPr>
                      <a:lvl5pPr marL="1828709" algn="l" defTabSz="914355" rtl="0" eaLnBrk="1" latinLnBrk="0" hangingPunct="1">
                        <a:defRPr sz="1800" kern="1200">
                          <a:solidFill>
                            <a:schemeClr val="dk1"/>
                          </a:solidFill>
                          <a:latin typeface="Calibri" panose="020F0502020204030204"/>
                        </a:defRPr>
                      </a:lvl5pPr>
                      <a:lvl6pPr marL="2285886" algn="l" defTabSz="914355" rtl="0" eaLnBrk="1" latinLnBrk="0" hangingPunct="1">
                        <a:defRPr sz="1800" kern="1200">
                          <a:solidFill>
                            <a:schemeClr val="dk1"/>
                          </a:solidFill>
                          <a:latin typeface="Calibri" panose="020F0502020204030204"/>
                        </a:defRPr>
                      </a:lvl6pPr>
                      <a:lvl7pPr marL="2743064" algn="l" defTabSz="914355" rtl="0" eaLnBrk="1" latinLnBrk="0" hangingPunct="1">
                        <a:defRPr sz="1800" kern="1200">
                          <a:solidFill>
                            <a:schemeClr val="dk1"/>
                          </a:solidFill>
                          <a:latin typeface="Calibri" panose="020F0502020204030204"/>
                        </a:defRPr>
                      </a:lvl7pPr>
                      <a:lvl8pPr marL="3200240" algn="l" defTabSz="914355" rtl="0" eaLnBrk="1" latinLnBrk="0" hangingPunct="1">
                        <a:defRPr sz="1800" kern="1200">
                          <a:solidFill>
                            <a:schemeClr val="dk1"/>
                          </a:solidFill>
                          <a:latin typeface="Calibri" panose="020F0502020204030204"/>
                        </a:defRPr>
                      </a:lvl8pPr>
                      <a:lvl9pPr marL="3657418" algn="l" defTabSz="914355"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250000"/>
                        </a:lnSpc>
                        <a:spcBef>
                          <a:spcPts val="0"/>
                        </a:spcBef>
                        <a:spcAft>
                          <a:spcPts val="0"/>
                        </a:spcAft>
                        <a:buClrTx/>
                        <a:buSzTx/>
                        <a:buFontTx/>
                        <a:buNone/>
                        <a:tabLst/>
                        <a:defRPr/>
                      </a:pPr>
                      <a:r>
                        <a:rPr lang="en-GB" sz="1400" b="1">
                          <a:latin typeface="Arial" panose="020B0604020202020204" pitchFamily="34" charset="0"/>
                          <a:cs typeface="Arial" panose="020B0604020202020204" pitchFamily="34" charset="0"/>
                        </a:rPr>
                        <a:t>TFG007 – Review: Legacy Seismic Reporting</a:t>
                      </a:r>
                      <a:endParaRPr lang="en-GB" sz="1400" b="0">
                        <a:latin typeface="Arial" panose="020B0604020202020204" pitchFamily="34" charset="0"/>
                        <a:cs typeface="Arial" panose="020B0604020202020204"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l" defTabSz="685800" rtl="0" eaLnBrk="1" fontAlgn="auto" latinLnBrk="0" hangingPunct="1">
                        <a:lnSpc>
                          <a:spcPct val="250000"/>
                        </a:lnSpc>
                        <a:spcBef>
                          <a:spcPts val="0"/>
                        </a:spcBef>
                        <a:spcAft>
                          <a:spcPts val="0"/>
                        </a:spcAft>
                        <a:buClrTx/>
                        <a:buSzTx/>
                        <a:buFontTx/>
                        <a:buNone/>
                        <a:tabLst/>
                        <a:defRPr/>
                      </a:pPr>
                      <a:r>
                        <a:rPr lang="en-GB" sz="1400" b="0">
                          <a:latin typeface="Arial" panose="020B0604020202020204" pitchFamily="34" charset="0"/>
                          <a:cs typeface="Arial" panose="020B0604020202020204" pitchFamily="34" charset="0"/>
                        </a:rPr>
                        <a:t>Data Reporting Licensees</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807502998"/>
                  </a:ext>
                </a:extLst>
              </a:tr>
            </a:tbl>
          </a:graphicData>
        </a:graphic>
      </p:graphicFrame>
      <p:sp>
        <p:nvSpPr>
          <p:cNvPr id="5" name="TextBox 4">
            <a:extLst>
              <a:ext uri="{FF2B5EF4-FFF2-40B4-BE49-F238E27FC236}">
                <a16:creationId xmlns:a16="http://schemas.microsoft.com/office/drawing/2014/main" id="{D5389E51-2DD5-44DC-9AC9-9B63E68FDBE2}"/>
              </a:ext>
            </a:extLst>
          </p:cNvPr>
          <p:cNvSpPr txBox="1"/>
          <p:nvPr/>
        </p:nvSpPr>
        <p:spPr>
          <a:xfrm>
            <a:off x="7389708" y="4661932"/>
            <a:ext cx="1575184" cy="307777"/>
          </a:xfrm>
          <a:prstGeom prst="rect">
            <a:avLst/>
          </a:prstGeom>
          <a:noFill/>
        </p:spPr>
        <p:txBody>
          <a:bodyPr wrap="square" rtlCol="0">
            <a:spAutoFit/>
          </a:bodyPr>
          <a:lstStyle/>
          <a:p>
            <a:r>
              <a:rPr lang="en-GB" sz="1400">
                <a:solidFill>
                  <a:srgbClr val="FF0000"/>
                </a:solidFill>
                <a:latin typeface="Calibri" panose="020F0502020204030204"/>
              </a:rPr>
              <a:t>*Provisional date</a:t>
            </a:r>
          </a:p>
        </p:txBody>
      </p:sp>
    </p:spTree>
    <p:extLst>
      <p:ext uri="{BB962C8B-B14F-4D97-AF65-F5344CB8AC3E}">
        <p14:creationId xmlns:p14="http://schemas.microsoft.com/office/powerpoint/2010/main" val="2890687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9552E-4DC1-406F-AA88-9CED56760C72}"/>
              </a:ext>
              <a:ext uri="{C183D7F6-B498-43B3-948B-1728B52AA6E4}">
                <adec:decorative xmlns:adec="http://schemas.microsoft.com/office/drawing/2017/decorative" val="1"/>
              </a:ext>
            </a:extLst>
          </p:cNvPr>
          <p:cNvPicPr>
            <a:picLocks noChangeAspect="1"/>
          </p:cNvPicPr>
          <p:nvPr/>
        </p:nvPicPr>
        <p:blipFill>
          <a:blip r:embed="rId3">
            <a:alphaModFix amt="25000"/>
          </a:blip>
          <a:srcRect/>
          <a:stretch/>
        </p:blipFill>
        <p:spPr>
          <a:xfrm flipH="1">
            <a:off x="0" y="1013460"/>
            <a:ext cx="9127487" cy="4130040"/>
          </a:xfrm>
          <a:prstGeom prst="rect">
            <a:avLst/>
          </a:prstGeom>
        </p:spPr>
      </p:pic>
      <p:sp>
        <p:nvSpPr>
          <p:cNvPr id="4" name="Text Placeholder 3">
            <a:extLst>
              <a:ext uri="{FF2B5EF4-FFF2-40B4-BE49-F238E27FC236}">
                <a16:creationId xmlns:a16="http://schemas.microsoft.com/office/drawing/2014/main" id="{B6D7EC9C-A14E-46C8-BF95-B23163404573}"/>
              </a:ext>
            </a:extLst>
          </p:cNvPr>
          <p:cNvSpPr>
            <a:spLocks noGrp="1"/>
          </p:cNvSpPr>
          <p:nvPr>
            <p:ph type="title" idx="4294967295"/>
          </p:nvPr>
        </p:nvSpPr>
        <p:spPr>
          <a:xfrm>
            <a:off x="755650" y="1976438"/>
            <a:ext cx="8388350" cy="747712"/>
          </a:xfrm>
          <a:prstGeom prst="rect">
            <a:avLst/>
          </a:prstGeom>
          <a:noFill/>
          <a:ln>
            <a:noFill/>
            <a:prstDash/>
          </a:ln>
          <a:effectLst/>
        </p:spPr>
        <p:txBody>
          <a:bodyPr rot="0" spcFirstLastPara="0" vertOverflow="overflow" horzOverflow="overflow" vert="horz" wrap="square" lIns="0" tIns="34290" rIns="68580" bIns="34290" numCol="1" spcCol="0" rtlCol="0" fromWordArt="0" anchor="b" anchorCtr="0" forceAA="0" compatLnSpc="1">
            <a:prstTxWarp prst="textNoShape">
              <a:avLst/>
            </a:prstTxWarp>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3351"/>
                </a:solidFill>
                <a:effectLst/>
                <a:uLnTx/>
                <a:uFillTx/>
                <a:latin typeface="Arial"/>
                <a:ea typeface="+mn-ea"/>
                <a:cs typeface="+mn-cs"/>
              </a:rPr>
              <a:t> Q&amp;A: Next Steps</a:t>
            </a:r>
          </a:p>
        </p:txBody>
      </p:sp>
    </p:spTree>
    <p:extLst>
      <p:ext uri="{BB962C8B-B14F-4D97-AF65-F5344CB8AC3E}">
        <p14:creationId xmlns:p14="http://schemas.microsoft.com/office/powerpoint/2010/main" val="1523553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249012" y="137626"/>
            <a:ext cx="6223506" cy="376237"/>
          </a:xfrm>
        </p:spPr>
        <p:txBody>
          <a:bodyPr lIns="0" tIns="0" rIns="91440" bIns="45720" anchor="t">
            <a:noAutofit/>
          </a:bodyPr>
          <a:lstStyle/>
          <a:p>
            <a:r>
              <a:rPr lang="en-GB">
                <a:latin typeface="Arial" panose="020B0604020202020204" pitchFamily="34" charset="0"/>
                <a:cs typeface="Arial" panose="020B0604020202020204" pitchFamily="34" charset="0"/>
              </a:rPr>
              <a:t>Contact Information</a:t>
            </a:r>
          </a:p>
        </p:txBody>
      </p:sp>
      <p:sp>
        <p:nvSpPr>
          <p:cNvPr id="47" name="TextBox 46">
            <a:extLst>
              <a:ext uri="{FF2B5EF4-FFF2-40B4-BE49-F238E27FC236}">
                <a16:creationId xmlns:a16="http://schemas.microsoft.com/office/drawing/2014/main" id="{6C25FDAE-CF2C-4E4C-80C7-E4F436676154}"/>
              </a:ext>
            </a:extLst>
          </p:cNvPr>
          <p:cNvSpPr txBox="1"/>
          <p:nvPr/>
        </p:nvSpPr>
        <p:spPr>
          <a:xfrm>
            <a:off x="249012" y="780147"/>
            <a:ext cx="8533481" cy="4108817"/>
          </a:xfrm>
          <a:prstGeom prst="rect">
            <a:avLst/>
          </a:prstGeom>
          <a:noFill/>
        </p:spPr>
        <p:txBody>
          <a:bodyPr wrap="square" lIns="91440" tIns="45720" rIns="91440" bIns="45720" rtlCol="0" anchor="t">
            <a:spAutoFit/>
          </a:bodyPr>
          <a:lstStyle/>
          <a:p>
            <a:pPr defTabSz="457189">
              <a:spcBef>
                <a:spcPts val="600"/>
              </a:spcBef>
              <a:defRPr/>
            </a:pPr>
            <a:r>
              <a:rPr lang="en-GB" sz="1400" b="1">
                <a:solidFill>
                  <a:srgbClr val="002060"/>
                </a:solidFill>
                <a:latin typeface="Arial" panose="020B0604020202020204"/>
              </a:rPr>
              <a:t>NSTA NDR Team</a:t>
            </a:r>
          </a:p>
          <a:p>
            <a:pPr marL="742950" lvl="1" indent="-285750" defTabSz="457189">
              <a:spcBef>
                <a:spcPts val="600"/>
              </a:spcBef>
              <a:buFont typeface="Arial" panose="020B0604020202020204" pitchFamily="34" charset="0"/>
              <a:buChar char="•"/>
              <a:defRPr/>
            </a:pPr>
            <a:r>
              <a:rPr lang="en-GB" sz="1400">
                <a:solidFill>
                  <a:srgbClr val="002060"/>
                </a:solidFill>
                <a:latin typeface="Arial" panose="020B0604020202020204"/>
              </a:rPr>
              <a:t>NDR Team </a:t>
            </a:r>
            <a:r>
              <a:rPr lang="en-GB" sz="1400" kern="0" baseline="0">
                <a:solidFill>
                  <a:srgbClr val="002060"/>
                </a:solidFill>
                <a:latin typeface="Arial" panose="020B0604020202020204" pitchFamily="34" charset="0"/>
                <a:cs typeface="Arial" panose="020B0604020202020204" pitchFamily="34" charset="0"/>
              </a:rPr>
              <a:t>- email our mailbox </a:t>
            </a:r>
            <a:r>
              <a:rPr lang="en-GB" sz="1400" kern="0" baseline="0">
                <a:latin typeface="Arial" panose="020B0604020202020204" pitchFamily="34" charset="0"/>
                <a:cs typeface="Arial" panose="020B0604020202020204" pitchFamily="34" charset="0"/>
                <a:hlinkClick r:id="rId2"/>
              </a:rPr>
              <a:t>ndr@nstauthority.co.uk</a:t>
            </a:r>
            <a:r>
              <a:rPr lang="en-GB" sz="1400" kern="0" baseline="0">
                <a:latin typeface="Arial" panose="020B0604020202020204" pitchFamily="34" charset="0"/>
                <a:cs typeface="Arial" panose="020B0604020202020204" pitchFamily="34" charset="0"/>
              </a:rPr>
              <a:t> </a:t>
            </a:r>
            <a:endParaRPr lang="en-GB" sz="1400">
              <a:solidFill>
                <a:srgbClr val="0065A2">
                  <a:lumMod val="50000"/>
                </a:srgbClr>
              </a:solidFill>
              <a:latin typeface="Arial" panose="020B0604020202020204"/>
            </a:endParaRPr>
          </a:p>
          <a:p>
            <a:pPr marL="742950" lvl="1" indent="-285750" defTabSz="457189">
              <a:spcBef>
                <a:spcPts val="600"/>
              </a:spcBef>
              <a:buFont typeface="Arial" panose="020B0604020202020204" pitchFamily="34" charset="0"/>
              <a:buChar char="•"/>
              <a:defRPr/>
            </a:pPr>
            <a:r>
              <a:rPr lang="en-GB" sz="1400">
                <a:solidFill>
                  <a:srgbClr val="002060"/>
                </a:solidFill>
                <a:latin typeface="Arial" panose="020B0604020202020204"/>
              </a:rPr>
              <a:t>General enquires in relation to the National Data Repository</a:t>
            </a:r>
          </a:p>
          <a:p>
            <a:pPr marL="742950" lvl="1" indent="-285750" defTabSz="457189">
              <a:spcBef>
                <a:spcPts val="600"/>
              </a:spcBef>
              <a:buFont typeface="Arial" panose="020B0604020202020204" pitchFamily="34" charset="0"/>
              <a:buChar char="•"/>
              <a:defRPr/>
            </a:pPr>
            <a:r>
              <a:rPr lang="en-GB" sz="1400">
                <a:solidFill>
                  <a:srgbClr val="002060"/>
                </a:solidFill>
                <a:latin typeface="Arial" panose="020B0604020202020204"/>
              </a:rPr>
              <a:t>Referrals to NSTA colleagues or Support Centre, where appropriate</a:t>
            </a:r>
          </a:p>
          <a:p>
            <a:pPr marL="742950" lvl="1" indent="-285750" defTabSz="457189">
              <a:spcBef>
                <a:spcPts val="600"/>
              </a:spcBef>
              <a:buFont typeface="Arial" panose="020B0604020202020204" pitchFamily="34" charset="0"/>
              <a:buChar char="•"/>
              <a:defRPr/>
            </a:pPr>
            <a:r>
              <a:rPr lang="en-GB" sz="1400">
                <a:solidFill>
                  <a:srgbClr val="002060"/>
                </a:solidFill>
                <a:latin typeface="Arial" panose="020B0604020202020204"/>
                <a:hlinkClick r:id="rId3"/>
              </a:rPr>
              <a:t>Register for the NDR contacts register </a:t>
            </a:r>
            <a:r>
              <a:rPr lang="en-GB" sz="1400">
                <a:solidFill>
                  <a:srgbClr val="002060"/>
                </a:solidFill>
                <a:latin typeface="Arial" panose="020B0604020202020204"/>
              </a:rPr>
              <a:t>– updates and User Group</a:t>
            </a:r>
            <a:endParaRPr lang="en-GB" sz="1400">
              <a:solidFill>
                <a:srgbClr val="002060"/>
              </a:solidFill>
              <a:highlight>
                <a:srgbClr val="00FF00"/>
              </a:highlight>
              <a:latin typeface="Arial" panose="020B0604020202020204"/>
            </a:endParaRPr>
          </a:p>
          <a:p>
            <a:pPr lvl="1" defTabSz="457189">
              <a:spcBef>
                <a:spcPts val="600"/>
              </a:spcBef>
              <a:defRPr/>
            </a:pPr>
            <a:endParaRPr lang="en-GB" sz="1400">
              <a:solidFill>
                <a:srgbClr val="002060"/>
              </a:solidFill>
              <a:latin typeface="Arial" panose="020B0604020202020204"/>
            </a:endParaRPr>
          </a:p>
          <a:p>
            <a:pPr defTabSz="457189">
              <a:spcBef>
                <a:spcPts val="600"/>
              </a:spcBef>
              <a:defRPr/>
            </a:pPr>
            <a:r>
              <a:rPr lang="en-GB" sz="1400" b="1">
                <a:solidFill>
                  <a:srgbClr val="002060"/>
                </a:solidFill>
                <a:latin typeface="Arial" panose="020B0604020202020204"/>
              </a:rPr>
              <a:t>NDR Support Centre</a:t>
            </a:r>
          </a:p>
          <a:p>
            <a:pPr marL="742950" lvl="1" indent="-285750" defTabSz="457189">
              <a:spcBef>
                <a:spcPts val="600"/>
              </a:spcBef>
              <a:buFont typeface="Arial" panose="020B0604020202020204" pitchFamily="34" charset="0"/>
              <a:buChar char="•"/>
              <a:defRPr/>
            </a:pPr>
            <a:r>
              <a:rPr lang="en-GB" sz="1400">
                <a:solidFill>
                  <a:srgbClr val="002060"/>
                </a:solidFill>
                <a:latin typeface="Arial" panose="020B0604020202020204"/>
              </a:rPr>
              <a:t>Technical support for matters in relation to using the National Data Repository </a:t>
            </a:r>
          </a:p>
          <a:p>
            <a:pPr marL="742950" lvl="1" indent="-285750" defTabSz="457189">
              <a:spcBef>
                <a:spcPts val="600"/>
              </a:spcBef>
              <a:buFont typeface="Arial" panose="020B0604020202020204" pitchFamily="34" charset="0"/>
              <a:buChar char="•"/>
              <a:defRPr/>
            </a:pPr>
            <a:r>
              <a:rPr lang="en-GB" sz="1400">
                <a:solidFill>
                  <a:srgbClr val="002060"/>
                </a:solidFill>
                <a:latin typeface="Arial" panose="020B0604020202020204"/>
              </a:rPr>
              <a:t>Advice on how to use the UI, uploading data, downloads, ordering on media, metadata services</a:t>
            </a:r>
          </a:p>
          <a:p>
            <a:pPr marL="742950" lvl="1" indent="-285750" defTabSz="457189">
              <a:spcBef>
                <a:spcPts val="600"/>
              </a:spcBef>
              <a:buFont typeface="Arial" panose="020B0604020202020204" pitchFamily="34" charset="0"/>
              <a:buChar char="•"/>
              <a:defRPr/>
            </a:pPr>
            <a:r>
              <a:rPr lang="en-GB" sz="1400">
                <a:solidFill>
                  <a:srgbClr val="002060"/>
                </a:solidFill>
                <a:latin typeface="Arial" panose="020B0604020202020204"/>
              </a:rPr>
              <a:t>Osokey and Moveout technical expertise</a:t>
            </a:r>
          </a:p>
          <a:p>
            <a:pPr marL="742950" lvl="1" indent="-285750" defTabSz="457189">
              <a:spcBef>
                <a:spcPts val="600"/>
              </a:spcBef>
              <a:buFont typeface="Arial" panose="020B0604020202020204" pitchFamily="34" charset="0"/>
              <a:buChar char="•"/>
              <a:defRPr/>
            </a:pPr>
            <a:r>
              <a:rPr lang="en-GB" sz="1400">
                <a:solidFill>
                  <a:srgbClr val="0065A2">
                    <a:lumMod val="50000"/>
                  </a:srgbClr>
                </a:solidFill>
                <a:latin typeface="Arial" panose="020B0604020202020204"/>
                <a:hlinkClick r:id="rId4"/>
              </a:rPr>
              <a:t>support@uk-ndr.co.uk</a:t>
            </a:r>
            <a:r>
              <a:rPr lang="en-GB" sz="1400">
                <a:solidFill>
                  <a:srgbClr val="0065A2">
                    <a:lumMod val="50000"/>
                  </a:srgbClr>
                </a:solidFill>
                <a:latin typeface="Arial" panose="020B0604020202020204"/>
              </a:rPr>
              <a:t> </a:t>
            </a:r>
          </a:p>
          <a:p>
            <a:pPr marL="742950" lvl="1" indent="-285750" defTabSz="457189">
              <a:spcBef>
                <a:spcPts val="600"/>
              </a:spcBef>
              <a:buFont typeface="Arial" panose="020B0604020202020204" pitchFamily="34" charset="0"/>
              <a:buChar char="•"/>
              <a:defRPr/>
            </a:pPr>
            <a:r>
              <a:rPr lang="en-GB" sz="1400">
                <a:solidFill>
                  <a:srgbClr val="0065A2">
                    <a:lumMod val="50000"/>
                  </a:srgbClr>
                </a:solidFill>
                <a:latin typeface="Arial" panose="020B0604020202020204"/>
                <a:hlinkClick r:id="rId5"/>
              </a:rPr>
              <a:t>https://support.uk-ndr.co.uk/</a:t>
            </a:r>
            <a:r>
              <a:rPr lang="en-GB" sz="1400">
                <a:solidFill>
                  <a:srgbClr val="0065A2">
                    <a:lumMod val="50000"/>
                  </a:srgbClr>
                </a:solidFill>
                <a:latin typeface="Arial" panose="020B0604020202020204"/>
              </a:rPr>
              <a:t> </a:t>
            </a:r>
            <a:endParaRPr lang="en-GB" sz="1400" b="1">
              <a:solidFill>
                <a:srgbClr val="0065A2">
                  <a:lumMod val="50000"/>
                </a:srgbClr>
              </a:solidFill>
              <a:latin typeface="Arial" panose="020B0604020202020204"/>
            </a:endParaRPr>
          </a:p>
          <a:p>
            <a:pPr marL="742950" lvl="1" indent="-285750" defTabSz="457189">
              <a:spcBef>
                <a:spcPts val="600"/>
              </a:spcBef>
              <a:buFont typeface="Arial" panose="020B0604020202020204" pitchFamily="34" charset="0"/>
              <a:buChar char="•"/>
              <a:defRPr/>
            </a:pPr>
            <a:r>
              <a:rPr lang="en-GB" sz="1400">
                <a:solidFill>
                  <a:srgbClr val="002060"/>
                </a:solidFill>
                <a:latin typeface="Arial" panose="020B0604020202020204"/>
              </a:rPr>
              <a:t>                  in app Support Centre launch – raise tickets, support articles and video explainers</a:t>
            </a:r>
          </a:p>
          <a:p>
            <a:pPr marL="742950" lvl="1" indent="-285750" defTabSz="457189">
              <a:spcBef>
                <a:spcPts val="600"/>
              </a:spcBef>
              <a:buFont typeface="Arial" panose="020B0604020202020204" pitchFamily="34" charset="0"/>
              <a:buChar char="•"/>
              <a:defRPr/>
            </a:pPr>
            <a:r>
              <a:rPr lang="en-GB" sz="1400">
                <a:solidFill>
                  <a:srgbClr val="002060"/>
                </a:solidFill>
                <a:latin typeface="Arial" panose="020B0604020202020204"/>
              </a:rPr>
              <a:t>                  Support Centre chat option</a:t>
            </a:r>
          </a:p>
        </p:txBody>
      </p:sp>
      <p:pic>
        <p:nvPicPr>
          <p:cNvPr id="4" name="Picture 3" descr="image of support chat button from the NDR support centre">
            <a:extLst>
              <a:ext uri="{FF2B5EF4-FFF2-40B4-BE49-F238E27FC236}">
                <a16:creationId xmlns:a16="http://schemas.microsoft.com/office/drawing/2014/main" id="{0F0AC943-7CC2-AFD2-D3F2-A42B712158D9}"/>
              </a:ext>
            </a:extLst>
          </p:cNvPr>
          <p:cNvPicPr>
            <a:picLocks noChangeAspect="1"/>
          </p:cNvPicPr>
          <p:nvPr/>
        </p:nvPicPr>
        <p:blipFill>
          <a:blip r:embed="rId6"/>
          <a:stretch>
            <a:fillRect/>
          </a:stretch>
        </p:blipFill>
        <p:spPr>
          <a:xfrm>
            <a:off x="1054477" y="4521450"/>
            <a:ext cx="774324" cy="301873"/>
          </a:xfrm>
          <a:prstGeom prst="rect">
            <a:avLst/>
          </a:prstGeom>
        </p:spPr>
      </p:pic>
      <p:pic>
        <p:nvPicPr>
          <p:cNvPr id="6" name="Picture 5" descr="image of support button from the NDR support centre">
            <a:extLst>
              <a:ext uri="{FF2B5EF4-FFF2-40B4-BE49-F238E27FC236}">
                <a16:creationId xmlns:a16="http://schemas.microsoft.com/office/drawing/2014/main" id="{12D39A51-DF0C-DD92-AF3C-ECF7BD993A0B}"/>
              </a:ext>
            </a:extLst>
          </p:cNvPr>
          <p:cNvPicPr>
            <a:picLocks noChangeAspect="1"/>
          </p:cNvPicPr>
          <p:nvPr/>
        </p:nvPicPr>
        <p:blipFill>
          <a:blip r:embed="rId7"/>
          <a:stretch>
            <a:fillRect/>
          </a:stretch>
        </p:blipFill>
        <p:spPr>
          <a:xfrm>
            <a:off x="1082593" y="4264260"/>
            <a:ext cx="729273" cy="274124"/>
          </a:xfrm>
          <a:prstGeom prst="rect">
            <a:avLst/>
          </a:prstGeom>
        </p:spPr>
      </p:pic>
    </p:spTree>
    <p:extLst>
      <p:ext uri="{BB962C8B-B14F-4D97-AF65-F5344CB8AC3E}">
        <p14:creationId xmlns:p14="http://schemas.microsoft.com/office/powerpoint/2010/main" val="3942048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9552E-4DC1-406F-AA88-9CED56760C72}"/>
              </a:ext>
              <a:ext uri="{C183D7F6-B498-43B3-948B-1728B52AA6E4}">
                <adec:decorative xmlns:adec="http://schemas.microsoft.com/office/drawing/2017/decorative" val="1"/>
              </a:ext>
            </a:extLst>
          </p:cNvPr>
          <p:cNvPicPr>
            <a:picLocks noChangeAspect="1"/>
          </p:cNvPicPr>
          <p:nvPr/>
        </p:nvPicPr>
        <p:blipFill>
          <a:blip r:embed="rId3">
            <a:alphaModFix amt="25000"/>
          </a:blip>
          <a:srcRect/>
          <a:stretch/>
        </p:blipFill>
        <p:spPr>
          <a:xfrm flipH="1">
            <a:off x="16513" y="1013461"/>
            <a:ext cx="9127487" cy="4130040"/>
          </a:xfrm>
          <a:prstGeom prst="rect">
            <a:avLst/>
          </a:prstGeom>
        </p:spPr>
      </p:pic>
      <p:sp>
        <p:nvSpPr>
          <p:cNvPr id="4" name="Text Placeholder 3">
            <a:extLst>
              <a:ext uri="{FF2B5EF4-FFF2-40B4-BE49-F238E27FC236}">
                <a16:creationId xmlns:a16="http://schemas.microsoft.com/office/drawing/2014/main" id="{B6D7EC9C-A14E-46C8-BF95-B23163404573}"/>
              </a:ext>
            </a:extLst>
          </p:cNvPr>
          <p:cNvSpPr>
            <a:spLocks noGrp="1"/>
          </p:cNvSpPr>
          <p:nvPr>
            <p:ph type="title" idx="4294967295"/>
          </p:nvPr>
        </p:nvSpPr>
        <p:spPr>
          <a:xfrm>
            <a:off x="431800" y="1976615"/>
            <a:ext cx="8388350" cy="748313"/>
          </a:xfrm>
          <a:prstGeom prst="rect">
            <a:avLst/>
          </a:prstGeom>
          <a:noFill/>
          <a:ln>
            <a:noFill/>
            <a:prstDash/>
          </a:ln>
          <a:effectLst/>
        </p:spPr>
        <p:txBody>
          <a:bodyPr rot="0" spcFirstLastPara="0" vertOverflow="overflow" horzOverflow="overflow" vert="horz" wrap="square" lIns="0" tIns="34290" rIns="68580" bIns="34290" numCol="1" spcCol="0" rtlCol="0" fromWordArt="0" anchor="b" anchorCtr="0" forceAA="0" compatLnSpc="1">
            <a:prstTxWarp prst="textNoShape">
              <a:avLst/>
            </a:prstTxWarp>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3351"/>
                </a:solidFill>
                <a:effectLst/>
                <a:uLnTx/>
                <a:uFillTx/>
                <a:latin typeface="Arial"/>
                <a:ea typeface="+mn-ea"/>
                <a:cs typeface="+mn-cs"/>
              </a:rPr>
              <a:t>Thank You</a:t>
            </a:r>
          </a:p>
        </p:txBody>
      </p:sp>
    </p:spTree>
    <p:extLst>
      <p:ext uri="{BB962C8B-B14F-4D97-AF65-F5344CB8AC3E}">
        <p14:creationId xmlns:p14="http://schemas.microsoft.com/office/powerpoint/2010/main" val="1461817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249012" y="137626"/>
            <a:ext cx="6223506" cy="376237"/>
          </a:xfrm>
        </p:spPr>
        <p:txBody>
          <a:bodyPr lIns="0" tIns="0" rIns="91440" bIns="45720" anchor="t">
            <a:noAutofit/>
          </a:bodyPr>
          <a:lstStyle/>
          <a:p>
            <a:r>
              <a:rPr lang="en-GB">
                <a:latin typeface="Arial" panose="020B0604020202020204" pitchFamily="34" charset="0"/>
                <a:cs typeface="Arial" panose="020B0604020202020204" pitchFamily="34" charset="0"/>
              </a:rPr>
              <a:t>November meeting – Recap</a:t>
            </a:r>
          </a:p>
        </p:txBody>
      </p:sp>
      <p:sp>
        <p:nvSpPr>
          <p:cNvPr id="47" name="TextBox 46">
            <a:extLst>
              <a:ext uri="{FF2B5EF4-FFF2-40B4-BE49-F238E27FC236}">
                <a16:creationId xmlns:a16="http://schemas.microsoft.com/office/drawing/2014/main" id="{6C25FDAE-CF2C-4E4C-80C7-E4F436676154}"/>
              </a:ext>
            </a:extLst>
          </p:cNvPr>
          <p:cNvSpPr txBox="1"/>
          <p:nvPr/>
        </p:nvSpPr>
        <p:spPr>
          <a:xfrm>
            <a:off x="249012" y="780147"/>
            <a:ext cx="8533481" cy="4108817"/>
          </a:xfrm>
          <a:prstGeom prst="rect">
            <a:avLst/>
          </a:prstGeom>
          <a:noFill/>
        </p:spPr>
        <p:txBody>
          <a:bodyPr wrap="square" lIns="91440" tIns="45720" rIns="91440" bIns="45720" rtlCol="0" anchor="t">
            <a:spAutoFit/>
          </a:bodyPr>
          <a:lstStyle/>
          <a:p>
            <a:pPr defTabSz="457189">
              <a:spcBef>
                <a:spcPts val="600"/>
              </a:spcBef>
              <a:defRPr/>
            </a:pPr>
            <a:r>
              <a:rPr lang="en-GB" sz="1400" b="1">
                <a:solidFill>
                  <a:srgbClr val="002060"/>
                </a:solidFill>
                <a:latin typeface="Arial" panose="020B0604020202020204" pitchFamily="34" charset="0"/>
                <a:cs typeface="Arial" panose="020B0604020202020204" pitchFamily="34" charset="0"/>
              </a:rPr>
              <a:t>Development plan – continuous improvement</a:t>
            </a:r>
          </a:p>
          <a:p>
            <a:pPr marL="742950" lvl="1" indent="-285750" defTabSz="457189">
              <a:spcBef>
                <a:spcPts val="600"/>
              </a:spcBef>
              <a:buFont typeface="Arial" panose="020B0604020202020204" pitchFamily="34" charset="0"/>
              <a:buChar char="•"/>
              <a:defRPr/>
            </a:pPr>
            <a:r>
              <a:rPr lang="en-GB" sz="1400">
                <a:solidFill>
                  <a:srgbClr val="00B050"/>
                </a:solidFill>
                <a:latin typeface="Arial" panose="020B0604020202020204" pitchFamily="34" charset="0"/>
                <a:cs typeface="Arial" panose="020B0604020202020204" pitchFamily="34" charset="0"/>
              </a:rPr>
              <a:t>Accessibility and general layout of Inventory and Data Request UIs</a:t>
            </a:r>
          </a:p>
          <a:p>
            <a:pPr marL="742950" lvl="1" indent="-285750" defTabSz="457189">
              <a:spcBef>
                <a:spcPts val="600"/>
              </a:spcBef>
              <a:buFont typeface="Arial" panose="020B0604020202020204" pitchFamily="34" charset="0"/>
              <a:buChar char="•"/>
              <a:defRPr/>
            </a:pPr>
            <a:r>
              <a:rPr lang="en-GB" sz="1400">
                <a:solidFill>
                  <a:srgbClr val="00B050"/>
                </a:solidFill>
                <a:latin typeface="Arial" panose="020B0604020202020204" pitchFamily="34" charset="0"/>
                <a:cs typeface="Arial" panose="020B0604020202020204" pitchFamily="34" charset="0"/>
              </a:rPr>
              <a:t>Data Request workflow and notification changes</a:t>
            </a:r>
          </a:p>
          <a:p>
            <a:pPr marL="742950" lvl="1" indent="-285750" defTabSz="457189">
              <a:spcBef>
                <a:spcPts val="600"/>
              </a:spcBef>
              <a:buFont typeface="Arial" panose="020B0604020202020204" pitchFamily="34" charset="0"/>
              <a:buChar char="•"/>
              <a:defRPr/>
            </a:pPr>
            <a:r>
              <a:rPr lang="en-GB" sz="1400">
                <a:solidFill>
                  <a:srgbClr val="00B050"/>
                </a:solidFill>
                <a:latin typeface="Arial" panose="020B0604020202020204" pitchFamily="34" charset="0"/>
                <a:cs typeface="Arial" panose="020B0604020202020204" pitchFamily="34" charset="0"/>
              </a:rPr>
              <a:t>Accepting TIFF for legacy Log Image files and revising LAS header validation</a:t>
            </a:r>
          </a:p>
          <a:p>
            <a:pPr lvl="1" defTabSz="457189">
              <a:spcBef>
                <a:spcPts val="600"/>
              </a:spcBef>
              <a:defRPr/>
            </a:pPr>
            <a:endParaRPr lang="en-GB" sz="1400">
              <a:solidFill>
                <a:srgbClr val="002060"/>
              </a:solidFill>
              <a:latin typeface="Arial" panose="020B0604020202020204" pitchFamily="34" charset="0"/>
              <a:cs typeface="Arial" panose="020B0604020202020204" pitchFamily="34" charset="0"/>
            </a:endParaRPr>
          </a:p>
          <a:p>
            <a:pPr defTabSz="457189">
              <a:spcBef>
                <a:spcPts val="600"/>
              </a:spcBef>
              <a:defRPr/>
            </a:pPr>
            <a:r>
              <a:rPr lang="en-GB" sz="1400" b="1">
                <a:solidFill>
                  <a:srgbClr val="002060"/>
                </a:solidFill>
                <a:latin typeface="Arial" panose="020B0604020202020204" pitchFamily="34" charset="0"/>
                <a:cs typeface="Arial" panose="020B0604020202020204" pitchFamily="34" charset="0"/>
              </a:rPr>
              <a:t>NSTA strategic projects</a:t>
            </a:r>
          </a:p>
          <a:p>
            <a:pPr marL="742950" lvl="1" indent="-285750" defTabSz="457189">
              <a:spcBef>
                <a:spcPts val="600"/>
              </a:spcBef>
              <a:buFont typeface="Arial" panose="020B0604020202020204" pitchFamily="34" charset="0"/>
              <a:buChar char="•"/>
              <a:defRPr/>
            </a:pPr>
            <a:r>
              <a:rPr lang="en-GB" sz="1400">
                <a:solidFill>
                  <a:srgbClr val="002060"/>
                </a:solidFill>
                <a:latin typeface="Arial" panose="020B0604020202020204" pitchFamily="34" charset="0"/>
                <a:cs typeface="Arial" panose="020B0604020202020204" pitchFamily="34" charset="0"/>
              </a:rPr>
              <a:t>OCR of legacy data collection (following 2021 PoC)</a:t>
            </a:r>
          </a:p>
          <a:p>
            <a:pPr marL="742950" lvl="1" indent="-285750" defTabSz="457189">
              <a:spcBef>
                <a:spcPts val="600"/>
              </a:spcBef>
              <a:buFont typeface="Arial" panose="020B0604020202020204" pitchFamily="34" charset="0"/>
              <a:buChar char="•"/>
              <a:defRPr/>
            </a:pPr>
            <a:r>
              <a:rPr lang="en-GB" sz="1400">
                <a:solidFill>
                  <a:srgbClr val="00B050"/>
                </a:solidFill>
                <a:latin typeface="Arial" panose="020B0604020202020204" pitchFamily="34" charset="0"/>
                <a:cs typeface="Arial" panose="020B0604020202020204" pitchFamily="34" charset="0"/>
              </a:rPr>
              <a:t>Programmatic access to data</a:t>
            </a:r>
          </a:p>
          <a:p>
            <a:pPr marL="742950" lvl="1" indent="-285750" defTabSz="457189">
              <a:spcBef>
                <a:spcPts val="600"/>
              </a:spcBef>
              <a:buFont typeface="Arial" panose="020B0604020202020204" pitchFamily="34" charset="0"/>
              <a:buChar char="•"/>
              <a:defRPr/>
            </a:pPr>
            <a:r>
              <a:rPr lang="en-GB" sz="1400">
                <a:solidFill>
                  <a:srgbClr val="002060"/>
                </a:solidFill>
                <a:latin typeface="Arial" panose="020B0604020202020204" pitchFamily="34" charset="0"/>
                <a:cs typeface="Arial" panose="020B0604020202020204" pitchFamily="34" charset="0"/>
              </a:rPr>
              <a:t>Enabling data transfer to user’s cloud tenant</a:t>
            </a:r>
            <a:endParaRPr lang="en-GB" sz="1400" b="1">
              <a:solidFill>
                <a:srgbClr val="002060"/>
              </a:solidFill>
              <a:latin typeface="Arial" panose="020B0604020202020204" pitchFamily="34" charset="0"/>
              <a:cs typeface="Arial" panose="020B0604020202020204" pitchFamily="34" charset="0"/>
            </a:endParaRPr>
          </a:p>
          <a:p>
            <a:pPr defTabSz="457189">
              <a:spcBef>
                <a:spcPts val="600"/>
              </a:spcBef>
              <a:defRPr/>
            </a:pPr>
            <a:endParaRPr lang="en-GB" sz="1400" b="1">
              <a:solidFill>
                <a:srgbClr val="002060"/>
              </a:solidFill>
              <a:latin typeface="Arial" panose="020B0604020202020204" pitchFamily="34" charset="0"/>
              <a:cs typeface="Arial" panose="020B0604020202020204" pitchFamily="34" charset="0"/>
            </a:endParaRPr>
          </a:p>
          <a:p>
            <a:pPr defTabSz="457189">
              <a:spcBef>
                <a:spcPts val="600"/>
              </a:spcBef>
              <a:defRPr/>
            </a:pPr>
            <a:r>
              <a:rPr lang="en-GB" sz="1400" b="1">
                <a:solidFill>
                  <a:srgbClr val="002060"/>
                </a:solidFill>
                <a:latin typeface="Arial" panose="020B0604020202020204" pitchFamily="34" charset="0"/>
                <a:cs typeface="Arial" panose="020B0604020202020204" pitchFamily="34" charset="0"/>
              </a:rPr>
              <a:t>Licensing Rounds</a:t>
            </a:r>
            <a:endParaRPr lang="en-GB" sz="1400">
              <a:solidFill>
                <a:srgbClr val="002060"/>
              </a:solidFill>
              <a:latin typeface="Arial" panose="020B0604020202020204" pitchFamily="34" charset="0"/>
              <a:cs typeface="Arial" panose="020B0604020202020204" pitchFamily="34" charset="0"/>
            </a:endParaRPr>
          </a:p>
          <a:p>
            <a:pPr marL="742950" lvl="1" indent="-285750" defTabSz="457189">
              <a:spcBef>
                <a:spcPts val="600"/>
              </a:spcBef>
              <a:buFont typeface="Arial" panose="020B0604020202020204" pitchFamily="34" charset="0"/>
              <a:buChar char="•"/>
              <a:defRPr/>
            </a:pPr>
            <a:r>
              <a:rPr lang="en-GB" sz="1400">
                <a:solidFill>
                  <a:srgbClr val="00B050"/>
                </a:solidFill>
                <a:latin typeface="Arial" panose="020B0604020202020204" pitchFamily="34" charset="0"/>
                <a:cs typeface="Arial" panose="020B0604020202020204" pitchFamily="34" charset="0"/>
              </a:rPr>
              <a:t>Offshore Petroleum Licensing Round – closing in January</a:t>
            </a:r>
          </a:p>
          <a:p>
            <a:pPr marL="742950" lvl="1" indent="-285750" defTabSz="457189">
              <a:spcBef>
                <a:spcPts val="600"/>
              </a:spcBef>
              <a:buFont typeface="Arial" panose="020B0604020202020204" pitchFamily="34" charset="0"/>
              <a:buChar char="•"/>
              <a:defRPr/>
            </a:pPr>
            <a:r>
              <a:rPr lang="en-GB" sz="1400">
                <a:solidFill>
                  <a:srgbClr val="002060"/>
                </a:solidFill>
                <a:latin typeface="Arial" panose="020B0604020202020204" pitchFamily="34" charset="0"/>
                <a:cs typeface="Arial" panose="020B0604020202020204" pitchFamily="34" charset="0"/>
              </a:rPr>
              <a:t>How did the NDR contribute to your company’s involvement?</a:t>
            </a:r>
          </a:p>
          <a:p>
            <a:pPr marL="742950" lvl="1" indent="-285750" defTabSz="457189">
              <a:spcBef>
                <a:spcPts val="600"/>
              </a:spcBef>
              <a:buFont typeface="Arial" panose="020B0604020202020204" pitchFamily="34" charset="0"/>
              <a:buChar char="•"/>
              <a:defRPr/>
            </a:pPr>
            <a:r>
              <a:rPr lang="en-GB" sz="1400">
                <a:solidFill>
                  <a:srgbClr val="002060"/>
                </a:solidFill>
                <a:latin typeface="Arial" panose="020B0604020202020204" pitchFamily="34" charset="0"/>
                <a:cs typeface="Arial" panose="020B0604020202020204" pitchFamily="34" charset="0"/>
              </a:rPr>
              <a:t>Questionnaire (as we did for Carbon Storage licensing) – </a:t>
            </a:r>
            <a:r>
              <a:rPr lang="en-GB" sz="1400">
                <a:solidFill>
                  <a:srgbClr val="0065A2">
                    <a:lumMod val="50000"/>
                  </a:srgbClr>
                </a:solidFill>
                <a:latin typeface="Arial" panose="020B0604020202020204"/>
                <a:hlinkClick r:id="rId2"/>
              </a:rPr>
              <a:t>https://forms.office.com/e/8Pr22Tsh2W</a:t>
            </a:r>
            <a:r>
              <a:rPr lang="en-GB" sz="1400">
                <a:solidFill>
                  <a:srgbClr val="0065A2">
                    <a:lumMod val="50000"/>
                  </a:srgbClr>
                </a:solidFill>
                <a:latin typeface="Arial" panose="020B0604020202020204"/>
              </a:rPr>
              <a:t>  </a:t>
            </a:r>
          </a:p>
        </p:txBody>
      </p:sp>
    </p:spTree>
    <p:extLst>
      <p:ext uri="{BB962C8B-B14F-4D97-AF65-F5344CB8AC3E}">
        <p14:creationId xmlns:p14="http://schemas.microsoft.com/office/powerpoint/2010/main" val="569981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249012" y="137626"/>
            <a:ext cx="6223506" cy="376237"/>
          </a:xfrm>
        </p:spPr>
        <p:txBody>
          <a:bodyPr lIns="0" tIns="0" rIns="91440" bIns="45720" anchor="t">
            <a:noAutofit/>
          </a:bodyPr>
          <a:lstStyle/>
          <a:p>
            <a:r>
              <a:rPr lang="en-GB">
                <a:latin typeface="Arial" panose="020B0604020202020204" pitchFamily="34" charset="0"/>
                <a:cs typeface="Arial" panose="020B0604020202020204" pitchFamily="34" charset="0"/>
              </a:rPr>
              <a:t>Version, documentation and other updates</a:t>
            </a:r>
          </a:p>
        </p:txBody>
      </p:sp>
      <p:sp>
        <p:nvSpPr>
          <p:cNvPr id="47" name="TextBox 46">
            <a:extLst>
              <a:ext uri="{FF2B5EF4-FFF2-40B4-BE49-F238E27FC236}">
                <a16:creationId xmlns:a16="http://schemas.microsoft.com/office/drawing/2014/main" id="{6C25FDAE-CF2C-4E4C-80C7-E4F436676154}"/>
              </a:ext>
            </a:extLst>
          </p:cNvPr>
          <p:cNvSpPr txBox="1"/>
          <p:nvPr/>
        </p:nvSpPr>
        <p:spPr>
          <a:xfrm>
            <a:off x="249011" y="796156"/>
            <a:ext cx="8645978" cy="4093428"/>
          </a:xfrm>
          <a:prstGeom prst="rect">
            <a:avLst/>
          </a:prstGeom>
          <a:noFill/>
        </p:spPr>
        <p:txBody>
          <a:bodyPr wrap="square" lIns="91440" tIns="45720" rIns="91440" bIns="45720" rtlCol="0" anchor="t">
            <a:spAutoFit/>
          </a:bodyPr>
          <a:lstStyle/>
          <a:p>
            <a:pPr defTabSz="457189">
              <a:spcBef>
                <a:spcPts val="600"/>
              </a:spcBef>
              <a:defRPr/>
            </a:pPr>
            <a:r>
              <a:rPr lang="en-GB" sz="1350" b="1">
                <a:solidFill>
                  <a:srgbClr val="193768"/>
                </a:solidFill>
                <a:latin typeface="Arial" panose="020B0604020202020204"/>
              </a:rPr>
              <a:t>V20221216_16	Notice to NDR stakeholders	20.12.22	</a:t>
            </a:r>
            <a:r>
              <a:rPr lang="en-GB" sz="1350">
                <a:solidFill>
                  <a:srgbClr val="193768"/>
                </a:solidFill>
                <a:highlight>
                  <a:srgbClr val="FFFF00"/>
                </a:highlight>
                <a:latin typeface="Arial" panose="020B0604020202020204"/>
              </a:rPr>
              <a:t>		</a:t>
            </a:r>
          </a:p>
          <a:p>
            <a:pPr marL="285750" indent="-285750" defTabSz="457189">
              <a:spcBef>
                <a:spcPts val="600"/>
              </a:spcBef>
              <a:buFont typeface="Arial" panose="020B0604020202020204" pitchFamily="34" charset="0"/>
              <a:buChar char="•"/>
              <a:defRPr/>
            </a:pPr>
            <a:r>
              <a:rPr lang="en-GB" sz="1350">
                <a:solidFill>
                  <a:srgbClr val="193768"/>
                </a:solidFill>
                <a:latin typeface="Arial" panose="020B0604020202020204"/>
              </a:rPr>
              <a:t>Accessibility &amp; usability	- Inventory, Data Request and Suggest Edit UI’s</a:t>
            </a:r>
          </a:p>
          <a:p>
            <a:pPr marL="285750" indent="-285750" defTabSz="457189">
              <a:spcBef>
                <a:spcPts val="600"/>
              </a:spcBef>
              <a:buFont typeface="Arial" panose="020B0604020202020204" pitchFamily="34" charset="0"/>
              <a:buChar char="•"/>
              <a:defRPr/>
            </a:pPr>
            <a:r>
              <a:rPr lang="en-GB" sz="1350">
                <a:solidFill>
                  <a:srgbClr val="193768"/>
                </a:solidFill>
                <a:latin typeface="Arial" panose="020B0604020202020204"/>
              </a:rPr>
              <a:t>Summary information	- Project Size calculations</a:t>
            </a:r>
          </a:p>
          <a:p>
            <a:pPr defTabSz="457189">
              <a:spcBef>
                <a:spcPts val="600"/>
              </a:spcBef>
              <a:defRPr/>
            </a:pPr>
            <a:r>
              <a:rPr lang="en-GB" sz="1350">
                <a:solidFill>
                  <a:srgbClr val="0065A2"/>
                </a:solidFill>
                <a:latin typeface="Arial" panose="020B0604020202020204"/>
                <a:hlinkClick r:id="rId2"/>
              </a:rPr>
              <a:t>https://support.uk-ndr.co.uk/hc/en-gb/articles/9191967451666-Release-notes-20th-December-2022</a:t>
            </a:r>
            <a:endParaRPr lang="en-GB" sz="1350">
              <a:solidFill>
                <a:srgbClr val="0065A2"/>
              </a:solidFill>
              <a:latin typeface="Arial" panose="020B0604020202020204"/>
            </a:endParaRPr>
          </a:p>
          <a:p>
            <a:pPr defTabSz="457189">
              <a:spcBef>
                <a:spcPts val="600"/>
              </a:spcBef>
              <a:defRPr/>
            </a:pPr>
            <a:endParaRPr lang="en-GB" sz="1350" b="1">
              <a:solidFill>
                <a:srgbClr val="193768"/>
              </a:solidFill>
              <a:highlight>
                <a:srgbClr val="FFFF00"/>
              </a:highlight>
              <a:latin typeface="Arial" panose="020B0604020202020204"/>
            </a:endParaRPr>
          </a:p>
          <a:p>
            <a:pPr defTabSz="457189">
              <a:spcBef>
                <a:spcPts val="600"/>
              </a:spcBef>
              <a:defRPr/>
            </a:pPr>
            <a:r>
              <a:rPr lang="en-GB" sz="1350" b="1">
                <a:solidFill>
                  <a:srgbClr val="193768"/>
                </a:solidFill>
                <a:latin typeface="Arial" panose="020B0604020202020204"/>
              </a:rPr>
              <a:t>V20230203_15	Notice to NDR stakeholders 06.02.23</a:t>
            </a:r>
          </a:p>
          <a:p>
            <a:pPr>
              <a:lnSpc>
                <a:spcPts val="1200"/>
              </a:lnSpc>
            </a:pPr>
            <a:endParaRPr lang="en-GB" sz="1350">
              <a:solidFill>
                <a:srgbClr val="193768"/>
              </a:solidFill>
              <a:latin typeface="Arial" panose="020B0604020202020204"/>
            </a:endParaRPr>
          </a:p>
          <a:p>
            <a:pPr marL="285750" indent="-285750">
              <a:lnSpc>
                <a:spcPts val="1200"/>
              </a:lnSpc>
              <a:buFont typeface="Arial" panose="020B0604020202020204" pitchFamily="34" charset="0"/>
              <a:buChar char="•"/>
            </a:pPr>
            <a:r>
              <a:rPr lang="en-GB" sz="1350">
                <a:solidFill>
                  <a:srgbClr val="193768"/>
                </a:solidFill>
                <a:latin typeface="Arial" panose="020B0604020202020204"/>
              </a:rPr>
              <a:t>Data Submission		- Uploading Log Images in TIFF format for pre-2018 wellbores</a:t>
            </a:r>
          </a:p>
          <a:p>
            <a:pPr>
              <a:lnSpc>
                <a:spcPts val="1200"/>
              </a:lnSpc>
            </a:pPr>
            <a:endParaRPr lang="en-GB" sz="1350">
              <a:solidFill>
                <a:srgbClr val="193768"/>
              </a:solidFill>
              <a:latin typeface="Arial" panose="020B0604020202020204"/>
            </a:endParaRPr>
          </a:p>
          <a:p>
            <a:pPr marL="285750" indent="-285750">
              <a:lnSpc>
                <a:spcPts val="1200"/>
              </a:lnSpc>
              <a:buFont typeface="Arial" panose="020B0604020202020204" pitchFamily="34" charset="0"/>
              <a:buChar char="•"/>
            </a:pPr>
            <a:r>
              <a:rPr lang="en-GB" sz="1350">
                <a:solidFill>
                  <a:srgbClr val="193768"/>
                </a:solidFill>
                <a:latin typeface="Arial" panose="020B0604020202020204"/>
              </a:rPr>
              <a:t>Documentation		- Associated updates to the “Form and Manner” document</a:t>
            </a:r>
          </a:p>
          <a:p>
            <a:pPr defTabSz="457189">
              <a:spcBef>
                <a:spcPts val="600"/>
              </a:spcBef>
              <a:defRPr/>
            </a:pPr>
            <a:r>
              <a:rPr lang="en-GB" sz="1350">
                <a:solidFill>
                  <a:srgbClr val="0065A2"/>
                </a:solidFill>
                <a:latin typeface="Arial" panose="020B0604020202020204"/>
                <a:hlinkClick r:id="rId3"/>
              </a:rPr>
              <a:t>https://support.uk-ndr.co.uk/hc/en-gb/articles/9976766296082-Release-notes-6th-February-2023</a:t>
            </a:r>
            <a:r>
              <a:rPr lang="en-GB" sz="1350">
                <a:solidFill>
                  <a:srgbClr val="0065A2"/>
                </a:solidFill>
                <a:latin typeface="Arial" panose="020B0604020202020204"/>
              </a:rPr>
              <a:t> </a:t>
            </a:r>
          </a:p>
          <a:p>
            <a:pPr defTabSz="457189">
              <a:spcBef>
                <a:spcPts val="600"/>
              </a:spcBef>
              <a:defRPr/>
            </a:pPr>
            <a:endParaRPr lang="en-GB" sz="1350" b="1">
              <a:solidFill>
                <a:srgbClr val="0065A2">
                  <a:lumMod val="50000"/>
                </a:srgbClr>
              </a:solidFill>
              <a:highlight>
                <a:srgbClr val="FFFF00"/>
              </a:highlight>
              <a:latin typeface="Arial" panose="020B0604020202020204"/>
              <a:cs typeface="Arial" panose="020B0604020202020204"/>
            </a:endParaRPr>
          </a:p>
          <a:p>
            <a:pPr defTabSz="457189">
              <a:spcBef>
                <a:spcPts val="600"/>
              </a:spcBef>
              <a:defRPr/>
            </a:pPr>
            <a:r>
              <a:rPr lang="en-GB" sz="1350" b="1">
                <a:solidFill>
                  <a:srgbClr val="193768"/>
                </a:solidFill>
                <a:latin typeface="Arial" panose="020B0604020202020204"/>
              </a:rPr>
              <a:t>V20230220_16	Notice to NDR stakeholders 27.02.23</a:t>
            </a:r>
          </a:p>
          <a:p>
            <a:pPr>
              <a:lnSpc>
                <a:spcPts val="1200"/>
              </a:lnSpc>
            </a:pPr>
            <a:endParaRPr lang="en-GB" sz="1350">
              <a:solidFill>
                <a:srgbClr val="193768"/>
              </a:solidFill>
              <a:latin typeface="Arial" panose="020B0604020202020204"/>
            </a:endParaRPr>
          </a:p>
          <a:p>
            <a:pPr marL="285750" indent="-285750">
              <a:lnSpc>
                <a:spcPts val="1200"/>
              </a:lnSpc>
              <a:buFont typeface="Arial" panose="020B0604020202020204" pitchFamily="34" charset="0"/>
              <a:buChar char="•"/>
            </a:pPr>
            <a:r>
              <a:rPr lang="en-GB" sz="1350">
                <a:solidFill>
                  <a:srgbClr val="193768"/>
                </a:solidFill>
                <a:latin typeface="Arial" panose="020B0604020202020204"/>
              </a:rPr>
              <a:t>Data Submission		- LAS file validation by Well Registration ID</a:t>
            </a:r>
          </a:p>
          <a:p>
            <a:pPr marL="285750" indent="-285750">
              <a:lnSpc>
                <a:spcPts val="1200"/>
              </a:lnSpc>
              <a:buFont typeface="Arial" panose="020B0604020202020204" pitchFamily="34" charset="0"/>
              <a:buChar char="•"/>
            </a:pPr>
            <a:endParaRPr lang="en-GB" sz="1350">
              <a:solidFill>
                <a:srgbClr val="193768"/>
              </a:solidFill>
              <a:latin typeface="Arial" panose="020B0604020202020204"/>
            </a:endParaRPr>
          </a:p>
          <a:p>
            <a:pPr marL="285750" indent="-285750">
              <a:lnSpc>
                <a:spcPts val="1200"/>
              </a:lnSpc>
              <a:buFont typeface="Arial" panose="020B0604020202020204" pitchFamily="34" charset="0"/>
              <a:buChar char="•"/>
            </a:pPr>
            <a:r>
              <a:rPr lang="en-GB" sz="1350">
                <a:solidFill>
                  <a:srgbClr val="193768"/>
                </a:solidFill>
                <a:latin typeface="Arial" panose="020B0604020202020204"/>
              </a:rPr>
              <a:t>Data Classification		- Maintenance etc. of Well Reports in TIFF format</a:t>
            </a:r>
          </a:p>
          <a:p>
            <a:pPr defTabSz="457189">
              <a:spcBef>
                <a:spcPts val="600"/>
              </a:spcBef>
              <a:defRPr/>
            </a:pPr>
            <a:r>
              <a:rPr lang="en-GB" sz="1350">
                <a:solidFill>
                  <a:srgbClr val="0065A2"/>
                </a:solidFill>
                <a:latin typeface="Arial" panose="020B0604020202020204"/>
                <a:hlinkClick r:id="rId4"/>
              </a:rPr>
              <a:t>https://support.uk-ndr.co.uk/hc/en-gb/articles/10280125553426-Release-notes-27th-February-2023</a:t>
            </a:r>
            <a:r>
              <a:rPr lang="en-GB" sz="1350">
                <a:solidFill>
                  <a:srgbClr val="0065A2"/>
                </a:solidFill>
                <a:latin typeface="Arial" panose="020B0604020202020204"/>
              </a:rPr>
              <a:t> </a:t>
            </a:r>
            <a:endParaRPr lang="en-GB" sz="1350" b="1">
              <a:solidFill>
                <a:srgbClr val="0065A2">
                  <a:lumMod val="50000"/>
                </a:srgbClr>
              </a:solidFill>
              <a:latin typeface="Arial" panose="020B0604020202020204"/>
              <a:cs typeface="Arial" panose="020B0604020202020204"/>
            </a:endParaRPr>
          </a:p>
        </p:txBody>
      </p:sp>
    </p:spTree>
    <p:extLst>
      <p:ext uri="{BB962C8B-B14F-4D97-AF65-F5344CB8AC3E}">
        <p14:creationId xmlns:p14="http://schemas.microsoft.com/office/powerpoint/2010/main" val="2234632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249012" y="137626"/>
            <a:ext cx="6223506" cy="376237"/>
          </a:xfrm>
        </p:spPr>
        <p:txBody>
          <a:bodyPr lIns="0" tIns="0" rIns="91440" bIns="45720" anchor="t">
            <a:noAutofit/>
          </a:bodyPr>
          <a:lstStyle/>
          <a:p>
            <a:r>
              <a:rPr lang="en-GB">
                <a:latin typeface="Arial" panose="020B0604020202020204" pitchFamily="34" charset="0"/>
                <a:cs typeface="Arial" panose="020B0604020202020204" pitchFamily="34" charset="0"/>
              </a:rPr>
              <a:t>Version, documentation </a:t>
            </a:r>
            <a:r>
              <a:rPr lang="en-GB">
                <a:solidFill>
                  <a:srgbClr val="003351"/>
                </a:solidFill>
                <a:latin typeface="Arial" panose="020B0604020202020204" pitchFamily="34" charset="0"/>
                <a:cs typeface="Arial" panose="020B0604020202020204" pitchFamily="34" charset="0"/>
              </a:rPr>
              <a:t>and other updates</a:t>
            </a:r>
            <a:r>
              <a:rPr lang="en-GB">
                <a:solidFill>
                  <a:schemeClr val="bg1"/>
                </a:solidFill>
                <a:latin typeface="Arial" panose="020B0604020202020204" pitchFamily="34" charset="0"/>
                <a:cs typeface="Arial" panose="020B0604020202020204" pitchFamily="34" charset="0"/>
              </a:rPr>
              <a:t>.</a:t>
            </a:r>
          </a:p>
        </p:txBody>
      </p:sp>
      <p:sp>
        <p:nvSpPr>
          <p:cNvPr id="47" name="TextBox 46">
            <a:extLst>
              <a:ext uri="{FF2B5EF4-FFF2-40B4-BE49-F238E27FC236}">
                <a16:creationId xmlns:a16="http://schemas.microsoft.com/office/drawing/2014/main" id="{6C25FDAE-CF2C-4E4C-80C7-E4F436676154}"/>
              </a:ext>
            </a:extLst>
          </p:cNvPr>
          <p:cNvSpPr txBox="1"/>
          <p:nvPr/>
        </p:nvSpPr>
        <p:spPr>
          <a:xfrm>
            <a:off x="249011" y="796156"/>
            <a:ext cx="8645978" cy="4262705"/>
          </a:xfrm>
          <a:prstGeom prst="rect">
            <a:avLst/>
          </a:prstGeom>
          <a:noFill/>
        </p:spPr>
        <p:txBody>
          <a:bodyPr wrap="square" lIns="91440" tIns="45720" rIns="91440" bIns="45720" rtlCol="0" anchor="t">
            <a:spAutoFit/>
          </a:bodyPr>
          <a:lstStyle/>
          <a:p>
            <a:pPr defTabSz="457189">
              <a:spcBef>
                <a:spcPts val="600"/>
              </a:spcBef>
              <a:defRPr/>
            </a:pPr>
            <a:r>
              <a:rPr lang="en-GB" sz="1350" b="1">
                <a:solidFill>
                  <a:srgbClr val="193768"/>
                </a:solidFill>
                <a:latin typeface="Arial" panose="020B0604020202020204"/>
              </a:rPr>
              <a:t>Documentation:</a:t>
            </a:r>
            <a:endParaRPr lang="en-GB" sz="1350" b="1">
              <a:solidFill>
                <a:srgbClr val="193768"/>
              </a:solidFill>
              <a:latin typeface="Arial" panose="020B0604020202020204"/>
              <a:cs typeface="Arial"/>
            </a:endParaRPr>
          </a:p>
          <a:p>
            <a:pPr defTabSz="457189">
              <a:spcBef>
                <a:spcPts val="600"/>
              </a:spcBef>
              <a:defRPr/>
            </a:pPr>
            <a:endParaRPr lang="en-GB" sz="1350">
              <a:solidFill>
                <a:srgbClr val="193768"/>
              </a:solidFill>
              <a:latin typeface="Arial" panose="020B0604020202020204"/>
            </a:endParaRPr>
          </a:p>
          <a:p>
            <a:pPr defTabSz="457189">
              <a:spcBef>
                <a:spcPts val="600"/>
              </a:spcBef>
              <a:defRPr/>
            </a:pPr>
            <a:r>
              <a:rPr lang="en-GB" sz="1350" b="1">
                <a:solidFill>
                  <a:srgbClr val="193768"/>
                </a:solidFill>
                <a:latin typeface="Arial" panose="020B0604020202020204"/>
              </a:rPr>
              <a:t>Form &amp; Manner for NDR:</a:t>
            </a:r>
            <a:r>
              <a:rPr lang="en-GB" sz="1350">
                <a:solidFill>
                  <a:srgbClr val="193768"/>
                </a:solidFill>
                <a:latin typeface="Arial" panose="020B0604020202020204"/>
              </a:rPr>
              <a:t> February 2023 update announced 06.02.23</a:t>
            </a:r>
          </a:p>
          <a:p>
            <a:pPr marL="742950" lvl="1" indent="-285750" defTabSz="457189">
              <a:spcBef>
                <a:spcPts val="600"/>
              </a:spcBef>
              <a:buFont typeface="Arial" panose="020B0604020202020204" pitchFamily="34" charset="0"/>
              <a:buChar char="•"/>
              <a:defRPr/>
            </a:pPr>
            <a:r>
              <a:rPr lang="en-GB" sz="1350">
                <a:solidFill>
                  <a:srgbClr val="193768"/>
                </a:solidFill>
                <a:latin typeface="Arial" panose="020B0604020202020204"/>
                <a:cs typeface="Arial"/>
              </a:rPr>
              <a:t>TIFF image Classification Tags – 15 x “</a:t>
            </a:r>
            <a:r>
              <a:rPr lang="en-GB" sz="1350" i="1">
                <a:solidFill>
                  <a:srgbClr val="193768"/>
                </a:solidFill>
                <a:latin typeface="Arial" panose="020B0604020202020204"/>
                <a:cs typeface="Arial"/>
              </a:rPr>
              <a:t>LOG_XYZ</a:t>
            </a:r>
            <a:r>
              <a:rPr lang="en-GB" sz="1350">
                <a:solidFill>
                  <a:srgbClr val="193768"/>
                </a:solidFill>
                <a:latin typeface="Arial" panose="020B0604020202020204"/>
                <a:cs typeface="Arial"/>
              </a:rPr>
              <a:t>” C Tags</a:t>
            </a:r>
          </a:p>
          <a:p>
            <a:pPr marL="742950" lvl="1" indent="-285750" defTabSz="457189">
              <a:spcBef>
                <a:spcPts val="600"/>
              </a:spcBef>
              <a:buFont typeface="Arial" panose="020B0604020202020204" pitchFamily="34" charset="0"/>
              <a:buChar char="•"/>
              <a:defRPr/>
            </a:pPr>
            <a:r>
              <a:rPr lang="en-GB" sz="1350">
                <a:solidFill>
                  <a:srgbClr val="193768"/>
                </a:solidFill>
                <a:latin typeface="Arial" panose="020B0604020202020204"/>
                <a:cs typeface="Arial"/>
              </a:rPr>
              <a:t>TIFF image parameters – bit depth, min/max width/length, min/max resolution</a:t>
            </a:r>
          </a:p>
          <a:p>
            <a:pPr marL="742950" lvl="1" indent="-285750" defTabSz="457189">
              <a:spcBef>
                <a:spcPts val="600"/>
              </a:spcBef>
              <a:buFont typeface="Arial" panose="020B0604020202020204" pitchFamily="34" charset="0"/>
              <a:buChar char="•"/>
              <a:defRPr/>
            </a:pPr>
            <a:r>
              <a:rPr lang="en-GB" sz="1350">
                <a:solidFill>
                  <a:srgbClr val="002060"/>
                </a:solidFill>
                <a:latin typeface="Arial" panose="020B0604020202020204" pitchFamily="34" charset="0"/>
                <a:cs typeface="Arial"/>
              </a:rPr>
              <a:t>R</a:t>
            </a:r>
            <a:r>
              <a:rPr lang="en-GB" sz="1350">
                <a:solidFill>
                  <a:srgbClr val="002060"/>
                </a:solidFill>
                <a:latin typeface="Arial" panose="020B0604020202020204" pitchFamily="34" charset="0"/>
                <a:ea typeface="Calibri" panose="020F0502020204030204" pitchFamily="34" charset="0"/>
              </a:rPr>
              <a:t>earrangement of </a:t>
            </a:r>
            <a:r>
              <a:rPr lang="en-GB" sz="1350" b="1">
                <a:solidFill>
                  <a:srgbClr val="002060"/>
                </a:solidFill>
                <a:latin typeface="Arial" panose="020B0604020202020204" pitchFamily="34" charset="0"/>
                <a:ea typeface="Calibri" panose="020F0502020204030204" pitchFamily="34" charset="0"/>
              </a:rPr>
              <a:t>Table 15: Geophysical data classification tags</a:t>
            </a:r>
          </a:p>
          <a:p>
            <a:pPr defTabSz="457189">
              <a:spcBef>
                <a:spcPts val="600"/>
              </a:spcBef>
              <a:defRPr/>
            </a:pPr>
            <a:r>
              <a:rPr lang="en-GB" sz="1350" b="1">
                <a:solidFill>
                  <a:srgbClr val="002060"/>
                </a:solidFill>
                <a:latin typeface="Arial" panose="020B0604020202020204" pitchFamily="34" charset="0"/>
                <a:ea typeface="Calibri" panose="020F0502020204030204" pitchFamily="34" charset="0"/>
              </a:rPr>
              <a:t>		- </a:t>
            </a:r>
            <a:r>
              <a:rPr lang="en-GB" sz="1350">
                <a:solidFill>
                  <a:srgbClr val="002060"/>
                </a:solidFill>
                <a:latin typeface="Arial" panose="020B0604020202020204" pitchFamily="34" charset="0"/>
                <a:ea typeface="Calibri" panose="020F0502020204030204" pitchFamily="34" charset="0"/>
              </a:rPr>
              <a:t>to reflect the stages of acquisition and processing of a survey and its data</a:t>
            </a:r>
          </a:p>
          <a:p>
            <a:pPr defTabSz="457189">
              <a:spcBef>
                <a:spcPts val="600"/>
              </a:spcBef>
              <a:defRPr/>
            </a:pPr>
            <a:r>
              <a:rPr lang="en-GB" sz="1350">
                <a:solidFill>
                  <a:srgbClr val="002060"/>
                </a:solidFill>
                <a:latin typeface="Arial" panose="020B0604020202020204" pitchFamily="34" charset="0"/>
                <a:ea typeface="Calibri" panose="020F0502020204030204" pitchFamily="34" charset="0"/>
              </a:rPr>
              <a:t>		- aligned to the new layout to seismic project </a:t>
            </a:r>
            <a:r>
              <a:rPr lang="en-GB" sz="1350" b="1">
                <a:solidFill>
                  <a:srgbClr val="002060"/>
                </a:solidFill>
                <a:latin typeface="Arial" panose="020B0604020202020204" pitchFamily="34" charset="0"/>
                <a:ea typeface="Calibri" panose="020F0502020204030204" pitchFamily="34" charset="0"/>
              </a:rPr>
              <a:t>Inventory</a:t>
            </a:r>
            <a:r>
              <a:rPr lang="en-GB" sz="1350">
                <a:solidFill>
                  <a:srgbClr val="002060"/>
                </a:solidFill>
                <a:latin typeface="Arial" panose="020B0604020202020204" pitchFamily="34" charset="0"/>
                <a:ea typeface="Calibri" panose="020F0502020204030204" pitchFamily="34" charset="0"/>
              </a:rPr>
              <a:t> and </a:t>
            </a:r>
            <a:r>
              <a:rPr lang="en-GB" sz="1350" b="1">
                <a:solidFill>
                  <a:srgbClr val="002060"/>
                </a:solidFill>
                <a:latin typeface="Arial" panose="020B0604020202020204" pitchFamily="34" charset="0"/>
                <a:ea typeface="Calibri" panose="020F0502020204030204" pitchFamily="34" charset="0"/>
              </a:rPr>
              <a:t>Data Request </a:t>
            </a:r>
            <a:r>
              <a:rPr lang="en-GB" sz="1350">
                <a:solidFill>
                  <a:srgbClr val="002060"/>
                </a:solidFill>
                <a:latin typeface="Arial" panose="020B0604020202020204" pitchFamily="34" charset="0"/>
                <a:ea typeface="Calibri" panose="020F0502020204030204" pitchFamily="34" charset="0"/>
              </a:rPr>
              <a:t>UIs</a:t>
            </a:r>
          </a:p>
          <a:p>
            <a:pPr defTabSz="457189">
              <a:spcBef>
                <a:spcPts val="600"/>
              </a:spcBef>
              <a:defRPr/>
            </a:pPr>
            <a:endParaRPr lang="en-GB" sz="1350">
              <a:solidFill>
                <a:srgbClr val="002060"/>
              </a:solidFill>
              <a:latin typeface="Arial" panose="020B0604020202020204" pitchFamily="34" charset="0"/>
              <a:ea typeface="Calibri" panose="020F0502020204030204" pitchFamily="34" charset="0"/>
            </a:endParaRPr>
          </a:p>
          <a:p>
            <a:pPr defTabSz="457189">
              <a:spcBef>
                <a:spcPts val="600"/>
              </a:spcBef>
              <a:defRPr/>
            </a:pPr>
            <a:r>
              <a:rPr lang="en-GB" sz="1200" u="sng">
                <a:solidFill>
                  <a:srgbClr val="0563C1"/>
                </a:solidFill>
                <a:latin typeface="Arial" panose="020B0604020202020204" pitchFamily="34" charset="0"/>
                <a:ea typeface="Calibri" panose="020F0502020204030204" pitchFamily="34" charset="0"/>
                <a:hlinkClick r:id="rId2"/>
              </a:rPr>
              <a:t>https://www.nstauthority.co.uk/media/8781/information-reporting-form-and-manner-for-ndr-february-2023-1.pdf</a:t>
            </a:r>
            <a:r>
              <a:rPr lang="en-GB" sz="1200">
                <a:solidFill>
                  <a:srgbClr val="002060"/>
                </a:solidFill>
                <a:latin typeface="Arial" panose="020B0604020202020204" pitchFamily="34" charset="0"/>
                <a:ea typeface="Calibri" panose="020F0502020204030204" pitchFamily="34" charset="0"/>
              </a:rPr>
              <a:t> </a:t>
            </a:r>
            <a:endParaRPr lang="en-GB" sz="1200">
              <a:latin typeface="Arial" panose="020B0604020202020204" pitchFamily="34" charset="0"/>
              <a:ea typeface="Calibri" panose="020F0502020204030204" pitchFamily="34" charset="0"/>
            </a:endParaRPr>
          </a:p>
          <a:p>
            <a:pPr defTabSz="457189">
              <a:spcBef>
                <a:spcPts val="600"/>
              </a:spcBef>
              <a:defRPr/>
            </a:pPr>
            <a:endParaRPr lang="en-GB" sz="1350">
              <a:solidFill>
                <a:srgbClr val="193768"/>
              </a:solidFill>
              <a:latin typeface="Arial" panose="020B0604020202020204"/>
              <a:cs typeface="Arial"/>
            </a:endParaRPr>
          </a:p>
          <a:p>
            <a:pPr defTabSz="457189">
              <a:spcBef>
                <a:spcPts val="600"/>
              </a:spcBef>
              <a:defRPr/>
            </a:pPr>
            <a:r>
              <a:rPr lang="en-GB" sz="1350" b="1">
                <a:solidFill>
                  <a:srgbClr val="193768"/>
                </a:solidFill>
                <a:latin typeface="Arial" panose="020B0604020202020204"/>
                <a:cs typeface="Arial"/>
              </a:rPr>
              <a:t>NSTA intends to update the document with:</a:t>
            </a:r>
          </a:p>
          <a:p>
            <a:pPr marL="742950" lvl="1" indent="-285750" defTabSz="457189">
              <a:spcBef>
                <a:spcPts val="600"/>
              </a:spcBef>
              <a:buFont typeface="Arial" panose="020B0604020202020204" pitchFamily="34" charset="0"/>
              <a:buChar char="•"/>
              <a:defRPr/>
            </a:pPr>
            <a:r>
              <a:rPr lang="en-GB" sz="1350">
                <a:solidFill>
                  <a:srgbClr val="193768"/>
                </a:solidFill>
                <a:latin typeface="Arial" panose="020B0604020202020204"/>
                <a:cs typeface="Arial"/>
              </a:rPr>
              <a:t>Validation of LAS format “DWL FILE” file types using Well ID, rather than surface location</a:t>
            </a:r>
          </a:p>
          <a:p>
            <a:pPr marL="742950" lvl="1" indent="-285750" defTabSz="457189">
              <a:spcBef>
                <a:spcPts val="600"/>
              </a:spcBef>
              <a:buFont typeface="Arial" panose="020B0604020202020204" pitchFamily="34" charset="0"/>
              <a:buChar char="•"/>
              <a:defRPr/>
            </a:pPr>
            <a:r>
              <a:rPr lang="en-GB" sz="1350">
                <a:solidFill>
                  <a:srgbClr val="193768"/>
                </a:solidFill>
                <a:latin typeface="Arial" panose="020B0604020202020204"/>
                <a:cs typeface="Arial"/>
              </a:rPr>
              <a:t>Additional C Tags for Geophysical information – related to developments for field data reporting</a:t>
            </a:r>
          </a:p>
          <a:p>
            <a:pPr defTabSz="457189">
              <a:spcBef>
                <a:spcPts val="600"/>
              </a:spcBef>
              <a:defRPr/>
            </a:pPr>
            <a:endParaRPr lang="en-GB" sz="1350">
              <a:solidFill>
                <a:srgbClr val="193768"/>
              </a:solidFill>
              <a:latin typeface="Arial" panose="020B0604020202020204"/>
              <a:cs typeface="Arial"/>
            </a:endParaRPr>
          </a:p>
        </p:txBody>
      </p:sp>
    </p:spTree>
    <p:extLst>
      <p:ext uri="{BB962C8B-B14F-4D97-AF65-F5344CB8AC3E}">
        <p14:creationId xmlns:p14="http://schemas.microsoft.com/office/powerpoint/2010/main" val="1589192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9552E-4DC1-406F-AA88-9CED56760C72}"/>
              </a:ext>
              <a:ext uri="{C183D7F6-B498-43B3-948B-1728B52AA6E4}">
                <adec:decorative xmlns:adec="http://schemas.microsoft.com/office/drawing/2017/decorative" val="1"/>
              </a:ext>
            </a:extLst>
          </p:cNvPr>
          <p:cNvPicPr>
            <a:picLocks noChangeAspect="1"/>
          </p:cNvPicPr>
          <p:nvPr/>
        </p:nvPicPr>
        <p:blipFill>
          <a:blip r:embed="rId3">
            <a:alphaModFix amt="25000"/>
          </a:blip>
          <a:srcRect/>
          <a:stretch/>
        </p:blipFill>
        <p:spPr>
          <a:xfrm flipH="1">
            <a:off x="16513" y="1013461"/>
            <a:ext cx="9127487" cy="4130040"/>
          </a:xfrm>
          <a:prstGeom prst="rect">
            <a:avLst/>
          </a:prstGeom>
        </p:spPr>
      </p:pic>
      <p:sp>
        <p:nvSpPr>
          <p:cNvPr id="4" name="Text Placeholder 3">
            <a:extLst>
              <a:ext uri="{FF2B5EF4-FFF2-40B4-BE49-F238E27FC236}">
                <a16:creationId xmlns:a16="http://schemas.microsoft.com/office/drawing/2014/main" id="{B6D7EC9C-A14E-46C8-BF95-B23163404573}"/>
              </a:ext>
            </a:extLst>
          </p:cNvPr>
          <p:cNvSpPr>
            <a:spLocks noGrp="1"/>
          </p:cNvSpPr>
          <p:nvPr>
            <p:ph type="title" idx="4294967295"/>
          </p:nvPr>
        </p:nvSpPr>
        <p:spPr>
          <a:xfrm>
            <a:off x="755650" y="1976438"/>
            <a:ext cx="8388350" cy="747712"/>
          </a:xfrm>
          <a:prstGeom prst="rect">
            <a:avLst/>
          </a:prstGeom>
          <a:noFill/>
          <a:ln>
            <a:noFill/>
            <a:prstDash/>
          </a:ln>
          <a:effectLst/>
        </p:spPr>
        <p:txBody>
          <a:bodyPr rot="0" spcFirstLastPara="0" vertOverflow="overflow" horzOverflow="overflow" vert="horz" wrap="square" lIns="0" tIns="34290" rIns="68580" bIns="34290" numCol="1" spcCol="0" rtlCol="0" fromWordArt="0" anchor="b" anchorCtr="0" forceAA="0" compatLnSpc="1">
            <a:prstTxWarp prst="textNoShape">
              <a:avLst/>
            </a:prstTxWarp>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3351"/>
                </a:solidFill>
                <a:effectLst/>
                <a:uLnTx/>
                <a:uFillTx/>
                <a:latin typeface="Arial"/>
                <a:ea typeface="+mn-ea"/>
                <a:cs typeface="+mn-cs"/>
              </a:rPr>
              <a:t>Q&amp;A</a:t>
            </a:r>
          </a:p>
        </p:txBody>
      </p:sp>
      <p:sp>
        <p:nvSpPr>
          <p:cNvPr id="5" name="Text Placeholder 4">
            <a:extLst>
              <a:ext uri="{FF2B5EF4-FFF2-40B4-BE49-F238E27FC236}">
                <a16:creationId xmlns:a16="http://schemas.microsoft.com/office/drawing/2014/main" id="{FF0659A1-2B69-4A96-8D68-E009C6C86C93}"/>
              </a:ext>
            </a:extLst>
          </p:cNvPr>
          <p:cNvSpPr>
            <a:spLocks noGrp="1"/>
          </p:cNvSpPr>
          <p:nvPr>
            <p:ph type="body" sz="quarter" idx="12"/>
          </p:nvPr>
        </p:nvSpPr>
        <p:spPr>
          <a:xfrm>
            <a:off x="431800" y="2816873"/>
            <a:ext cx="8348663" cy="523215"/>
          </a:xfrm>
          <a:prstGeom prst="rect">
            <a:avLst/>
          </a:prstGeom>
        </p:spPr>
        <p:txBody>
          <a:bodyPr>
            <a:normAutofit fontScale="92500" lnSpcReduction="20000"/>
          </a:bodyPr>
          <a:lstStyle/>
          <a:p>
            <a:pPr marL="0" indent="0">
              <a:buNone/>
            </a:pPr>
            <a:r>
              <a:rPr lang="en-GB"/>
              <a:t>General topics</a:t>
            </a:r>
          </a:p>
        </p:txBody>
      </p:sp>
    </p:spTree>
    <p:extLst>
      <p:ext uri="{BB962C8B-B14F-4D97-AF65-F5344CB8AC3E}">
        <p14:creationId xmlns:p14="http://schemas.microsoft.com/office/powerpoint/2010/main" val="582608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212200-D6D0-5868-297D-A00F4FBF9831}"/>
              </a:ext>
            </a:extLst>
          </p:cNvPr>
          <p:cNvSpPr>
            <a:spLocks noGrp="1"/>
          </p:cNvSpPr>
          <p:nvPr>
            <p:ph type="title" idx="4294967295"/>
          </p:nvPr>
        </p:nvSpPr>
        <p:spPr>
          <a:xfrm>
            <a:off x="431800" y="1976438"/>
            <a:ext cx="8388350" cy="747712"/>
          </a:xfrm>
          <a:prstGeom prst="rect">
            <a:avLst/>
          </a:prstGeom>
          <a:noFill/>
          <a:ln>
            <a:noFill/>
            <a:prstDash/>
          </a:ln>
          <a:effectLst/>
        </p:spPr>
        <p:txBody>
          <a:bodyPr rot="0" spcFirstLastPara="0" vertOverflow="overflow" horzOverflow="overflow" vert="horz" wrap="square" lIns="0" tIns="45720" rIns="91440" bIns="45720" numCol="1" spcCol="0" rtlCol="0" fromWordArt="0" anchor="b" anchorCtr="0" forceAA="0" compatLnSpc="1">
            <a:prstTxWarp prst="textNoShape">
              <a:avLst/>
            </a:prstTxWarp>
            <a:norm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4000" b="0" i="0" u="none" strike="noStrike" kern="1200" cap="none" spc="0" normalizeH="0" baseline="0" noProof="0">
                <a:ln>
                  <a:noFill/>
                </a:ln>
                <a:solidFill>
                  <a:srgbClr val="193768"/>
                </a:solidFill>
                <a:effectLst/>
                <a:uLnTx/>
                <a:uFillTx/>
                <a:latin typeface="+mn-lt"/>
                <a:ea typeface="+mn-ea"/>
                <a:cs typeface="+mn-cs"/>
              </a:rPr>
              <a:t>How To… </a:t>
            </a:r>
          </a:p>
        </p:txBody>
      </p:sp>
      <p:sp>
        <p:nvSpPr>
          <p:cNvPr id="5" name="Text Placeholder 4">
            <a:extLst>
              <a:ext uri="{FF2B5EF4-FFF2-40B4-BE49-F238E27FC236}">
                <a16:creationId xmlns:a16="http://schemas.microsoft.com/office/drawing/2014/main" id="{5949CA64-C28E-88A8-FE52-097BFD340E01}"/>
              </a:ext>
            </a:extLst>
          </p:cNvPr>
          <p:cNvSpPr>
            <a:spLocks noGrp="1"/>
          </p:cNvSpPr>
          <p:nvPr>
            <p:ph type="body" sz="quarter" idx="13"/>
          </p:nvPr>
        </p:nvSpPr>
        <p:spPr>
          <a:xfrm>
            <a:off x="358340" y="2844928"/>
            <a:ext cx="8348663" cy="523215"/>
          </a:xfrm>
        </p:spPr>
        <p:txBody>
          <a:bodyPr>
            <a:normAutofit lnSpcReduction="10000"/>
          </a:bodyPr>
          <a:lstStyle/>
          <a:p>
            <a:r>
              <a:rPr lang="en-GB" sz="3200">
                <a:solidFill>
                  <a:srgbClr val="193768"/>
                </a:solidFill>
              </a:rPr>
              <a:t>Link to BGS Core Photographs</a:t>
            </a:r>
          </a:p>
        </p:txBody>
      </p:sp>
    </p:spTree>
    <p:extLst>
      <p:ext uri="{BB962C8B-B14F-4D97-AF65-F5344CB8AC3E}">
        <p14:creationId xmlns:p14="http://schemas.microsoft.com/office/powerpoint/2010/main" val="1613856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395D-BB77-E594-72F1-1403E422A701}"/>
              </a:ext>
            </a:extLst>
          </p:cNvPr>
          <p:cNvSpPr>
            <a:spLocks noGrp="1"/>
          </p:cNvSpPr>
          <p:nvPr>
            <p:ph type="title"/>
          </p:nvPr>
        </p:nvSpPr>
        <p:spPr/>
        <p:txBody>
          <a:bodyPr/>
          <a:lstStyle/>
          <a:p>
            <a:r>
              <a:rPr lang="en-GB"/>
              <a:t>Video:</a:t>
            </a:r>
          </a:p>
        </p:txBody>
      </p:sp>
      <p:pic>
        <p:nvPicPr>
          <p:cNvPr id="5" name="Meeting with Miriam Paterson (North Sea Transition Authority)-20230323_112611-Meeting Recording" descr="Link to BGS core photographs video.">
            <a:hlinkClick r:id="" action="ppaction://media"/>
            <a:extLst>
              <a:ext uri="{FF2B5EF4-FFF2-40B4-BE49-F238E27FC236}">
                <a16:creationId xmlns:a16="http://schemas.microsoft.com/office/drawing/2014/main" id="{A3D7472B-0B7B-2399-5CF7-0C55FBABDA9B}"/>
              </a:ext>
            </a:extLst>
          </p:cNvPr>
          <p:cNvPicPr>
            <a:picLocks noGrp="1" noChangeAspect="1"/>
          </p:cNvPicPr>
          <p:nvPr>
            <p:ph idx="1"/>
            <a:videoFile r:link="rId1"/>
            <p:extLst>
              <p:ext uri="{DAA4B4D4-6D71-4841-9C94-3DE7FCFB9230}">
                <p14:media xmlns:p14="http://schemas.microsoft.com/office/powerpoint/2010/main" r:embed="rId2">
                  <p14:trim st="11934" end="9954"/>
                  <p14:extLst>
                    <p:ext uri="{3AFAAA56-56D3-431D-BCD4-E75A35582382}">
                      <p173:tracksInfo xmlns:p173="http://schemas.microsoft.com/office/powerpoint/2017/3/main" displayLoc="media">
                        <p173:trackLst>
                          <p173:track id="{8C3D2190-565E-4429-9E69-8AE2A279EA0E}" label="Meeting with Miriam Paterson (North Sea Transition Authority) (5)" lang="" r:embed="rId4"/>
                        </p173:trackLst>
                      </p173:tracksInfo>
                    </p:ext>
                  </p14:extLst>
                </p14:media>
              </p:ext>
            </p:extLst>
          </p:nvPr>
        </p:nvPicPr>
        <p:blipFill rotWithShape="1">
          <a:blip r:embed="rId5"/>
          <a:srcRect l="-269" t="6558" r="13360" b="9577"/>
          <a:stretch/>
        </p:blipFill>
        <p:spPr>
          <a:xfrm>
            <a:off x="1656000" y="1584000"/>
            <a:ext cx="5040000" cy="2736000"/>
          </a:xfrm>
        </p:spPr>
      </p:pic>
      <p:sp>
        <p:nvSpPr>
          <p:cNvPr id="4" name="Slide Number Placeholder 3">
            <a:extLst>
              <a:ext uri="{FF2B5EF4-FFF2-40B4-BE49-F238E27FC236}">
                <a16:creationId xmlns:a16="http://schemas.microsoft.com/office/drawing/2014/main" id="{23E433FE-4121-FD22-98D0-888C49A254F5}"/>
              </a:ext>
            </a:extLst>
          </p:cNvPr>
          <p:cNvSpPr>
            <a:spLocks noGrp="1"/>
          </p:cNvSpPr>
          <p:nvPr>
            <p:ph type="sldNum" sz="quarter" idx="12"/>
          </p:nvPr>
        </p:nvSpPr>
        <p:spPr/>
        <p:txBody>
          <a:bodyPr/>
          <a:lstStyle/>
          <a:p>
            <a:fld id="{48F63A3B-78C7-47BE-AE5E-E10140E04643}" type="slidenum">
              <a:rPr lang="en-US" smtClean="0"/>
              <a:t>9</a:t>
            </a:fld>
            <a:endParaRPr lang="en-US"/>
          </a:p>
        </p:txBody>
      </p:sp>
    </p:spTree>
    <p:extLst>
      <p:ext uri="{BB962C8B-B14F-4D97-AF65-F5344CB8AC3E}">
        <p14:creationId xmlns:p14="http://schemas.microsoft.com/office/powerpoint/2010/main" val="279373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Custom Design">
  <a:themeElements>
    <a:clrScheme name="Custom 3">
      <a:dk1>
        <a:sysClr val="windowText" lastClr="000000"/>
      </a:dk1>
      <a:lt1>
        <a:srgbClr val="FFFFFF"/>
      </a:lt1>
      <a:dk2>
        <a:srgbClr val="0065A2"/>
      </a:dk2>
      <a:lt2>
        <a:srgbClr val="84329B"/>
      </a:lt2>
      <a:accent1>
        <a:srgbClr val="00AEEF"/>
      </a:accent1>
      <a:accent2>
        <a:srgbClr val="9A9500"/>
      </a:accent2>
      <a:accent3>
        <a:srgbClr val="00B8B0"/>
      </a:accent3>
      <a:accent4>
        <a:srgbClr val="48A842"/>
      </a:accent4>
      <a:accent5>
        <a:srgbClr val="EF8200"/>
      </a:accent5>
      <a:accent6>
        <a:srgbClr val="A6192E"/>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GA_Master_template_16:9">
  <a:themeElements>
    <a:clrScheme name="Custom 1">
      <a:dk1>
        <a:srgbClr val="000000"/>
      </a:dk1>
      <a:lt1>
        <a:srgbClr val="002060"/>
      </a:lt1>
      <a:dk2>
        <a:srgbClr val="0065A2"/>
      </a:dk2>
      <a:lt2>
        <a:srgbClr val="757070"/>
      </a:lt2>
      <a:accent1>
        <a:srgbClr val="84329B"/>
      </a:accent1>
      <a:accent2>
        <a:srgbClr val="EF8200"/>
      </a:accent2>
      <a:accent3>
        <a:srgbClr val="A6192E"/>
      </a:accent3>
      <a:accent4>
        <a:srgbClr val="9A9500"/>
      </a:accent4>
      <a:accent5>
        <a:srgbClr val="63666A"/>
      </a:accent5>
      <a:accent6>
        <a:srgbClr val="00B8B0"/>
      </a:accent6>
      <a:hlink>
        <a:srgbClr val="00AEEF"/>
      </a:hlink>
      <a:folHlink>
        <a:srgbClr val="006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GA_Master_template_16:9">
  <a:themeElements>
    <a:clrScheme name="OGA colours">
      <a:dk1>
        <a:srgbClr val="000000"/>
      </a:dk1>
      <a:lt1>
        <a:srgbClr val="00AEEF"/>
      </a:lt1>
      <a:dk2>
        <a:srgbClr val="0065A2"/>
      </a:dk2>
      <a:lt2>
        <a:srgbClr val="757070"/>
      </a:lt2>
      <a:accent1>
        <a:srgbClr val="84329B"/>
      </a:accent1>
      <a:accent2>
        <a:srgbClr val="EF8200"/>
      </a:accent2>
      <a:accent3>
        <a:srgbClr val="A6192E"/>
      </a:accent3>
      <a:accent4>
        <a:srgbClr val="9A9500"/>
      </a:accent4>
      <a:accent5>
        <a:srgbClr val="63666A"/>
      </a:accent5>
      <a:accent6>
        <a:srgbClr val="00B8B0"/>
      </a:accent6>
      <a:hlink>
        <a:srgbClr val="00AEEF"/>
      </a:hlink>
      <a:folHlink>
        <a:srgbClr val="006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GA_Master_template_16:9">
  <a:themeElements>
    <a:clrScheme name="OGA colours">
      <a:dk1>
        <a:srgbClr val="000000"/>
      </a:dk1>
      <a:lt1>
        <a:srgbClr val="00AEEF"/>
      </a:lt1>
      <a:dk2>
        <a:srgbClr val="0065A2"/>
      </a:dk2>
      <a:lt2>
        <a:srgbClr val="757070"/>
      </a:lt2>
      <a:accent1>
        <a:srgbClr val="84329B"/>
      </a:accent1>
      <a:accent2>
        <a:srgbClr val="EF8200"/>
      </a:accent2>
      <a:accent3>
        <a:srgbClr val="A6192E"/>
      </a:accent3>
      <a:accent4>
        <a:srgbClr val="9A9500"/>
      </a:accent4>
      <a:accent5>
        <a:srgbClr val="63666A"/>
      </a:accent5>
      <a:accent6>
        <a:srgbClr val="00B8B0"/>
      </a:accent6>
      <a:hlink>
        <a:srgbClr val="00AEEF"/>
      </a:hlink>
      <a:folHlink>
        <a:srgbClr val="006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GA_Master_template_16:9">
  <a:themeElements>
    <a:clrScheme name="OGA colours">
      <a:dk1>
        <a:srgbClr val="000000"/>
      </a:dk1>
      <a:lt1>
        <a:srgbClr val="00AEEF"/>
      </a:lt1>
      <a:dk2>
        <a:srgbClr val="0065A2"/>
      </a:dk2>
      <a:lt2>
        <a:srgbClr val="757070"/>
      </a:lt2>
      <a:accent1>
        <a:srgbClr val="84329B"/>
      </a:accent1>
      <a:accent2>
        <a:srgbClr val="EF8200"/>
      </a:accent2>
      <a:accent3>
        <a:srgbClr val="A6192E"/>
      </a:accent3>
      <a:accent4>
        <a:srgbClr val="9A9500"/>
      </a:accent4>
      <a:accent5>
        <a:srgbClr val="63666A"/>
      </a:accent5>
      <a:accent6>
        <a:srgbClr val="00B8B0"/>
      </a:accent6>
      <a:hlink>
        <a:srgbClr val="00AEEF"/>
      </a:hlink>
      <a:folHlink>
        <a:srgbClr val="006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GA_Master_template_16:9">
  <a:themeElements>
    <a:clrScheme name="OGA colours">
      <a:dk1>
        <a:srgbClr val="000000"/>
      </a:dk1>
      <a:lt1>
        <a:srgbClr val="00AEEF"/>
      </a:lt1>
      <a:dk2>
        <a:srgbClr val="0065A2"/>
      </a:dk2>
      <a:lt2>
        <a:srgbClr val="757070"/>
      </a:lt2>
      <a:accent1>
        <a:srgbClr val="84329B"/>
      </a:accent1>
      <a:accent2>
        <a:srgbClr val="EF8200"/>
      </a:accent2>
      <a:accent3>
        <a:srgbClr val="A6192E"/>
      </a:accent3>
      <a:accent4>
        <a:srgbClr val="9A9500"/>
      </a:accent4>
      <a:accent5>
        <a:srgbClr val="63666A"/>
      </a:accent5>
      <a:accent6>
        <a:srgbClr val="00B8B0"/>
      </a:accent6>
      <a:hlink>
        <a:srgbClr val="00AEEF"/>
      </a:hlink>
      <a:folHlink>
        <a:srgbClr val="006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GA_Master_template_16:9">
  <a:themeElements>
    <a:clrScheme name="OGA colours">
      <a:dk1>
        <a:srgbClr val="000000"/>
      </a:dk1>
      <a:lt1>
        <a:srgbClr val="00AEEF"/>
      </a:lt1>
      <a:dk2>
        <a:srgbClr val="0065A2"/>
      </a:dk2>
      <a:lt2>
        <a:srgbClr val="757070"/>
      </a:lt2>
      <a:accent1>
        <a:srgbClr val="84329B"/>
      </a:accent1>
      <a:accent2>
        <a:srgbClr val="EF8200"/>
      </a:accent2>
      <a:accent3>
        <a:srgbClr val="A6192E"/>
      </a:accent3>
      <a:accent4>
        <a:srgbClr val="9A9500"/>
      </a:accent4>
      <a:accent5>
        <a:srgbClr val="63666A"/>
      </a:accent5>
      <a:accent6>
        <a:srgbClr val="00B8B0"/>
      </a:accent6>
      <a:hlink>
        <a:srgbClr val="00AEEF"/>
      </a:hlink>
      <a:folHlink>
        <a:srgbClr val="006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GA_Master_template_16:9">
  <a:themeElements>
    <a:clrScheme name="OGA colours">
      <a:dk1>
        <a:srgbClr val="000000"/>
      </a:dk1>
      <a:lt1>
        <a:srgbClr val="00AEEF"/>
      </a:lt1>
      <a:dk2>
        <a:srgbClr val="0065A2"/>
      </a:dk2>
      <a:lt2>
        <a:srgbClr val="757070"/>
      </a:lt2>
      <a:accent1>
        <a:srgbClr val="84329B"/>
      </a:accent1>
      <a:accent2>
        <a:srgbClr val="EF8200"/>
      </a:accent2>
      <a:accent3>
        <a:srgbClr val="A6192E"/>
      </a:accent3>
      <a:accent4>
        <a:srgbClr val="9A9500"/>
      </a:accent4>
      <a:accent5>
        <a:srgbClr val="63666A"/>
      </a:accent5>
      <a:accent6>
        <a:srgbClr val="00B8B0"/>
      </a:accent6>
      <a:hlink>
        <a:srgbClr val="00AEEF"/>
      </a:hlink>
      <a:folHlink>
        <a:srgbClr val="006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ustom Design">
  <a:themeElements>
    <a:clrScheme name="Custom 3">
      <a:dk1>
        <a:sysClr val="windowText" lastClr="000000"/>
      </a:dk1>
      <a:lt1>
        <a:srgbClr val="FFFFFF"/>
      </a:lt1>
      <a:dk2>
        <a:srgbClr val="0065A2"/>
      </a:dk2>
      <a:lt2>
        <a:srgbClr val="84329B"/>
      </a:lt2>
      <a:accent1>
        <a:srgbClr val="00AEEF"/>
      </a:accent1>
      <a:accent2>
        <a:srgbClr val="9A9500"/>
      </a:accent2>
      <a:accent3>
        <a:srgbClr val="00B8B0"/>
      </a:accent3>
      <a:accent4>
        <a:srgbClr val="48A842"/>
      </a:accent4>
      <a:accent5>
        <a:srgbClr val="EF8200"/>
      </a:accent5>
      <a:accent6>
        <a:srgbClr val="A6192E"/>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A1CE390250D747B635895183CF047A" ma:contentTypeVersion="15" ma:contentTypeDescription="Create a new document." ma:contentTypeScope="" ma:versionID="3bc29f87d0281100857170fe0ffc8ade">
  <xsd:schema xmlns:xsd="http://www.w3.org/2001/XMLSchema" xmlns:xs="http://www.w3.org/2001/XMLSchema" xmlns:p="http://schemas.microsoft.com/office/2006/metadata/properties" xmlns:ns2="4b1a9e67-4bd3-4e10-8ceb-d8428c69d47a" xmlns:ns3="66f71bc7-eed5-4ebc-893f-d76acaddfc24" targetNamespace="http://schemas.microsoft.com/office/2006/metadata/properties" ma:root="true" ma:fieldsID="d9e4f459438fe8a43f4befe8280b2ea5" ns2:_="" ns3:_="">
    <xsd:import namespace="4b1a9e67-4bd3-4e10-8ceb-d8428c69d47a"/>
    <xsd:import namespace="66f71bc7-eed5-4ebc-893f-d76acaddfc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1a9e67-4bd3-4e10-8ceb-d8428c69d4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110710f-af1f-4457-9596-69bff0e4374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6f71bc7-eed5-4ebc-893f-d76acaddfc2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4c2800-ae55-4920-8405-8945bcf78682}" ma:internalName="TaxCatchAll" ma:showField="CatchAllData" ma:web="66f71bc7-eed5-4ebc-893f-d76acaddfc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6f71bc7-eed5-4ebc-893f-d76acaddfc24">
      <UserInfo>
        <DisplayName>David Lecore (North Sea Transition Authority)</DisplayName>
        <AccountId>32</AccountId>
        <AccountType/>
      </UserInfo>
      <UserInfo>
        <DisplayName>Phil Harrison (North Sea Transition Authority)</DisplayName>
        <AccountId>14</AccountId>
        <AccountType/>
      </UserInfo>
    </SharedWithUsers>
    <lcf76f155ced4ddcb4097134ff3c332f xmlns="4b1a9e67-4bd3-4e10-8ceb-d8428c69d47a">
      <Terms xmlns="http://schemas.microsoft.com/office/infopath/2007/PartnerControls"/>
    </lcf76f155ced4ddcb4097134ff3c332f>
    <TaxCatchAll xmlns="66f71bc7-eed5-4ebc-893f-d76acaddfc24" xsi:nil="true"/>
  </documentManagement>
</p:properties>
</file>

<file path=customXml/itemProps1.xml><?xml version="1.0" encoding="utf-8"?>
<ds:datastoreItem xmlns:ds="http://schemas.openxmlformats.org/officeDocument/2006/customXml" ds:itemID="{90AC16AE-98BC-480D-A687-5A064B3EF6CE}">
  <ds:schemaRefs>
    <ds:schemaRef ds:uri="4b1a9e67-4bd3-4e10-8ceb-d8428c69d47a"/>
    <ds:schemaRef ds:uri="66f71bc7-eed5-4ebc-893f-d76acaddfc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25A2D43-9AE9-4122-9B56-05E4F6FE6115}">
  <ds:schemaRefs>
    <ds:schemaRef ds:uri="http://schemas.microsoft.com/sharepoint/v3/contenttype/forms"/>
  </ds:schemaRefs>
</ds:datastoreItem>
</file>

<file path=customXml/itemProps3.xml><?xml version="1.0" encoding="utf-8"?>
<ds:datastoreItem xmlns:ds="http://schemas.openxmlformats.org/officeDocument/2006/customXml" ds:itemID="{1AAFB752-9F3A-401C-8907-B37242933A67}">
  <ds:schemaRefs>
    <ds:schemaRef ds:uri="4b1a9e67-4bd3-4e10-8ceb-d8428c69d47a"/>
    <ds:schemaRef ds:uri="66f71bc7-eed5-4ebc-893f-d76acaddfc2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(16:9)</PresentationFormat>
  <Slides>36</Slides>
  <Notes>11</Notes>
  <HiddenSlides>0</HiddenSlides>
  <ScaleCrop>false</ScaleCrop>
  <HeadingPairs>
    <vt:vector size="4" baseType="variant">
      <vt:variant>
        <vt:lpstr>Theme</vt:lpstr>
      </vt:variant>
      <vt:variant>
        <vt:i4>11</vt:i4>
      </vt:variant>
      <vt:variant>
        <vt:lpstr>Slide Titles</vt:lpstr>
      </vt:variant>
      <vt:variant>
        <vt:i4>36</vt:i4>
      </vt:variant>
    </vt:vector>
  </HeadingPairs>
  <TitlesOfParts>
    <vt:vector size="47" baseType="lpstr">
      <vt:lpstr>Custom Design</vt:lpstr>
      <vt:lpstr>OGA_Master_template_16:9</vt:lpstr>
      <vt:lpstr>1_OGA_Master_template_16:9</vt:lpstr>
      <vt:lpstr>2_OGA_Master_template_16:9</vt:lpstr>
      <vt:lpstr>3_OGA_Master_template_16:9</vt:lpstr>
      <vt:lpstr>4_OGA_Master_template_16:9</vt:lpstr>
      <vt:lpstr>1_Office Theme</vt:lpstr>
      <vt:lpstr>5_OGA_Master_template_16:9</vt:lpstr>
      <vt:lpstr>1_Custom Design</vt:lpstr>
      <vt:lpstr>7_OGA_Master_template_16:9</vt:lpstr>
      <vt:lpstr>Office Theme</vt:lpstr>
      <vt:lpstr>UK National Data Repository</vt:lpstr>
      <vt:lpstr>Meeting etiquette &amp; structure</vt:lpstr>
      <vt:lpstr>Agenda</vt:lpstr>
      <vt:lpstr>November meeting – Recap</vt:lpstr>
      <vt:lpstr>Version, documentation and other updates</vt:lpstr>
      <vt:lpstr>Version, documentation and other updates.</vt:lpstr>
      <vt:lpstr>Q&amp;A</vt:lpstr>
      <vt:lpstr>How To… </vt:lpstr>
      <vt:lpstr>Video:</vt:lpstr>
      <vt:lpstr>Task Finish Groups and Projects</vt:lpstr>
      <vt:lpstr>TFG006 – Cloud to Cloud Seismic Reporting</vt:lpstr>
      <vt:lpstr>TFG007 - Legacy Seismic Reporting…</vt:lpstr>
      <vt:lpstr>TFG008 – DM Best Practices (Licensees)</vt:lpstr>
      <vt:lpstr>TFG009 – UAT: TIFF Log Image management</vt:lpstr>
      <vt:lpstr> How To…  Filter spatially and by data classification</vt:lpstr>
      <vt:lpstr>Video 1:</vt:lpstr>
      <vt:lpstr>E-mail notifications from the NDR</vt:lpstr>
      <vt:lpstr>Updates to Data Request and Suggest Edits Workflows</vt:lpstr>
      <vt:lpstr>National Hydrocarbons Data Archive (NHDA)</vt:lpstr>
      <vt:lpstr>Q&amp;A </vt:lpstr>
      <vt:lpstr> How To… Add and use well metadata to filter a search</vt:lpstr>
      <vt:lpstr>Video 2:</vt:lpstr>
      <vt:lpstr>Forthcoming updates and developments</vt:lpstr>
      <vt:lpstr>New C Tags for Geophysical Information</vt:lpstr>
      <vt:lpstr>New C Tags for Geophysical Information (2)</vt:lpstr>
      <vt:lpstr>Programmatic access to Wellbore Information</vt:lpstr>
      <vt:lpstr> Q&amp;A</vt:lpstr>
      <vt:lpstr>Q&amp;A Developments</vt:lpstr>
      <vt:lpstr>How To… Manage displays of the map and tables</vt:lpstr>
      <vt:lpstr>Video 3:</vt:lpstr>
      <vt:lpstr>Next steps</vt:lpstr>
      <vt:lpstr>Next steps – 3 month outlook</vt:lpstr>
      <vt:lpstr>Dates For Your Diary</vt:lpstr>
      <vt:lpstr> Q&amp;A: Next Steps</vt:lpstr>
      <vt:lpstr>Contact Information</vt:lpstr>
      <vt:lpstr>Thank You</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KINGDOM</dc:title>
  <dc:creator>"Richardson Nicholas (Oil and Gas Authority)"</dc:creator>
  <cp:revision>3</cp:revision>
  <cp:lastPrinted>2016-10-24T07:58:33Z</cp:lastPrinted>
  <dcterms:created xsi:type="dcterms:W3CDTF">2016-10-17T11:59:42Z</dcterms:created>
  <dcterms:modified xsi:type="dcterms:W3CDTF">2023-04-24T14:38:12Z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2016-10-16T23:00:00Z</vt:filetime>
  </property>
  <property fmtid="{D5CDD505-2E9C-101B-9397-08002B2CF9AE}" pid="3" name="Creator">
    <vt:lpwstr>Adobe InDesign CC 2015 (Macintosh)</vt:lpwstr>
  </property>
  <property fmtid="{D5CDD505-2E9C-101B-9397-08002B2CF9AE}" pid="4" name="LastSaved">
    <vt:filetime>2016-10-16T23:00:00Z</vt:filetime>
  </property>
  <property fmtid="{D5CDD505-2E9C-101B-9397-08002B2CF9AE}" pid="5" name="ContentTypeId">
    <vt:lpwstr>0x01010068A1CE390250D747B635895183CF047A</vt:lpwstr>
  </property>
  <property fmtid="{D5CDD505-2E9C-101B-9397-08002B2CF9AE}" pid="6" name="_dlc_DocIdItemGuid">
    <vt:lpwstr>9670c90e-f094-4c9b-aa74-5ec05bb7bd9b</vt:lpwstr>
  </property>
  <property fmtid="{D5CDD505-2E9C-101B-9397-08002B2CF9AE}" pid="7" name="TaxKeyword">
    <vt:lpwstr/>
  </property>
  <property fmtid="{D5CDD505-2E9C-101B-9397-08002B2CF9AE}" pid="8" name="Sub Category">
    <vt:lpwstr/>
  </property>
  <property fmtid="{D5CDD505-2E9C-101B-9397-08002B2CF9AE}" pid="9" name="Category">
    <vt:lpwstr>95;#08_Stakeholder Engagement|39c15162-aeca-4c6b-b803-3f5ed1b8be5c</vt:lpwstr>
  </property>
  <property fmtid="{D5CDD505-2E9C-101B-9397-08002B2CF9AE}" pid="10" name="MediaServiceImageTags">
    <vt:lpwstr/>
  </property>
</Properties>
</file>