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4"/>
    <p:sldMasterId id="2147483719" r:id="rId5"/>
    <p:sldMasterId id="2147483808" r:id="rId6"/>
    <p:sldMasterId id="2147483826" r:id="rId7"/>
    <p:sldMasterId id="2147483843" r:id="rId8"/>
    <p:sldMasterId id="2147483860" r:id="rId9"/>
    <p:sldMasterId id="2147483876" r:id="rId10"/>
    <p:sldMasterId id="2147483889" r:id="rId11"/>
    <p:sldMasterId id="2147483971" r:id="rId12"/>
    <p:sldMasterId id="2147483978" r:id="rId13"/>
    <p:sldMasterId id="2147484022" r:id="rId14"/>
  </p:sldMasterIdLst>
  <p:notesMasterIdLst>
    <p:notesMasterId r:id="rId47"/>
  </p:notesMasterIdLst>
  <p:handoutMasterIdLst>
    <p:handoutMasterId r:id="rId48"/>
  </p:handoutMasterIdLst>
  <p:sldIdLst>
    <p:sldId id="3637" r:id="rId15"/>
    <p:sldId id="813" r:id="rId16"/>
    <p:sldId id="3628" r:id="rId17"/>
    <p:sldId id="3583" r:id="rId18"/>
    <p:sldId id="3584" r:id="rId19"/>
    <p:sldId id="3577" r:id="rId20"/>
    <p:sldId id="3638" r:id="rId21"/>
    <p:sldId id="2487" r:id="rId22"/>
    <p:sldId id="3644" r:id="rId23"/>
    <p:sldId id="3591" r:id="rId24"/>
    <p:sldId id="3588" r:id="rId25"/>
    <p:sldId id="3597" r:id="rId26"/>
    <p:sldId id="3596" r:id="rId27"/>
    <p:sldId id="3639" r:id="rId28"/>
    <p:sldId id="3642" r:id="rId29"/>
    <p:sldId id="3640" r:id="rId30"/>
    <p:sldId id="3617" r:id="rId31"/>
    <p:sldId id="3589" r:id="rId32"/>
    <p:sldId id="3633" r:id="rId33"/>
    <p:sldId id="3646" r:id="rId34"/>
    <p:sldId id="3647" r:id="rId35"/>
    <p:sldId id="3650" r:id="rId36"/>
    <p:sldId id="3649" r:id="rId37"/>
    <p:sldId id="3648" r:id="rId38"/>
    <p:sldId id="3651" r:id="rId39"/>
    <p:sldId id="3652" r:id="rId40"/>
    <p:sldId id="3590" r:id="rId41"/>
    <p:sldId id="3581" r:id="rId42"/>
    <p:sldId id="816" r:id="rId43"/>
    <p:sldId id="3627" r:id="rId44"/>
    <p:sldId id="3653" r:id="rId45"/>
    <p:sldId id="3587" r:id="rId46"/>
  </p:sldIdLst>
  <p:sldSz cx="9144000" cy="5143500" type="screen16x9"/>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3D4737-8040-95A5-2A24-7BE158698C4E}" name="Andy Thompson (North Sea Transition Authority)" initials="AT(STA" userId="S::Andrew.Thompson@nstauthority.co.uk::321959ed-7daa-421a-aad7-834d2e4c66f9" providerId="AD"/>
  <p188:author id="{837A4E70-5E1C-024F-1611-11455371B827}" name="Miriam Paterson (North Sea Transition Authority)" initials="MA" userId="S::miriam.paterson@nstauthority.co.uk::74bb3175-2638-4c5f-af30-d06d48dd2ab3" providerId="AD"/>
  <p188:author id="{78844C96-688E-15E8-AAAF-02864AB93056}" name="Miriam Paterson (North Sea Transition Authority)" initials="MP(STA" userId="S::Miriam.Paterson@nstauthority.co.uk::74bb3175-2638-4c5f-af30-d06d48dd2a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7" name="Nic Granger (Oil &amp; Gas Authority)" initials="NG(&amp;GA" lastIdx="1" clrIdx="7">
    <p:extLst>
      <p:ext uri="{19B8F6BF-5375-455C-9EA6-DF929625EA0E}">
        <p15:presenceInfo xmlns:p15="http://schemas.microsoft.com/office/powerpoint/2012/main" userId="S::Nic.Granger@ogauthority.co.uk::86df2bd1-d84d-4527-9c22-4a49c45a0b8e" providerId="AD"/>
      </p:ext>
    </p:extLst>
  </p:cmAuthor>
  <p:cmAuthor id="1" name="David Lecore (Oil &amp; Gas Authority)" initials="DL(&amp;GA" lastIdx="15" clrIdx="1">
    <p:extLst>
      <p:ext uri="{19B8F6BF-5375-455C-9EA6-DF929625EA0E}">
        <p15:presenceInfo xmlns:p15="http://schemas.microsoft.com/office/powerpoint/2012/main" userId="S::David.Lecore@ogauthority.co.uk::5a63dd3c-845b-4393-8a87-75039c82e634" providerId="AD"/>
      </p:ext>
    </p:extLst>
  </p:cmAuthor>
  <p:cmAuthor id="2" name="Robert Swiergon (Oil &amp; Gas Authority)" initials="RA" lastIdx="11" clrIdx="2">
    <p:extLst>
      <p:ext uri="{19B8F6BF-5375-455C-9EA6-DF929625EA0E}">
        <p15:presenceInfo xmlns:p15="http://schemas.microsoft.com/office/powerpoint/2012/main" userId="S::robert.swiergon@ogauthority.co.uk::cc03a8d1-46b3-46a3-85ac-5df82dc13b5d" providerId="AD"/>
      </p:ext>
    </p:extLst>
  </p:cmAuthor>
  <p:cmAuthor id="3" name="John Seabourn (Oil &amp; Gas Authority)" initials="JS(&amp;GA" lastIdx="8" clrIdx="3">
    <p:extLst>
      <p:ext uri="{19B8F6BF-5375-455C-9EA6-DF929625EA0E}">
        <p15:presenceInfo xmlns:p15="http://schemas.microsoft.com/office/powerpoint/2012/main" userId="S::John.Seabourn@ogauthority.co.uk::eb90218a-4f45-4a2d-9e23-729677d3c2ef" providerId="AD"/>
      </p:ext>
    </p:extLst>
  </p:cmAuthor>
  <p:cmAuthor id="4" name="Andy Thompson (Oil &amp; Gas Authority)" initials="AT(&amp;GA" lastIdx="23" clrIdx="4">
    <p:extLst>
      <p:ext uri="{19B8F6BF-5375-455C-9EA6-DF929625EA0E}">
        <p15:presenceInfo xmlns:p15="http://schemas.microsoft.com/office/powerpoint/2012/main" userId="S::Andrew.Thompson@ogauthority.co.uk::321959ed-7daa-421a-aad7-834d2e4c66f9" providerId="AD"/>
      </p:ext>
    </p:extLst>
  </p:cmAuthor>
  <p:cmAuthor id="5" name="Miriam Paterson (Oil &amp; Gas Authority)" initials="MP(&amp;GA" lastIdx="1" clrIdx="5">
    <p:extLst>
      <p:ext uri="{19B8F6BF-5375-455C-9EA6-DF929625EA0E}">
        <p15:presenceInfo xmlns:p15="http://schemas.microsoft.com/office/powerpoint/2012/main" userId="S::Miriam.Paterson@ogauthority.co.uk::74bb3175-2638-4c5f-af30-d06d48dd2ab3" providerId="AD"/>
      </p:ext>
    </p:extLst>
  </p:cmAuthor>
  <p:cmAuthor id="6" name="Simon James (Oil &amp; Gas Authority)" initials="SJ(&amp;GA" lastIdx="4" clrIdx="6">
    <p:extLst>
      <p:ext uri="{19B8F6BF-5375-455C-9EA6-DF929625EA0E}">
        <p15:presenceInfo xmlns:p15="http://schemas.microsoft.com/office/powerpoint/2012/main" userId="S::Simon.James@ogauthority.co.uk::762e178f-77c3-475a-8359-d3c2bfe8a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F5"/>
    <a:srgbClr val="003351"/>
    <a:srgbClr val="FFFFFF"/>
    <a:srgbClr val="193768"/>
    <a:srgbClr val="ED7D31"/>
    <a:srgbClr val="CF0C71"/>
    <a:srgbClr val="FF5050"/>
    <a:srgbClr val="003399"/>
    <a:srgbClr val="002060"/>
    <a:srgbClr val="0065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F51DD-FD04-4F2E-8CB1-6F94E1447215}" v="753" dt="2022-12-01T10:29:38.3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2" autoAdjust="0"/>
    <p:restoredTop sz="94635" autoAdjust="0"/>
  </p:normalViewPr>
  <p:slideViewPr>
    <p:cSldViewPr snapToGrid="0">
      <p:cViewPr>
        <p:scale>
          <a:sx n="100" d="100"/>
          <a:sy n="100" d="100"/>
        </p:scale>
        <p:origin x="900" y="2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91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24/04/2023</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24/04/2023</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70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32</a:t>
            </a:fld>
            <a:endParaRPr lang="en-GB"/>
          </a:p>
        </p:txBody>
      </p:sp>
    </p:spTree>
    <p:extLst>
      <p:ext uri="{BB962C8B-B14F-4D97-AF65-F5344CB8AC3E}">
        <p14:creationId xmlns:p14="http://schemas.microsoft.com/office/powerpoint/2010/main" val="222838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5</a:t>
            </a:fld>
            <a:endParaRPr lang="en-GB"/>
          </a:p>
        </p:txBody>
      </p:sp>
    </p:spTree>
    <p:extLst>
      <p:ext uri="{BB962C8B-B14F-4D97-AF65-F5344CB8AC3E}">
        <p14:creationId xmlns:p14="http://schemas.microsoft.com/office/powerpoint/2010/main" val="334382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10</a:t>
            </a:fld>
            <a:endParaRPr lang="en-GB"/>
          </a:p>
        </p:txBody>
      </p:sp>
    </p:spTree>
    <p:extLst>
      <p:ext uri="{BB962C8B-B14F-4D97-AF65-F5344CB8AC3E}">
        <p14:creationId xmlns:p14="http://schemas.microsoft.com/office/powerpoint/2010/main" val="272275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11</a:t>
            </a:fld>
            <a:endParaRPr lang="en-GB"/>
          </a:p>
        </p:txBody>
      </p:sp>
    </p:spTree>
    <p:extLst>
      <p:ext uri="{BB962C8B-B14F-4D97-AF65-F5344CB8AC3E}">
        <p14:creationId xmlns:p14="http://schemas.microsoft.com/office/powerpoint/2010/main" val="70990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14</a:t>
            </a:fld>
            <a:endParaRPr lang="en-GB"/>
          </a:p>
        </p:txBody>
      </p:sp>
    </p:spTree>
    <p:extLst>
      <p:ext uri="{BB962C8B-B14F-4D97-AF65-F5344CB8AC3E}">
        <p14:creationId xmlns:p14="http://schemas.microsoft.com/office/powerpoint/2010/main" val="28293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18</a:t>
            </a:fld>
            <a:endParaRPr lang="en-GB"/>
          </a:p>
        </p:txBody>
      </p:sp>
    </p:spTree>
    <p:extLst>
      <p:ext uri="{BB962C8B-B14F-4D97-AF65-F5344CB8AC3E}">
        <p14:creationId xmlns:p14="http://schemas.microsoft.com/office/powerpoint/2010/main" val="2090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12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27</a:t>
            </a:fld>
            <a:endParaRPr lang="en-GB"/>
          </a:p>
        </p:txBody>
      </p:sp>
    </p:spTree>
    <p:extLst>
      <p:ext uri="{BB962C8B-B14F-4D97-AF65-F5344CB8AC3E}">
        <p14:creationId xmlns:p14="http://schemas.microsoft.com/office/powerpoint/2010/main" val="385189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29</a:t>
            </a:fld>
            <a:endParaRPr lang="en-GB"/>
          </a:p>
        </p:txBody>
      </p:sp>
    </p:spTree>
    <p:extLst>
      <p:ext uri="{BB962C8B-B14F-4D97-AF65-F5344CB8AC3E}">
        <p14:creationId xmlns:p14="http://schemas.microsoft.com/office/powerpoint/2010/main" val="519992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50192"/>
            <a:ext cx="4031938" cy="369332"/>
          </a:xfrm>
          <a:prstGeom prst="rect">
            <a:avLst/>
          </a:prstGeom>
          <a:noFill/>
        </p:spPr>
        <p:txBody>
          <a:bodyPr wrap="none" rtlCol="0">
            <a:spAutoFit/>
          </a:bodyPr>
          <a:lstStyle/>
          <a:p>
            <a:r>
              <a:rPr lang="en-GB" sz="18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31960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2857" userDrawn="1">
          <p15:clr>
            <a:srgbClr val="FBAE40"/>
          </p15:clr>
        </p15:guide>
        <p15:guide id="2" pos="297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82191842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332480791"/>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68678149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347278768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57551431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58541685"/>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7891655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226377196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7092275"/>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7374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1973" userDrawn="1">
          <p15:clr>
            <a:srgbClr val="FBAE40"/>
          </p15:clr>
        </p15:guide>
        <p15:guide id="2" pos="2064" userDrawn="1">
          <p15:clr>
            <a:srgbClr val="FBAE40"/>
          </p15:clr>
        </p15:guide>
        <p15:guide id="3" pos="3765" userDrawn="1">
          <p15:clr>
            <a:srgbClr val="FBAE40"/>
          </p15:clr>
        </p15:guide>
        <p15:guide id="4" pos="3855"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2"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19006850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13" name="TextBox 12"/>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854005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3297038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92BB8D3-7AB1-4486-B95E-9DC61E7702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51" y="293371"/>
            <a:ext cx="2692136" cy="432447"/>
          </a:xfrm>
          <a:prstGeom prst="rect">
            <a:avLst/>
          </a:prstGeom>
        </p:spPr>
      </p:pic>
    </p:spTree>
    <p:extLst>
      <p:ext uri="{BB962C8B-B14F-4D97-AF65-F5344CB8AC3E}">
        <p14:creationId xmlns:p14="http://schemas.microsoft.com/office/powerpoint/2010/main" val="32301881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B7370FF-B171-4D60-B33B-17B42AF9A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chemeClr val="bg1"/>
                </a:solidFill>
                <a:latin typeface="Arial"/>
                <a:cs typeface="Arial"/>
              </a:rPr>
              <a:t>Thank you</a:t>
            </a:r>
          </a:p>
        </p:txBody>
      </p:sp>
    </p:spTree>
    <p:extLst>
      <p:ext uri="{BB962C8B-B14F-4D97-AF65-F5344CB8AC3E}">
        <p14:creationId xmlns:p14="http://schemas.microsoft.com/office/powerpoint/2010/main" val="35282559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61F6056-7718-497D-B64C-AA311F4FA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Tree>
    <p:extLst>
      <p:ext uri="{BB962C8B-B14F-4D97-AF65-F5344CB8AC3E}">
        <p14:creationId xmlns:p14="http://schemas.microsoft.com/office/powerpoint/2010/main" val="21982219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139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017308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9098553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3346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2857" userDrawn="1">
          <p15:clr>
            <a:srgbClr val="FBAE40"/>
          </p15:clr>
        </p15:guide>
        <p15:guide id="2" pos="2971">
          <p15:clr>
            <a:srgbClr val="FBAE40"/>
          </p15:clr>
        </p15:guide>
        <p15:guide id="3" pos="1497" userDrawn="1">
          <p15:clr>
            <a:srgbClr val="FBAE40"/>
          </p15:clr>
        </p15:guide>
        <p15:guide id="4" pos="1610" userDrawn="1">
          <p15:clr>
            <a:srgbClr val="FBAE40"/>
          </p15:clr>
        </p15:guide>
        <p15:guide id="5" pos="4195" userDrawn="1">
          <p15:clr>
            <a:srgbClr val="FBAE40"/>
          </p15:clr>
        </p15:guide>
        <p15:guide id="6" pos="433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4866670"/>
            <a:ext cx="9144000" cy="276882"/>
          </a:xfrm>
          <a:prstGeom prst="rect">
            <a:avLst/>
          </a:prstGeom>
          <a:solidFill>
            <a:srgbClr val="002060"/>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278F24C2-CF18-4FBF-9CB5-2F619282F59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7112422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02338641"/>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2225819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78548763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89753676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62383558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941526351"/>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66475203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581472495"/>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445432124"/>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6347460" y="313530"/>
            <a:ext cx="2472690" cy="232963"/>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799634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2060"/>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24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27492220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539186" y="189911"/>
            <a:ext cx="1099524" cy="1102863"/>
          </a:xfrm>
          <a:prstGeom prst="rect">
            <a:avLst/>
          </a:prstGeom>
        </p:spPr>
      </p:pic>
    </p:spTree>
    <p:extLst>
      <p:ext uri="{BB962C8B-B14F-4D97-AF65-F5344CB8AC3E}">
        <p14:creationId xmlns:p14="http://schemas.microsoft.com/office/powerpoint/2010/main" val="16199817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0283307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9999583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18658323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12705149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920108996"/>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22550493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5699990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0444971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3105069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4207373182"/>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24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11987934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77FC-7370-95C0-361B-26981B66488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91EE566-A1D8-29DA-DA30-38B18CF572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B31B70-6779-C6AC-0D7E-1F441F5BE47A}"/>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5" name="Footer Placeholder 4">
            <a:extLst>
              <a:ext uri="{FF2B5EF4-FFF2-40B4-BE49-F238E27FC236}">
                <a16:creationId xmlns:a16="http://schemas.microsoft.com/office/drawing/2014/main" id="{28EB61C4-D177-9E15-747D-A479AEB1C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8F7E4-925F-BCCF-D14A-75BD8F1CE5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19576118"/>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A09A-9E54-188F-BE89-16A342F408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9CD87-26FF-D003-E58C-9BE9608D8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A151D-425B-985C-4233-97E12936342C}"/>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5" name="Footer Placeholder 4">
            <a:extLst>
              <a:ext uri="{FF2B5EF4-FFF2-40B4-BE49-F238E27FC236}">
                <a16:creationId xmlns:a16="http://schemas.microsoft.com/office/drawing/2014/main" id="{4DE4C6B7-402A-8864-E1CC-338273F0B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7F521-1651-1B9E-FB3F-AC5DE8AF824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25425930"/>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6568-363B-7DBB-119D-B796300D253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10D46A-2100-0A14-1FD7-55027A2BAEB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068F1-EB49-9FBE-62F3-FF30C5CD850B}"/>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5" name="Footer Placeholder 4">
            <a:extLst>
              <a:ext uri="{FF2B5EF4-FFF2-40B4-BE49-F238E27FC236}">
                <a16:creationId xmlns:a16="http://schemas.microsoft.com/office/drawing/2014/main" id="{67544803-5657-637C-E3AA-873240BB6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48E70-F5BF-51B5-F265-32B4E11C8B5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95050960"/>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A35D-FBB2-7C81-C201-F9DD9EC14A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557D23-337E-BCE1-EFE7-E44E78F025D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55BF07-A95F-CE92-DEB3-DB0533595C1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2851A5-4408-2D2C-1F0E-731726B64C26}"/>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6" name="Footer Placeholder 5">
            <a:extLst>
              <a:ext uri="{FF2B5EF4-FFF2-40B4-BE49-F238E27FC236}">
                <a16:creationId xmlns:a16="http://schemas.microsoft.com/office/drawing/2014/main" id="{EBD27978-9D70-B48C-6432-365CEC490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53AAE-827D-9D64-31D4-705FC6163D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95700511"/>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F380-5488-0D2E-3EF1-CF25AEAD68C5}"/>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DA89B-ABEF-8E04-6E82-E6AD97B0172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2FEE0-C8A1-32CE-A66B-27B000F4C0F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D35AE8-50AE-DEAE-3BEF-F7912B9037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0B69E6-06C5-2CA0-605A-D166D2D1CBA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A41676-FA82-FB09-ED86-5D85965DA7B5}"/>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8" name="Footer Placeholder 7">
            <a:extLst>
              <a:ext uri="{FF2B5EF4-FFF2-40B4-BE49-F238E27FC236}">
                <a16:creationId xmlns:a16="http://schemas.microsoft.com/office/drawing/2014/main" id="{D5E4C968-B638-B060-55CE-F0EE7A9045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2D0E38-DB4A-F4C5-CC64-F7C2B8FBC3D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5022304"/>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1D59-A644-EA94-D9F3-9679BE40DD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06D82F-F720-6BDF-0304-9794678E49CB}"/>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4" name="Footer Placeholder 3">
            <a:extLst>
              <a:ext uri="{FF2B5EF4-FFF2-40B4-BE49-F238E27FC236}">
                <a16:creationId xmlns:a16="http://schemas.microsoft.com/office/drawing/2014/main" id="{FAD787AB-E7AA-1074-A01B-4C7AEA78E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FD8E4C-3532-45A0-918D-26F925ADBAB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986849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2865" userDrawn="1">
          <p15:clr>
            <a:srgbClr val="FBAE40"/>
          </p15:clr>
        </p15:guide>
        <p15:guide id="2" pos="2964" userDrawn="1">
          <p15:clr>
            <a:srgbClr val="FBAE40"/>
          </p15:clr>
        </p15:guide>
        <p15:guide id="3" pos="1519" userDrawn="1">
          <p15:clr>
            <a:srgbClr val="FBAE40"/>
          </p15:clr>
        </p15:guide>
        <p15:guide id="4" pos="1617" userDrawn="1">
          <p15:clr>
            <a:srgbClr val="FBAE40"/>
          </p15:clr>
        </p15:guide>
        <p15:guide id="5" pos="4209" userDrawn="1">
          <p15:clr>
            <a:srgbClr val="FBAE40"/>
          </p15:clr>
        </p15:guide>
        <p15:guide id="6" pos="4305"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9AD55-77E9-0644-8AB3-FDDCC6044631}"/>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3" name="Footer Placeholder 2">
            <a:extLst>
              <a:ext uri="{FF2B5EF4-FFF2-40B4-BE49-F238E27FC236}">
                <a16:creationId xmlns:a16="http://schemas.microsoft.com/office/drawing/2014/main" id="{7D99ACEE-B214-A058-8204-214821510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2A75E9-8C25-B2CB-D892-371AEC4885D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09456767"/>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9370-B1CF-0664-A926-ACD0909829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ABA2EF-1FB3-A7A6-8343-5DB5E5B543C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8C987A-7675-66D1-50A5-AD2B9E5DEE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F2E7B4-5CD3-3A2F-2356-39120D4363F2}"/>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6" name="Footer Placeholder 5">
            <a:extLst>
              <a:ext uri="{FF2B5EF4-FFF2-40B4-BE49-F238E27FC236}">
                <a16:creationId xmlns:a16="http://schemas.microsoft.com/office/drawing/2014/main" id="{3810BBCB-A911-C86B-8CBE-7A27C8AD2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3B093-5DF0-A88B-3E64-55E7EDB2796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78351074"/>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0A29-1D92-0CCC-0C61-A3E77B2523C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561D7B-535F-DE7E-4629-2D8C824AEC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CEA03C7-3E7D-A7F7-4F8D-8E08E56967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85B6B6-46AC-5605-20A9-CCB57610DC5E}"/>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6" name="Footer Placeholder 5">
            <a:extLst>
              <a:ext uri="{FF2B5EF4-FFF2-40B4-BE49-F238E27FC236}">
                <a16:creationId xmlns:a16="http://schemas.microsoft.com/office/drawing/2014/main" id="{5E75F5ED-85ED-5369-11E3-3DC10BD73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60563-7A70-3A4F-B9BE-8D2C90BD9B2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22752758"/>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4E77-4737-6180-8C69-9725D7822E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F69051-C4B9-5EE2-8C24-8DD8D9EC78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CCDF85-49AA-F410-63DF-A08ACF0DEC56}"/>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5" name="Footer Placeholder 4">
            <a:extLst>
              <a:ext uri="{FF2B5EF4-FFF2-40B4-BE49-F238E27FC236}">
                <a16:creationId xmlns:a16="http://schemas.microsoft.com/office/drawing/2014/main" id="{8B645743-8216-AFB9-911B-B1D073105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88CC8-E0CD-6B04-6A4C-921B081EA4C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6521944"/>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BEC87-1EC7-E299-B22E-06D760B7F0DE}"/>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EBD62B-F9F9-DEAA-6469-A03ADBD1F38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7A752-008B-D216-2FA3-7ABED7135E92}"/>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5" name="Footer Placeholder 4">
            <a:extLst>
              <a:ext uri="{FF2B5EF4-FFF2-40B4-BE49-F238E27FC236}">
                <a16:creationId xmlns:a16="http://schemas.microsoft.com/office/drawing/2014/main" id="{9DF70226-B623-8E8C-4D03-87CD7707F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E5DD2-26EA-2709-29DD-B1D46D5BC07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6446374"/>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7367709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688785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51977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userDrawn="1">
          <p15:clr>
            <a:srgbClr val="FBAE40"/>
          </p15:clr>
        </p15:guide>
        <p15:guide id="5" pos="4209">
          <p15:clr>
            <a:srgbClr val="FBAE40"/>
          </p15:clr>
        </p15:guide>
        <p15:guide id="6" pos="4309" userDrawn="1">
          <p15:clr>
            <a:srgbClr val="FBAE40"/>
          </p15:clr>
        </p15:guide>
        <p15:guide id="7" orient="horz" pos="730" userDrawn="1">
          <p15:clr>
            <a:srgbClr val="FBAE40"/>
          </p15:clr>
        </p15:guide>
        <p15:guide id="8" orient="horz" pos="1673" userDrawn="1">
          <p15:clr>
            <a:srgbClr val="FBAE40"/>
          </p15:clr>
        </p15:guide>
        <p15:guide id="9" orient="horz" pos="1754" userDrawn="1">
          <p15:clr>
            <a:srgbClr val="FBAE40"/>
          </p15:clr>
        </p15:guide>
        <p15:guide id="10" orient="horz" pos="26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3923" userDrawn="1">
          <p15:clr>
            <a:srgbClr val="FBAE40"/>
          </p15:clr>
        </p15:guide>
        <p15:guide id="7" pos="379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2849" userDrawn="1">
          <p15:clr>
            <a:srgbClr val="FBAE40"/>
          </p15:clr>
        </p15:guide>
        <p15:guide id="2" pos="2970" userDrawn="1">
          <p15:clr>
            <a:srgbClr val="FBAE40"/>
          </p15:clr>
        </p15:guide>
        <p15:guide id="3" pos="1497">
          <p15:clr>
            <a:srgbClr val="FBAE40"/>
          </p15:clr>
        </p15:guide>
        <p15:guide id="4" pos="1616" userDrawn="1">
          <p15:clr>
            <a:srgbClr val="FBAE40"/>
          </p15:clr>
        </p15:guide>
        <p15:guide id="5" pos="4203" userDrawn="1">
          <p15:clr>
            <a:srgbClr val="FBAE40"/>
          </p15:clr>
        </p15:guide>
        <p15:guide id="6" pos="43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pPr defTabSz="457189"/>
            <a:r>
              <a:rPr lang="en-GB" sz="800">
                <a:solidFill>
                  <a:srgbClr val="FFFFFF">
                    <a:lumMod val="75000"/>
                  </a:srgbClr>
                </a:solidFill>
                <a:latin typeface="Helvetica 45 Light"/>
              </a:rPr>
              <a:t>© OGA 2017</a:t>
            </a:r>
          </a:p>
          <a:p>
            <a:pPr defTabSz="457189"/>
            <a:r>
              <a:rPr lang="en-GB" sz="6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10327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9025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727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5080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946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66066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70768951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1346618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551431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7239441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265993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85187016"/>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32699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52272692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362576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030699089"/>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7082472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48039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695669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00417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7355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21546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409765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19767470"/>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0409251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0037329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1717099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1567304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76912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493102132"/>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3058201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old 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95C-CD0D-4685-BD2D-D47257646FAC}"/>
              </a:ext>
            </a:extLst>
          </p:cNvPr>
          <p:cNvSpPr>
            <a:spLocks noGrp="1"/>
          </p:cNvSpPr>
          <p:nvPr>
            <p:ph type="title" hasCustomPrompt="1"/>
          </p:nvPr>
        </p:nvSpPr>
        <p:spPr>
          <a:xfrm flipH="1" flipV="1">
            <a:off x="4118611" y="632461"/>
            <a:ext cx="34289" cy="34289"/>
          </a:xfrm>
        </p:spPr>
        <p:txBody>
          <a:bodyPr/>
          <a:lstStyle/>
          <a:p>
            <a:r>
              <a:rPr lang="en-US"/>
              <a:t>lick to edit Master title style</a:t>
            </a:r>
            <a:endParaRPr lang="en-GB"/>
          </a:p>
        </p:txBody>
      </p:sp>
      <p:sp>
        <p:nvSpPr>
          <p:cNvPr id="3" name="Content Placeholder 2">
            <a:extLst>
              <a:ext uri="{FF2B5EF4-FFF2-40B4-BE49-F238E27FC236}">
                <a16:creationId xmlns:a16="http://schemas.microsoft.com/office/drawing/2014/main" id="{EA566503-1C1B-4D8D-9579-19E4427EB6E8}"/>
              </a:ext>
            </a:extLst>
          </p:cNvPr>
          <p:cNvSpPr>
            <a:spLocks noGrp="1"/>
          </p:cNvSpPr>
          <p:nvPr>
            <p:ph idx="1"/>
          </p:nvPr>
        </p:nvSpPr>
        <p:spPr>
          <a:xfrm flipH="1" flipV="1">
            <a:off x="4118611" y="632461"/>
            <a:ext cx="34289" cy="34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7AF6C-668E-40A0-899D-B8DCB0D33463}"/>
              </a:ext>
            </a:extLst>
          </p:cNvPr>
          <p:cNvSpPr>
            <a:spLocks noGrp="1"/>
          </p:cNvSpPr>
          <p:nvPr>
            <p:ph type="dt" sz="half" idx="10"/>
          </p:nvPr>
        </p:nvSpPr>
        <p:spPr>
          <a:xfrm flipH="1" flipV="1">
            <a:off x="4118611" y="632461"/>
            <a:ext cx="34289" cy="34289"/>
          </a:xfrm>
        </p:spPr>
        <p:txBody>
          <a:bodyPr/>
          <a:lstStyle/>
          <a:p>
            <a:fld id="{A85839E9-29D3-4DFA-8CD7-981E09AED783}" type="datetimeFigureOut">
              <a:rPr lang="en-GB" smtClean="0"/>
              <a:t>24/04/2023</a:t>
            </a:fld>
            <a:endParaRPr lang="en-GB"/>
          </a:p>
        </p:txBody>
      </p:sp>
      <p:sp>
        <p:nvSpPr>
          <p:cNvPr id="5" name="Footer Placeholder 4">
            <a:extLst>
              <a:ext uri="{FF2B5EF4-FFF2-40B4-BE49-F238E27FC236}">
                <a16:creationId xmlns:a16="http://schemas.microsoft.com/office/drawing/2014/main" id="{635A4BA4-E763-4CBB-A927-7C63046E38AD}"/>
              </a:ext>
            </a:extLst>
          </p:cNvPr>
          <p:cNvSpPr>
            <a:spLocks noGrp="1"/>
          </p:cNvSpPr>
          <p:nvPr>
            <p:ph type="ftr" sz="quarter" idx="11"/>
          </p:nvPr>
        </p:nvSpPr>
        <p:spPr>
          <a:xfrm flipH="1" flipV="1">
            <a:off x="4118611" y="632461"/>
            <a:ext cx="34289" cy="34289"/>
          </a:xfrm>
        </p:spPr>
        <p:txBody>
          <a:bodyPr/>
          <a:lstStyle/>
          <a:p>
            <a:endParaRPr lang="en-GB"/>
          </a:p>
        </p:txBody>
      </p:sp>
      <p:sp>
        <p:nvSpPr>
          <p:cNvPr id="6" name="Slide Number Placeholder 5">
            <a:extLst>
              <a:ext uri="{FF2B5EF4-FFF2-40B4-BE49-F238E27FC236}">
                <a16:creationId xmlns:a16="http://schemas.microsoft.com/office/drawing/2014/main" id="{67704E01-D8B2-4834-AB49-B3336F74DA9A}"/>
              </a:ext>
            </a:extLst>
          </p:cNvPr>
          <p:cNvSpPr>
            <a:spLocks noGrp="1"/>
          </p:cNvSpPr>
          <p:nvPr>
            <p:ph type="sldNum" sz="quarter" idx="12"/>
          </p:nvPr>
        </p:nvSpPr>
        <p:spPr>
          <a:xfrm>
            <a:off x="4152900" y="666750"/>
            <a:ext cx="482600" cy="50800"/>
          </a:xfrm>
        </p:spPr>
        <p:txBody>
          <a:bodyPr/>
          <a:lstStyle/>
          <a:p>
            <a:fld id="{44572E17-AB04-4540-9A72-97F6AB0A917F}" type="slidenum">
              <a:rPr lang="en-GB" smtClean="0"/>
              <a:t>‹#›</a:t>
            </a:fld>
            <a:endParaRPr lang="en-GB"/>
          </a:p>
        </p:txBody>
      </p:sp>
    </p:spTree>
    <p:extLst>
      <p:ext uri="{BB962C8B-B14F-4D97-AF65-F5344CB8AC3E}">
        <p14:creationId xmlns:p14="http://schemas.microsoft.com/office/powerpoint/2010/main" val="89424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25937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5"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1"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64676"/>
            <a:ext cx="1548794" cy="1298037"/>
          </a:xfrm>
          <a:prstGeom prst="rect">
            <a:avLst/>
          </a:prstGeom>
        </p:spPr>
      </p:pic>
    </p:spTree>
    <p:extLst>
      <p:ext uri="{BB962C8B-B14F-4D97-AF65-F5344CB8AC3E}">
        <p14:creationId xmlns:p14="http://schemas.microsoft.com/office/powerpoint/2010/main" val="220624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1"/>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527109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360052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695766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4866670"/>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906116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9101214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62334724"/>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06735353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34164824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208116162"/>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068679164"/>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69602563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6252392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68464355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652427589"/>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423835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216535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349705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0365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8758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548916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51204264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327085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10040819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8172472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1117601"/>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1"/>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1"/>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420543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1177501"/>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1177501"/>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1177501"/>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1177501"/>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832896188"/>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8308167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8883852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48085789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5401072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6923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5A10-B3F0-4C3C-B525-9EDFAAA13E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0910C4B-70AD-4A02-9FA7-EE46F6677A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342B2B-560C-479C-B1B5-E3DF6EBF3E09}"/>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5" name="Footer Placeholder 4">
            <a:extLst>
              <a:ext uri="{FF2B5EF4-FFF2-40B4-BE49-F238E27FC236}">
                <a16:creationId xmlns:a16="http://schemas.microsoft.com/office/drawing/2014/main" id="{4070670E-90F6-4E5C-9EBE-8B171323B9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D1CBFD-88A9-41F6-BE0E-35016B36F08C}"/>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534468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6AC9-1415-49C2-AC66-9C5BE3229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DF9F1C-D6E8-4681-86B8-01CF8B6973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E45C1-2162-4108-8DFB-C47A4B373C85}"/>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5" name="Footer Placeholder 4">
            <a:extLst>
              <a:ext uri="{FF2B5EF4-FFF2-40B4-BE49-F238E27FC236}">
                <a16:creationId xmlns:a16="http://schemas.microsoft.com/office/drawing/2014/main" id="{A50B3852-91BF-47E2-9E85-674D70A7FC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E5412-69AA-4954-A027-9AA804C05CDD}"/>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788393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0A8E-B085-4D54-94F1-61686335B8C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4B06C7-957D-43FE-A4B3-DC306306F15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BB9C0C-3800-4E19-9875-2BC123317E50}"/>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5" name="Footer Placeholder 4">
            <a:extLst>
              <a:ext uri="{FF2B5EF4-FFF2-40B4-BE49-F238E27FC236}">
                <a16:creationId xmlns:a16="http://schemas.microsoft.com/office/drawing/2014/main" id="{34A039AE-6F78-4830-8FD4-C8002A3E4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177BD-D499-4172-8FDC-44AC57FE05E4}"/>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0721443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162E-0F5E-431B-8C40-FC7D1C08B6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D4AA04-A86D-4E68-934D-1D20D92657A0}"/>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67A0C3-D0B3-4BD5-9200-4CA1B5BC9DC3}"/>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7D29AB-B128-45AD-BB85-4A44FA65E72D}"/>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6" name="Footer Placeholder 5">
            <a:extLst>
              <a:ext uri="{FF2B5EF4-FFF2-40B4-BE49-F238E27FC236}">
                <a16:creationId xmlns:a16="http://schemas.microsoft.com/office/drawing/2014/main" id="{F86B0337-960C-4652-8DCA-A232A5F67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7DE14E-48CE-4A25-AB8E-E09BE7DA155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2485195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1CF4-9DBF-474A-9DC4-25663AE75B25}"/>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06C442-21D6-4C32-A002-0BE04D5C9B7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E33F53E-5EF3-4E73-840E-C7E737FEB470}"/>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535B05-426C-474E-9CD6-57AFE22919F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C3F9EF4-F424-4818-9D59-BA5281FAFED5}"/>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455429-F6F7-4CD8-82C6-3580BE361A7B}"/>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8" name="Footer Placeholder 7">
            <a:extLst>
              <a:ext uri="{FF2B5EF4-FFF2-40B4-BE49-F238E27FC236}">
                <a16:creationId xmlns:a16="http://schemas.microsoft.com/office/drawing/2014/main" id="{3DCCF61D-F7D4-4205-AD87-33974D15BF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6A2494-AFFD-44BC-A903-5F17739700A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670955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0EE1-D747-4C76-85FB-263B8562FC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E7226-88AD-4A16-B73F-FB1356293DDC}"/>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4" name="Footer Placeholder 3">
            <a:extLst>
              <a:ext uri="{FF2B5EF4-FFF2-40B4-BE49-F238E27FC236}">
                <a16:creationId xmlns:a16="http://schemas.microsoft.com/office/drawing/2014/main" id="{4AED93DF-D11A-40A5-8106-C340325B4D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237AC5-5BE3-4275-B0BB-3B2CAF83AF34}"/>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707048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5D380-01CC-4472-8405-940E4B9D78CE}"/>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3" name="Footer Placeholder 2">
            <a:extLst>
              <a:ext uri="{FF2B5EF4-FFF2-40B4-BE49-F238E27FC236}">
                <a16:creationId xmlns:a16="http://schemas.microsoft.com/office/drawing/2014/main" id="{19F14232-91EE-4B67-A56E-1B0D135668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61C621-4BCA-47E5-80C1-342DF8D22296}"/>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210533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44175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DBC6-261E-47EC-8865-7E8A18E9D41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91A9C4-2CD8-4011-B0C1-7B54DAA14A6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0DAA2D-8C64-4DCA-8518-D2A2F42F84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A61D51F-4438-451B-B893-92630D9C02C8}"/>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6" name="Footer Placeholder 5">
            <a:extLst>
              <a:ext uri="{FF2B5EF4-FFF2-40B4-BE49-F238E27FC236}">
                <a16:creationId xmlns:a16="http://schemas.microsoft.com/office/drawing/2014/main" id="{7EA2C2E7-6635-4AF1-A316-82A717D8A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8EE6B2-168B-4F94-B875-D5B7AC623CB7}"/>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31736121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0606-E288-437A-8DD0-1DF4631EECD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EB15C2-DFF1-4D46-8C57-1E9E9087BEB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467389B-2513-4A85-A28A-B3E292E9444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0B4BC1-D76C-4F22-A51F-96CA639161C7}"/>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6" name="Footer Placeholder 5">
            <a:extLst>
              <a:ext uri="{FF2B5EF4-FFF2-40B4-BE49-F238E27FC236}">
                <a16:creationId xmlns:a16="http://schemas.microsoft.com/office/drawing/2014/main" id="{222E1493-A4B7-4F59-AEE4-CEF28DA37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5C7C59-966B-45F2-91A0-CD3358B14BDE}"/>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5831586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3628-183D-4314-AB4F-5916D5C8C8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5115F-B39E-488A-B8B7-8C8653E902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8A00D-0373-44D4-B729-AD540125B4F7}"/>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5" name="Footer Placeholder 4">
            <a:extLst>
              <a:ext uri="{FF2B5EF4-FFF2-40B4-BE49-F238E27FC236}">
                <a16:creationId xmlns:a16="http://schemas.microsoft.com/office/drawing/2014/main" id="{55DF8181-CBA0-4B50-A660-46E018BA9E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5A9CA-3167-40D8-B0D0-FAAA8FAB971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31139930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54928-F19F-40FC-A862-E54309FA8EC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349005-C5E5-4C6F-B958-241CDEF095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B2192-7E40-469C-BEF7-3C4969E8610A}"/>
              </a:ext>
            </a:extLst>
          </p:cNvPr>
          <p:cNvSpPr>
            <a:spLocks noGrp="1"/>
          </p:cNvSpPr>
          <p:nvPr>
            <p:ph type="dt" sz="half" idx="10"/>
          </p:nvPr>
        </p:nvSpPr>
        <p:spPr/>
        <p:txBody>
          <a:bodyPr/>
          <a:lstStyle/>
          <a:p>
            <a:fld id="{64D02374-879E-4D7A-8C2D-92155B992146}" type="datetimeFigureOut">
              <a:rPr lang="en-GB" smtClean="0"/>
              <a:t>24/04/2023</a:t>
            </a:fld>
            <a:endParaRPr lang="en-GB"/>
          </a:p>
        </p:txBody>
      </p:sp>
      <p:sp>
        <p:nvSpPr>
          <p:cNvPr id="5" name="Footer Placeholder 4">
            <a:extLst>
              <a:ext uri="{FF2B5EF4-FFF2-40B4-BE49-F238E27FC236}">
                <a16:creationId xmlns:a16="http://schemas.microsoft.com/office/drawing/2014/main" id="{D6E2D402-5A32-4A3B-8D31-3B12BF5EC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B5CA93-D42F-4CFD-8173-9109495C8EA5}"/>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40096233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0071521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518534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7272446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115694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95831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403715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theme" Target="../theme/theme10.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theme" Target="../theme/theme11.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8.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3.xml"/><Relationship Id="rId7" Type="http://schemas.openxmlformats.org/officeDocument/2006/relationships/theme" Target="../theme/theme9.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700"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700"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700"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700"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700"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700"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700"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700"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700"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900" kern="0">
                  <a:solidFill>
                    <a:prstClr val="black"/>
                  </a:solidFill>
                </a:rPr>
                <a:t>OGA </a:t>
              </a:r>
              <a:r>
                <a:rPr lang="en-US" sz="900" kern="0" err="1">
                  <a:solidFill>
                    <a:prstClr val="black"/>
                  </a:solidFill>
                </a:rPr>
                <a:t>colour</a:t>
              </a:r>
              <a:r>
                <a:rPr lang="en-US" sz="9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900" kern="0">
                  <a:solidFill>
                    <a:prstClr val="black"/>
                  </a:solidFill>
                </a:rPr>
                <a:t>Use the </a:t>
              </a:r>
              <a:r>
                <a:rPr lang="en-US" sz="900" kern="0" err="1">
                  <a:solidFill>
                    <a:prstClr val="black"/>
                  </a:solidFill>
                </a:rPr>
                <a:t>colour</a:t>
              </a:r>
              <a:r>
                <a:rPr lang="en-US" sz="900" kern="0">
                  <a:solidFill>
                    <a:prstClr val="black"/>
                  </a:solidFill>
                </a:rPr>
                <a:t> picker or type in the RGB values to select </a:t>
              </a:r>
              <a:r>
                <a:rPr lang="en-US" sz="900" kern="0" err="1">
                  <a:solidFill>
                    <a:prstClr val="black"/>
                  </a:solidFill>
                </a:rPr>
                <a:t>colour</a:t>
              </a:r>
              <a:r>
                <a:rPr lang="en-US" sz="900" kern="0">
                  <a:solidFill>
                    <a:prstClr val="black"/>
                  </a:solidFill>
                </a:rPr>
                <a:t>. </a:t>
              </a:r>
            </a:p>
          </p:txBody>
        </p:sp>
      </p:grpSp>
    </p:spTree>
    <p:extLst>
      <p:ext uri="{BB962C8B-B14F-4D97-AF65-F5344CB8AC3E}">
        <p14:creationId xmlns:p14="http://schemas.microsoft.com/office/powerpoint/2010/main" val="1398743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3167514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ED1CC-4247-8FA5-8E82-7BE80DE83B9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9330F7-B2A2-FF15-1B8C-9A48E92F06A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493C1A-C7E4-B4FD-8ACC-F81D6AD535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72C6EE4-DB6D-42A6-BD70-4ED2D1F31A73}" type="datetimeFigureOut">
              <a:rPr lang="en-GB" smtClean="0"/>
              <a:t>24/04/2023</a:t>
            </a:fld>
            <a:endParaRPr lang="en-GB"/>
          </a:p>
        </p:txBody>
      </p:sp>
      <p:sp>
        <p:nvSpPr>
          <p:cNvPr id="5" name="Footer Placeholder 4">
            <a:extLst>
              <a:ext uri="{FF2B5EF4-FFF2-40B4-BE49-F238E27FC236}">
                <a16:creationId xmlns:a16="http://schemas.microsoft.com/office/drawing/2014/main" id="{CCEFAF5D-F749-2084-D3D0-AD04C5F9379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F7E661-6D31-F154-37F1-EDC7A4168BF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2C2FFB-96DA-423B-B673-4350428D7992}" type="slidenum">
              <a:rPr lang="en-GB" smtClean="0"/>
              <a:t>‹#›</a:t>
            </a:fld>
            <a:endParaRPr lang="en-GB"/>
          </a:p>
        </p:txBody>
      </p:sp>
      <p:sp>
        <p:nvSpPr>
          <p:cNvPr id="7" name="Rectangle 6">
            <a:extLst>
              <a:ext uri="{FF2B5EF4-FFF2-40B4-BE49-F238E27FC236}">
                <a16:creationId xmlns:a16="http://schemas.microsoft.com/office/drawing/2014/main" id="{F9E3B0E2-7D79-75EA-1B78-0DCCD9691B39}"/>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8" name="Rectangle 7">
            <a:extLst>
              <a:ext uri="{FF2B5EF4-FFF2-40B4-BE49-F238E27FC236}">
                <a16:creationId xmlns:a16="http://schemas.microsoft.com/office/drawing/2014/main" id="{E14DD9B8-9C9C-7CE8-ADCF-529A69E9BB5E}"/>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D6A0857B-8461-09C3-36C5-41D8BB7CC149}"/>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10" name="Rectangle 9">
            <a:extLst>
              <a:ext uri="{FF2B5EF4-FFF2-40B4-BE49-F238E27FC236}">
                <a16:creationId xmlns:a16="http://schemas.microsoft.com/office/drawing/2014/main" id="{EA8C1793-92DE-491C-F782-614325493926}"/>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11" name="Rectangle 10">
            <a:extLst>
              <a:ext uri="{FF2B5EF4-FFF2-40B4-BE49-F238E27FC236}">
                <a16:creationId xmlns:a16="http://schemas.microsoft.com/office/drawing/2014/main" id="{2C456A19-313E-3B32-624A-75046277EF9D}"/>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12" name="Rectangle 11">
            <a:extLst>
              <a:ext uri="{FF2B5EF4-FFF2-40B4-BE49-F238E27FC236}">
                <a16:creationId xmlns:a16="http://schemas.microsoft.com/office/drawing/2014/main" id="{6FE78F72-1C36-094E-B35F-20B367D5E1BE}"/>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3" name="Rectangle 12">
            <a:extLst>
              <a:ext uri="{FF2B5EF4-FFF2-40B4-BE49-F238E27FC236}">
                <a16:creationId xmlns:a16="http://schemas.microsoft.com/office/drawing/2014/main" id="{9C0B5C59-3CC2-2389-FD38-2EF3D66DBC75}"/>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4" name="Rectangle 13">
            <a:extLst>
              <a:ext uri="{FF2B5EF4-FFF2-40B4-BE49-F238E27FC236}">
                <a16:creationId xmlns:a16="http://schemas.microsoft.com/office/drawing/2014/main" id="{04ECB93D-2F34-BB57-4C5A-5CE931D7B74D}"/>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5" name="Rectangle 14">
            <a:extLst>
              <a:ext uri="{FF2B5EF4-FFF2-40B4-BE49-F238E27FC236}">
                <a16:creationId xmlns:a16="http://schemas.microsoft.com/office/drawing/2014/main" id="{8E7BD5EE-9597-E320-5E05-EA523332C726}"/>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6" name="Rectangle 15">
            <a:extLst>
              <a:ext uri="{FF2B5EF4-FFF2-40B4-BE49-F238E27FC236}">
                <a16:creationId xmlns:a16="http://schemas.microsoft.com/office/drawing/2014/main" id="{3CE3502E-A054-881A-1751-21C2CE255BF2}"/>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7" name="Rectangle 16">
            <a:extLst>
              <a:ext uri="{FF2B5EF4-FFF2-40B4-BE49-F238E27FC236}">
                <a16:creationId xmlns:a16="http://schemas.microsoft.com/office/drawing/2014/main" id="{6B67E58E-CFC3-D596-80E0-C51527442AAE}"/>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8" name="Rectangle 17">
            <a:extLst>
              <a:ext uri="{FF2B5EF4-FFF2-40B4-BE49-F238E27FC236}">
                <a16:creationId xmlns:a16="http://schemas.microsoft.com/office/drawing/2014/main" id="{52823336-7FE2-39D8-1969-506943413237}"/>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9" name="Rectangle 18">
            <a:extLst>
              <a:ext uri="{FF2B5EF4-FFF2-40B4-BE49-F238E27FC236}">
                <a16:creationId xmlns:a16="http://schemas.microsoft.com/office/drawing/2014/main" id="{E3ACF3F6-20F1-D6D6-A711-96A669D83D0B}"/>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20" name="Rectangle 19">
            <a:extLst>
              <a:ext uri="{FF2B5EF4-FFF2-40B4-BE49-F238E27FC236}">
                <a16:creationId xmlns:a16="http://schemas.microsoft.com/office/drawing/2014/main" id="{0DCBB8AE-6F5A-1B34-2E0A-B3E8AF664FBA}"/>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21" name="Rectangle 20">
            <a:extLst>
              <a:ext uri="{FF2B5EF4-FFF2-40B4-BE49-F238E27FC236}">
                <a16:creationId xmlns:a16="http://schemas.microsoft.com/office/drawing/2014/main" id="{808178AF-5995-3ED6-4030-1B5490BC5981}"/>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171236992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2" r:id="rId4"/>
    <p:sldLayoutId id="2147483754" r:id="rId5"/>
    <p:sldLayoutId id="2147483753" r:id="rId6"/>
    <p:sldLayoutId id="2147483755" r:id="rId7"/>
    <p:sldLayoutId id="2147483771" r:id="rId8"/>
    <p:sldLayoutId id="2147483760" r:id="rId9"/>
    <p:sldLayoutId id="2147483770" r:id="rId10"/>
    <p:sldLayoutId id="2147483799" r:id="rId11"/>
    <p:sldLayoutId id="2147483758" r:id="rId12"/>
    <p:sldLayoutId id="2147483797" r:id="rId13"/>
    <p:sldLayoutId id="2147483756" r:id="rId14"/>
    <p:sldLayoutId id="2147483757" r:id="rId15"/>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556" userDrawn="1">
          <p15:clr>
            <a:srgbClr val="F26B43"/>
          </p15:clr>
        </p15:guide>
        <p15:guide id="3" orient="horz" pos="1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0189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9"/>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5664219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5667900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3"/>
            <a:ext cx="1761105"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7"/>
            <a:ext cx="1567051"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17745838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hf hdr="0" ftr="0" dt="0"/>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CDD51-D0A7-4AC9-B0BB-520906C6C24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6BF7B6-5F92-4475-9023-991FA778FEC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4A957F-26EB-482D-85E0-5BBB70B0B88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4D02374-879E-4D7A-8C2D-92155B992146}" type="datetimeFigureOut">
              <a:rPr lang="en-GB" smtClean="0"/>
              <a:t>24/04/2023</a:t>
            </a:fld>
            <a:endParaRPr lang="en-GB"/>
          </a:p>
        </p:txBody>
      </p:sp>
      <p:sp>
        <p:nvSpPr>
          <p:cNvPr id="5" name="Footer Placeholder 4">
            <a:extLst>
              <a:ext uri="{FF2B5EF4-FFF2-40B4-BE49-F238E27FC236}">
                <a16:creationId xmlns:a16="http://schemas.microsoft.com/office/drawing/2014/main" id="{255D394D-ED60-4C0E-940D-FACA8BF658B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A47E55-BDA3-4578-A6EB-192177D6F58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E5D190-1B88-466C-AF35-1C8C5A1DB9DE}" type="slidenum">
              <a:rPr lang="en-GB" smtClean="0"/>
              <a:t>‹#›</a:t>
            </a:fld>
            <a:endParaRPr lang="en-GB"/>
          </a:p>
        </p:txBody>
      </p:sp>
    </p:spTree>
    <p:extLst>
      <p:ext uri="{BB962C8B-B14F-4D97-AF65-F5344CB8AC3E}">
        <p14:creationId xmlns:p14="http://schemas.microsoft.com/office/powerpoint/2010/main" val="3725295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400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8"/>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193330944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29916319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55.xml"/></Relationships>
</file>

<file path=ppt/slides/_rels/slide12.xml.rels><?xml version="1.0" encoding="UTF-8" standalone="yes"?>
<Relationships xmlns="http://schemas.openxmlformats.org/package/2006/relationships"><Relationship Id="rId2" Type="http://schemas.openxmlformats.org/officeDocument/2006/relationships/hyperlink" Target="mailto:ndr@nstauthority.co.uk" TargetMode="External"/><Relationship Id="rId1" Type="http://schemas.openxmlformats.org/officeDocument/2006/relationships/slideLayout" Target="../slideLayouts/slideLayout1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5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5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57.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5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7.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5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5.xml"/></Relationships>
</file>

<file path=ppt/slides/_rels/slide28.xml.rels><?xml version="1.0" encoding="UTF-8" standalone="yes"?>
<Relationships xmlns="http://schemas.openxmlformats.org/package/2006/relationships"><Relationship Id="rId2" Type="http://schemas.openxmlformats.org/officeDocument/2006/relationships/hyperlink" Target="https://forms.office.com/e/8Pr22Tsh2W" TargetMode="External"/><Relationship Id="rId1" Type="http://schemas.openxmlformats.org/officeDocument/2006/relationships/slideLayout" Target="../slideLayouts/slideLayout15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Pages/ResponsePage.aspx?id=ncWB5o6Gh0iA-s428fIbD3Uxu3Q4Jl9MrzDQbUjdKrNUN1NTOE9JT0lSTFFBQUlBVk1DTElVMkg0Mi4u&amp;wdLOR=c66D5BCD1-A32F-45E4-A10B-8CBA39D33AF6" TargetMode="External"/><Relationship Id="rId7" Type="http://schemas.openxmlformats.org/officeDocument/2006/relationships/image" Target="../media/image40.png"/><Relationship Id="rId2" Type="http://schemas.openxmlformats.org/officeDocument/2006/relationships/hyperlink" Target="mailto:ndr@nstauthority.co.uk" TargetMode="External"/><Relationship Id="rId1" Type="http://schemas.openxmlformats.org/officeDocument/2006/relationships/slideLayout" Target="../slideLayouts/slideLayout157.xml"/><Relationship Id="rId6" Type="http://schemas.openxmlformats.org/officeDocument/2006/relationships/image" Target="../media/image39.png"/><Relationship Id="rId5" Type="http://schemas.openxmlformats.org/officeDocument/2006/relationships/hyperlink" Target="https://support.uk-ndr.co.uk/" TargetMode="External"/><Relationship Id="rId4" Type="http://schemas.openxmlformats.org/officeDocument/2006/relationships/hyperlink" Target="mailto:support@uk-ndr.co.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hyperlink" Target="https://www.nstauthority.co.uk/data-centre/national-data-repository-ndr/ndr-user-group-and-updates/" TargetMode="External"/><Relationship Id="rId1" Type="http://schemas.openxmlformats.org/officeDocument/2006/relationships/slideLayout" Target="../slideLayouts/slideLayout1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7.xml"/></Relationships>
</file>

<file path=ppt/slides/_rels/slide6.xml.rels><?xml version="1.0" encoding="UTF-8" standalone="yes"?>
<Relationships xmlns="http://schemas.openxmlformats.org/package/2006/relationships"><Relationship Id="rId2" Type="http://schemas.openxmlformats.org/officeDocument/2006/relationships/hyperlink" Target="https://support.uk-ndr.co.uk/hc/en-gb/articles/7233118874898-Release-notes-22nd-August-2022" TargetMode="External"/><Relationship Id="rId1" Type="http://schemas.openxmlformats.org/officeDocument/2006/relationships/slideLayout" Target="../slideLayouts/slideLayout157.xml"/></Relationships>
</file>

<file path=ppt/slides/_rels/slide7.xml.rels><?xml version="1.0" encoding="UTF-8" standalone="yes"?>
<Relationships xmlns="http://schemas.openxmlformats.org/package/2006/relationships"><Relationship Id="rId2" Type="http://schemas.openxmlformats.org/officeDocument/2006/relationships/hyperlink" Target="https://www.nstauthority.co.uk/media/8512/information-reporting-form-and-manner-for-ndr-november-2022-v2.pdf" TargetMode="External"/><Relationship Id="rId1" Type="http://schemas.openxmlformats.org/officeDocument/2006/relationships/slideLayout" Target="../slideLayouts/slideLayout15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FD81-A2C8-3FF1-D3F0-E4454902A6E9}"/>
              </a:ext>
            </a:extLst>
          </p:cNvPr>
          <p:cNvSpPr>
            <a:spLocks noGrp="1"/>
          </p:cNvSpPr>
          <p:nvPr>
            <p:ph type="title"/>
          </p:nvPr>
        </p:nvSpPr>
        <p:spPr>
          <a:xfrm>
            <a:off x="5582585" y="2512719"/>
            <a:ext cx="3065480" cy="2166835"/>
          </a:xfrm>
        </p:spPr>
        <p:txBody>
          <a:bodyPr vert="horz" lIns="91440" tIns="45720" rIns="91440" bIns="45720" rtlCol="0" anchor="b">
            <a:noAutofit/>
          </a:bodyPr>
          <a:lstStyle/>
          <a:p>
            <a:pPr defTabSz="914400"/>
            <a:r>
              <a:rPr lang="en-US" sz="2800" b="1" dirty="0">
                <a:solidFill>
                  <a:schemeClr val="tx1"/>
                </a:solidFill>
              </a:rPr>
              <a:t>Safety Moment</a:t>
            </a:r>
            <a:br>
              <a:rPr lang="en-US" sz="2000" dirty="0"/>
            </a:br>
            <a:br>
              <a:rPr lang="en-US" sz="2000" dirty="0"/>
            </a:br>
            <a:r>
              <a:rPr lang="en-US" sz="2000" dirty="0">
                <a:solidFill>
                  <a:schemeClr val="tx1"/>
                </a:solidFill>
              </a:rPr>
              <a:t>Please take note of the fire exits.</a:t>
            </a:r>
            <a:br>
              <a:rPr lang="en-US" sz="2000" dirty="0"/>
            </a:br>
            <a:br>
              <a:rPr lang="en-US" sz="2000" dirty="0"/>
            </a:br>
            <a:r>
              <a:rPr lang="en-US" sz="2000" dirty="0">
                <a:solidFill>
                  <a:schemeClr val="tx1"/>
                </a:solidFill>
              </a:rPr>
              <a:t>The assembly point is the rainbow steps on Flourmill Lane.</a:t>
            </a:r>
            <a:br>
              <a:rPr lang="en-US" sz="2000" dirty="0"/>
            </a:br>
            <a:br>
              <a:rPr lang="en-US" sz="2000" dirty="0"/>
            </a:br>
            <a:r>
              <a:rPr lang="en-US" sz="2000" dirty="0">
                <a:solidFill>
                  <a:schemeClr val="tx1"/>
                </a:solidFill>
              </a:rPr>
              <a:t>There </a:t>
            </a:r>
            <a:r>
              <a:rPr lang="en-US" sz="2000" u="sng" dirty="0">
                <a:solidFill>
                  <a:schemeClr val="tx1"/>
                </a:solidFill>
              </a:rPr>
              <a:t>is</a:t>
            </a:r>
            <a:r>
              <a:rPr lang="en-US" sz="2000" dirty="0">
                <a:solidFill>
                  <a:schemeClr val="tx1"/>
                </a:solidFill>
              </a:rPr>
              <a:t> a planned fire alarm test at 12pm.</a:t>
            </a:r>
          </a:p>
        </p:txBody>
      </p:sp>
      <p:sp>
        <p:nvSpPr>
          <p:cNvPr id="21"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Emergency exit information for NSTA Aberdeen office">
            <a:extLst>
              <a:ext uri="{FF2B5EF4-FFF2-40B4-BE49-F238E27FC236}">
                <a16:creationId xmlns:a16="http://schemas.microsoft.com/office/drawing/2014/main" id="{5157010D-F4AE-263C-DE63-6EF1A17C42C3}"/>
              </a:ext>
            </a:extLst>
          </p:cNvPr>
          <p:cNvPicPr>
            <a:picLocks noChangeAspect="1"/>
          </p:cNvPicPr>
          <p:nvPr/>
        </p:nvPicPr>
        <p:blipFill rotWithShape="1">
          <a:blip r:embed="rId2"/>
          <a:srcRect t="3668" r="2" b="27299"/>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4" name="Multiplication Sign 13">
            <a:extLst>
              <a:ext uri="{FF2B5EF4-FFF2-40B4-BE49-F238E27FC236}">
                <a16:creationId xmlns:a16="http://schemas.microsoft.com/office/drawing/2014/main" id="{FBBB26DF-7EAE-FB79-0A60-4EFB791E927F}"/>
              </a:ext>
              <a:ext uri="{C183D7F6-B498-43B3-948B-1728B52AA6E4}">
                <adec:decorative xmlns:adec="http://schemas.microsoft.com/office/drawing/2017/decorative" val="1"/>
              </a:ext>
            </a:extLst>
          </p:cNvPr>
          <p:cNvSpPr/>
          <p:nvPr/>
        </p:nvSpPr>
        <p:spPr>
          <a:xfrm>
            <a:off x="1255712" y="201613"/>
            <a:ext cx="476249" cy="41274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4EBCB1D-FFBC-5EEB-82B8-1E7E582971DE}"/>
              </a:ext>
            </a:extLst>
          </p:cNvPr>
          <p:cNvSpPr txBox="1"/>
          <p:nvPr/>
        </p:nvSpPr>
        <p:spPr>
          <a:xfrm>
            <a:off x="1630361" y="241300"/>
            <a:ext cx="173990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You are here</a:t>
            </a:r>
            <a:endParaRPr lang="en-GB"/>
          </a:p>
        </p:txBody>
      </p:sp>
      <p:pic>
        <p:nvPicPr>
          <p:cNvPr id="26" name="Picture 26" descr="NSTA Aberdeen emergency exit information">
            <a:extLst>
              <a:ext uri="{FF2B5EF4-FFF2-40B4-BE49-F238E27FC236}">
                <a16:creationId xmlns:a16="http://schemas.microsoft.com/office/drawing/2014/main" id="{82CB2F89-25BF-C580-34E8-6B7831B7A7B4}"/>
              </a:ext>
            </a:extLst>
          </p:cNvPr>
          <p:cNvPicPr>
            <a:picLocks noChangeAspect="1"/>
          </p:cNvPicPr>
          <p:nvPr/>
        </p:nvPicPr>
        <p:blipFill>
          <a:blip r:embed="rId3"/>
          <a:stretch>
            <a:fillRect/>
          </a:stretch>
        </p:blipFill>
        <p:spPr>
          <a:xfrm>
            <a:off x="-2157" y="3005406"/>
            <a:ext cx="3476445" cy="2141151"/>
          </a:xfrm>
          <a:prstGeom prst="rect">
            <a:avLst/>
          </a:prstGeom>
        </p:spPr>
      </p:pic>
    </p:spTree>
    <p:extLst>
      <p:ext uri="{BB962C8B-B14F-4D97-AF65-F5344CB8AC3E}">
        <p14:creationId xmlns:p14="http://schemas.microsoft.com/office/powerpoint/2010/main" val="19055167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Q&amp;A</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dirty="0"/>
              <a:t>General topics</a:t>
            </a:r>
          </a:p>
        </p:txBody>
      </p:sp>
    </p:spTree>
    <p:extLst>
      <p:ext uri="{BB962C8B-B14F-4D97-AF65-F5344CB8AC3E}">
        <p14:creationId xmlns:p14="http://schemas.microsoft.com/office/powerpoint/2010/main" val="58260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Task Finish Groups and Projects</a:t>
            </a:r>
          </a:p>
        </p:txBody>
      </p:sp>
    </p:spTree>
    <p:extLst>
      <p:ext uri="{BB962C8B-B14F-4D97-AF65-F5344CB8AC3E}">
        <p14:creationId xmlns:p14="http://schemas.microsoft.com/office/powerpoint/2010/main" val="114083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56632" y="220309"/>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TFG006 – Cloud to Cloud Seismic Reporting</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802036"/>
            <a:ext cx="8138850" cy="4054956"/>
          </a:xfrm>
          <a:prstGeom prst="rect">
            <a:avLst/>
          </a:prstGeom>
          <a:noFill/>
        </p:spPr>
        <p:txBody>
          <a:bodyPr wrap="square" lIns="91440" tIns="45720" rIns="91440" bIns="45720" rtlCol="0" anchor="t">
            <a:spAutoFit/>
          </a:bodyPr>
          <a:lstStyle/>
          <a:p>
            <a:pPr defTabSz="457189">
              <a:spcBef>
                <a:spcPts val="600"/>
              </a:spcBef>
              <a:defRPr/>
            </a:pPr>
            <a:r>
              <a:rPr lang="en-GB" sz="1350" b="1" dirty="0">
                <a:solidFill>
                  <a:srgbClr val="002060"/>
                </a:solidFill>
                <a:latin typeface="Arial" panose="020B0604020202020204"/>
              </a:rPr>
              <a:t>Initiated over the summer - NDR Team approached a short list of licensees</a:t>
            </a:r>
          </a:p>
          <a:p>
            <a:pPr defTabSz="457189">
              <a:spcBef>
                <a:spcPts val="600"/>
              </a:spcBef>
              <a:defRPr/>
            </a:pPr>
            <a:endParaRPr lang="en-GB" sz="1350" b="1" dirty="0">
              <a:solidFill>
                <a:srgbClr val="002060"/>
              </a:solidFill>
              <a:latin typeface="Arial" panose="020B0604020202020204"/>
            </a:endParaRPr>
          </a:p>
          <a:p>
            <a:pPr marL="1200150" lvl="2" indent="-285750" defTabSz="457189">
              <a:spcBef>
                <a:spcPts val="600"/>
              </a:spcBef>
              <a:buFont typeface="Arial" panose="020B0604020202020204" pitchFamily="34" charset="0"/>
              <a:buChar char="•"/>
              <a:defRPr/>
            </a:pPr>
            <a:r>
              <a:rPr lang="en-GB" sz="1350" dirty="0">
                <a:solidFill>
                  <a:srgbClr val="002060"/>
                </a:solidFill>
                <a:latin typeface="Arial" panose="020B0604020202020204"/>
              </a:rPr>
              <a:t>Significant holdings of legacy and current seismic data</a:t>
            </a:r>
          </a:p>
          <a:p>
            <a:pPr marL="1200150" lvl="2" indent="-285750" defTabSz="457189">
              <a:spcBef>
                <a:spcPts val="600"/>
              </a:spcBef>
              <a:buFont typeface="Arial" panose="020B0604020202020204" pitchFamily="34" charset="0"/>
              <a:buChar char="•"/>
              <a:defRPr/>
            </a:pPr>
            <a:r>
              <a:rPr lang="en-GB" sz="1350" dirty="0">
                <a:solidFill>
                  <a:srgbClr val="002060"/>
                </a:solidFill>
                <a:latin typeface="Arial" panose="020B0604020202020204"/>
              </a:rPr>
              <a:t>Thought to be hosting seismic data in cloud based systems</a:t>
            </a:r>
          </a:p>
          <a:p>
            <a:pPr defTabSz="457189">
              <a:spcBef>
                <a:spcPts val="600"/>
              </a:spcBef>
              <a:defRPr/>
            </a:pPr>
            <a:endParaRPr lang="en-GB" sz="1350" b="1" dirty="0">
              <a:solidFill>
                <a:srgbClr val="002060"/>
              </a:solidFill>
              <a:latin typeface="Arial" panose="020B0604020202020204"/>
            </a:endParaRPr>
          </a:p>
          <a:p>
            <a:pPr defTabSz="457189">
              <a:spcBef>
                <a:spcPts val="600"/>
              </a:spcBef>
              <a:defRPr/>
            </a:pPr>
            <a:r>
              <a:rPr lang="en-GB" sz="1350" dirty="0">
                <a:solidFill>
                  <a:srgbClr val="002060"/>
                </a:solidFill>
                <a:latin typeface="Arial" panose="020B0604020202020204"/>
              </a:rPr>
              <a:t>The conditions exist for licensees to report data directly from their cloud systems to the NDR</a:t>
            </a:r>
          </a:p>
          <a:p>
            <a:pPr defTabSz="457189">
              <a:spcBef>
                <a:spcPts val="600"/>
              </a:spcBef>
              <a:defRPr/>
            </a:pPr>
            <a:r>
              <a:rPr lang="en-GB" sz="1350" dirty="0">
                <a:solidFill>
                  <a:srgbClr val="002060"/>
                </a:solidFill>
                <a:latin typeface="Arial" panose="020B0604020202020204"/>
              </a:rPr>
              <a:t>We expect there are efficiencies to be had from direct data transfer – time and/or costs</a:t>
            </a:r>
          </a:p>
          <a:p>
            <a:pPr defTabSz="457189">
              <a:spcBef>
                <a:spcPts val="600"/>
              </a:spcBef>
              <a:defRPr/>
            </a:pPr>
            <a:r>
              <a:rPr lang="en-GB" sz="1350" dirty="0">
                <a:solidFill>
                  <a:srgbClr val="002060"/>
                </a:solidFill>
                <a:latin typeface="Arial" panose="020B0604020202020204"/>
              </a:rPr>
              <a:t>We don’t know for certain – we don’t have visibility of licensee systems, commercial arrangements with suppliers etc.</a:t>
            </a:r>
          </a:p>
          <a:p>
            <a:pPr defTabSz="457189">
              <a:spcBef>
                <a:spcPts val="600"/>
              </a:spcBef>
              <a:defRPr/>
            </a:pPr>
            <a:endParaRPr lang="en-GB" sz="1350" dirty="0">
              <a:solidFill>
                <a:srgbClr val="002060"/>
              </a:solidFill>
              <a:latin typeface="Arial" panose="020B0604020202020204"/>
            </a:endParaRPr>
          </a:p>
          <a:p>
            <a:pPr defTabSz="457189">
              <a:spcBef>
                <a:spcPts val="600"/>
              </a:spcBef>
              <a:defRPr/>
            </a:pPr>
            <a:r>
              <a:rPr lang="en-GB" sz="1350" dirty="0">
                <a:solidFill>
                  <a:srgbClr val="002060"/>
                </a:solidFill>
                <a:latin typeface="Arial" panose="020B0604020202020204"/>
              </a:rPr>
              <a:t>If there are ways to leverage technology to enable efficient, effective and less costly reporting, then we’d like to see them being used</a:t>
            </a:r>
          </a:p>
          <a:p>
            <a:pPr defTabSz="457189">
              <a:spcBef>
                <a:spcPts val="600"/>
              </a:spcBef>
              <a:defRPr/>
            </a:pPr>
            <a:endParaRPr lang="en-GB" sz="1350" b="1" dirty="0">
              <a:solidFill>
                <a:srgbClr val="002060"/>
              </a:solidFill>
              <a:latin typeface="Arial" panose="020B0604020202020204"/>
            </a:endParaRPr>
          </a:p>
          <a:p>
            <a:pPr defTabSz="457189">
              <a:spcBef>
                <a:spcPts val="600"/>
              </a:spcBef>
              <a:defRPr/>
            </a:pPr>
            <a:r>
              <a:rPr lang="en-GB" sz="1350" b="1" dirty="0">
                <a:solidFill>
                  <a:srgbClr val="002060"/>
                </a:solidFill>
                <a:latin typeface="Arial" panose="020B0604020202020204"/>
              </a:rPr>
              <a:t>Licensees, DM and cloud hosting service providers – contact </a:t>
            </a:r>
            <a:r>
              <a:rPr lang="en-GB" sz="1350" b="1" dirty="0">
                <a:solidFill>
                  <a:srgbClr val="0065A2">
                    <a:lumMod val="50000"/>
                  </a:srgbClr>
                </a:solidFill>
                <a:latin typeface="Arial" panose="020B0604020202020204"/>
                <a:hlinkClick r:id="rId2"/>
              </a:rPr>
              <a:t>ndr@nstauthority.co.uk</a:t>
            </a:r>
            <a:r>
              <a:rPr lang="en-GB" sz="1350" b="1" dirty="0">
                <a:solidFill>
                  <a:srgbClr val="0065A2">
                    <a:lumMod val="50000"/>
                  </a:srgbClr>
                </a:solidFill>
                <a:latin typeface="Arial" panose="020B0604020202020204"/>
              </a:rPr>
              <a:t> </a:t>
            </a:r>
            <a:r>
              <a:rPr lang="en-GB" sz="1350" b="1" dirty="0">
                <a:solidFill>
                  <a:srgbClr val="002060"/>
                </a:solidFill>
                <a:latin typeface="Arial" panose="020B0604020202020204"/>
              </a:rPr>
              <a:t>if you would like to participate in this group.</a:t>
            </a:r>
            <a:endParaRPr lang="en-GB" sz="1350" dirty="0">
              <a:solidFill>
                <a:srgbClr val="002060"/>
              </a:solidFill>
              <a:latin typeface="Arial" panose="020B0604020202020204"/>
            </a:endParaRPr>
          </a:p>
        </p:txBody>
      </p:sp>
    </p:spTree>
    <p:extLst>
      <p:ext uri="{BB962C8B-B14F-4D97-AF65-F5344CB8AC3E}">
        <p14:creationId xmlns:p14="http://schemas.microsoft.com/office/powerpoint/2010/main" val="412105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3F48A7-F270-993A-A4EE-7031566F3DCA}"/>
              </a:ext>
            </a:extLst>
          </p:cNvPr>
          <p:cNvSpPr>
            <a:spLocks noGrp="1"/>
          </p:cNvSpPr>
          <p:nvPr>
            <p:ph type="title"/>
          </p:nvPr>
        </p:nvSpPr>
        <p:spPr>
          <a:xfrm>
            <a:off x="260009" y="202885"/>
            <a:ext cx="6066496" cy="376237"/>
          </a:xfrm>
        </p:spPr>
        <p:txBody>
          <a:bodyPr>
            <a:normAutofit/>
          </a:bodyPr>
          <a:lstStyle/>
          <a:p>
            <a:r>
              <a:rPr lang="en-GB" dirty="0">
                <a:latin typeface="Arial" panose="020B0604020202020204" pitchFamily="34" charset="0"/>
                <a:cs typeface="Arial" panose="020B0604020202020204" pitchFamily="34" charset="0"/>
              </a:rPr>
              <a:t>TFG007 - Legacy Seismic Reporting</a:t>
            </a:r>
          </a:p>
        </p:txBody>
      </p:sp>
      <p:sp>
        <p:nvSpPr>
          <p:cNvPr id="3" name="TextBox 2">
            <a:extLst>
              <a:ext uri="{FF2B5EF4-FFF2-40B4-BE49-F238E27FC236}">
                <a16:creationId xmlns:a16="http://schemas.microsoft.com/office/drawing/2014/main" id="{B27CF065-BBCF-4D09-AF47-AF619B75C88D}"/>
              </a:ext>
            </a:extLst>
          </p:cNvPr>
          <p:cNvSpPr txBox="1"/>
          <p:nvPr/>
        </p:nvSpPr>
        <p:spPr>
          <a:xfrm>
            <a:off x="249012" y="802036"/>
            <a:ext cx="8608741" cy="4285789"/>
          </a:xfrm>
          <a:prstGeom prst="rect">
            <a:avLst/>
          </a:prstGeom>
          <a:noFill/>
        </p:spPr>
        <p:txBody>
          <a:bodyPr wrap="square" lIns="91440" tIns="45720" rIns="91440" bIns="45720" rtlCol="0" anchor="t">
            <a:spAutoFit/>
          </a:bodyPr>
          <a:lstStyle/>
          <a:p>
            <a:pPr defTabSz="457189">
              <a:spcBef>
                <a:spcPts val="600"/>
              </a:spcBef>
              <a:defRPr/>
            </a:pPr>
            <a:r>
              <a:rPr lang="en-GB" sz="1350" b="1" dirty="0">
                <a:solidFill>
                  <a:srgbClr val="002060"/>
                </a:solidFill>
                <a:latin typeface="Arial" panose="020B0604020202020204" pitchFamily="34" charset="0"/>
                <a:cs typeface="Arial" panose="020B0604020202020204" pitchFamily="34" charset="0"/>
              </a:rPr>
              <a:t>We’re considering how to enable reporting of legacy seismic data while maintaining standards</a:t>
            </a:r>
          </a:p>
          <a:p>
            <a:pPr defTabSz="457189">
              <a:spcBef>
                <a:spcPts val="600"/>
              </a:spcBef>
              <a:defRPr/>
            </a:pPr>
            <a:endParaRPr lang="en-GB" sz="1350" b="1" dirty="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dirty="0">
                <a:solidFill>
                  <a:srgbClr val="002060"/>
                </a:solidFill>
                <a:latin typeface="Arial" panose="020B0604020202020204" pitchFamily="34" charset="0"/>
                <a:cs typeface="Arial" panose="020B0604020202020204" pitchFamily="34" charset="0"/>
              </a:rPr>
              <a:t>Is it better to have legacy data in the national archive, or licensees archives?</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Plenty of good reasons to have data reported to the NDR</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Create an enduring archive of a nationally significant asset</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Make data available to a growing and diverse range of use cases</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Enable licensees to gain relief from the obligation to retain data in perpetuity</a:t>
            </a:r>
          </a:p>
          <a:p>
            <a:pPr lvl="1" defTabSz="457189">
              <a:spcBef>
                <a:spcPts val="600"/>
              </a:spcBef>
              <a:defRPr/>
            </a:pPr>
            <a:endParaRPr lang="en-GB" sz="1350" dirty="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dirty="0">
                <a:solidFill>
                  <a:srgbClr val="002060"/>
                </a:solidFill>
                <a:latin typeface="Arial" panose="020B0604020202020204" pitchFamily="34" charset="0"/>
                <a:cs typeface="Arial" panose="020B0604020202020204" pitchFamily="34" charset="0"/>
              </a:rPr>
              <a:t>Recent NSTA exercise to understand the landscape:</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Particular focus on acquisition data – </a:t>
            </a:r>
            <a:r>
              <a:rPr lang="en-GB" sz="1350" b="1" dirty="0">
                <a:solidFill>
                  <a:srgbClr val="002060"/>
                </a:solidFill>
                <a:latin typeface="Arial" panose="020B0604020202020204" pitchFamily="34" charset="0"/>
                <a:cs typeface="Arial" panose="020B0604020202020204" pitchFamily="34" charset="0"/>
              </a:rPr>
              <a:t>SEG-D</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Mixed situation and responses to NSTA colleagues still to be finalised </a:t>
            </a:r>
          </a:p>
          <a:p>
            <a:pPr defTabSz="457189">
              <a:spcBef>
                <a:spcPts val="600"/>
              </a:spcBef>
              <a:defRPr/>
            </a:pPr>
            <a:endParaRPr lang="en-GB" sz="1350" b="1" dirty="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dirty="0">
                <a:solidFill>
                  <a:srgbClr val="002060"/>
                </a:solidFill>
                <a:latin typeface="Arial" panose="020B0604020202020204" pitchFamily="34" charset="0"/>
                <a:cs typeface="Arial" panose="020B0604020202020204" pitchFamily="34" charset="0"/>
              </a:rPr>
              <a:t>NSTA is considering options:</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Legacy data in legacy formats – according to the retention requirements of the time</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Ensuring quality and completeness, for future reuse</a:t>
            </a:r>
          </a:p>
        </p:txBody>
      </p:sp>
    </p:spTree>
    <p:extLst>
      <p:ext uri="{BB962C8B-B14F-4D97-AF65-F5344CB8AC3E}">
        <p14:creationId xmlns:p14="http://schemas.microsoft.com/office/powerpoint/2010/main" val="153789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2164-F5B3-437B-820B-D9EB7EBAE846}"/>
              </a:ext>
            </a:extLst>
          </p:cNvPr>
          <p:cNvSpPr>
            <a:spLocks noGrp="1"/>
          </p:cNvSpPr>
          <p:nvPr>
            <p:ph type="title"/>
          </p:nvPr>
        </p:nvSpPr>
        <p:spPr>
          <a:xfrm>
            <a:off x="267629" y="195265"/>
            <a:ext cx="6066496" cy="376237"/>
          </a:xfrm>
        </p:spPr>
        <p:txBody>
          <a:bodyPr>
            <a:normAutofit/>
          </a:bodyPr>
          <a:lstStyle/>
          <a:p>
            <a:r>
              <a:rPr lang="en-GB" dirty="0">
                <a:latin typeface="Arial" panose="020B0604020202020204" pitchFamily="34" charset="0"/>
                <a:cs typeface="Arial" panose="020B0604020202020204" pitchFamily="34" charset="0"/>
              </a:rPr>
              <a:t>TFG007 - Legacy Seismic Reporting</a:t>
            </a:r>
            <a:r>
              <a:rPr lang="en-GB" dirty="0">
                <a:solidFill>
                  <a:schemeClr val="bg1"/>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53EDCB84-2A32-C575-7266-54517B543D90}"/>
              </a:ext>
            </a:extLst>
          </p:cNvPr>
          <p:cNvSpPr txBox="1"/>
          <p:nvPr/>
        </p:nvSpPr>
        <p:spPr>
          <a:xfrm>
            <a:off x="267629" y="725836"/>
            <a:ext cx="8608741" cy="2423740"/>
          </a:xfrm>
          <a:prstGeom prst="rect">
            <a:avLst/>
          </a:prstGeom>
          <a:noFill/>
        </p:spPr>
        <p:txBody>
          <a:bodyPr wrap="square" lIns="91440" tIns="45720" rIns="91440" bIns="45720" rtlCol="0" anchor="t">
            <a:spAutoFit/>
          </a:bodyPr>
          <a:lstStyle/>
          <a:p>
            <a:pPr defTabSz="457189">
              <a:spcBef>
                <a:spcPts val="600"/>
              </a:spcBef>
              <a:defRPr/>
            </a:pPr>
            <a:r>
              <a:rPr lang="en-GB" sz="1350" b="1" dirty="0">
                <a:solidFill>
                  <a:srgbClr val="002060"/>
                </a:solidFill>
                <a:latin typeface="Arial" panose="020B0604020202020204"/>
              </a:rPr>
              <a:t>Prior to 2018: 	</a:t>
            </a:r>
            <a:r>
              <a:rPr lang="en-GB" sz="1350" dirty="0">
                <a:solidFill>
                  <a:srgbClr val="002060"/>
                </a:solidFill>
                <a:latin typeface="Arial" panose="020B0604020202020204"/>
              </a:rPr>
              <a:t>PON9 required (and still requires) licensees to retain survey data in perpetuity, unless 				requested to report data by the NSTA</a:t>
            </a:r>
          </a:p>
          <a:p>
            <a:pPr lvl="3" defTabSz="457189">
              <a:spcBef>
                <a:spcPts val="600"/>
              </a:spcBef>
              <a:defRPr/>
            </a:pPr>
            <a:r>
              <a:rPr lang="en-GB" sz="1350" dirty="0">
                <a:solidFill>
                  <a:srgbClr val="002060"/>
                </a:solidFill>
                <a:latin typeface="Arial" panose="020B0604020202020204"/>
              </a:rPr>
              <a:t>Historically there was no permanent value case for routine reporting of field/acquisition data</a:t>
            </a:r>
          </a:p>
          <a:p>
            <a:pPr defTabSz="457189">
              <a:spcBef>
                <a:spcPts val="600"/>
              </a:spcBef>
              <a:defRPr/>
            </a:pPr>
            <a:endParaRPr lang="en-GB" sz="1350" b="1" dirty="0">
              <a:solidFill>
                <a:srgbClr val="002060"/>
              </a:solidFill>
              <a:latin typeface="Arial" panose="020B0604020202020204"/>
            </a:endParaRPr>
          </a:p>
          <a:p>
            <a:pPr defTabSz="457189">
              <a:spcBef>
                <a:spcPts val="600"/>
              </a:spcBef>
              <a:defRPr/>
            </a:pPr>
            <a:r>
              <a:rPr lang="en-GB" sz="1350" b="1" dirty="0">
                <a:solidFill>
                  <a:srgbClr val="002060"/>
                </a:solidFill>
                <a:latin typeface="Arial" panose="020B0604020202020204"/>
              </a:rPr>
              <a:t>In practice:	</a:t>
            </a:r>
            <a:r>
              <a:rPr lang="en-GB" sz="1350" dirty="0">
                <a:solidFill>
                  <a:srgbClr val="002060"/>
                </a:solidFill>
                <a:latin typeface="Arial" panose="020B0604020202020204"/>
              </a:rPr>
              <a:t>Licensees retain data, often on magnetic tape, periodically remastered to replacement 				media, to ensure the data is recoverable when required</a:t>
            </a:r>
          </a:p>
          <a:p>
            <a:pPr defTabSz="457189">
              <a:spcBef>
                <a:spcPts val="600"/>
              </a:spcBef>
              <a:defRPr/>
            </a:pPr>
            <a:r>
              <a:rPr lang="en-GB" sz="1350" dirty="0">
                <a:solidFill>
                  <a:srgbClr val="002060"/>
                </a:solidFill>
                <a:latin typeface="Arial" panose="020B0604020202020204"/>
              </a:rPr>
              <a:t>			Several instances of licensees holding legacy data in hosted storage – in house or externally</a:t>
            </a:r>
          </a:p>
          <a:p>
            <a:pPr defTabSz="457189">
              <a:spcBef>
                <a:spcPts val="600"/>
              </a:spcBef>
              <a:defRPr/>
            </a:pPr>
            <a:endParaRPr lang="en-GB" sz="1350" dirty="0">
              <a:solidFill>
                <a:srgbClr val="002060"/>
              </a:solidFill>
              <a:latin typeface="Arial" panose="020B0604020202020204"/>
            </a:endParaRPr>
          </a:p>
          <a:p>
            <a:pPr defTabSz="457189">
              <a:spcBef>
                <a:spcPts val="600"/>
              </a:spcBef>
              <a:defRPr/>
            </a:pPr>
            <a:r>
              <a:rPr lang="en-GB" sz="1350" b="1" dirty="0">
                <a:solidFill>
                  <a:srgbClr val="002060"/>
                </a:solidFill>
                <a:latin typeface="Arial" panose="020B0604020202020204"/>
              </a:rPr>
              <a:t>NDR today:	</a:t>
            </a:r>
            <a:r>
              <a:rPr lang="en-GB" sz="1350" dirty="0">
                <a:solidFill>
                  <a:srgbClr val="002060"/>
                </a:solidFill>
                <a:latin typeface="Arial" panose="020B0604020202020204"/>
              </a:rPr>
              <a:t>&gt;1,500* processed seismic data sets online, reporting is </a:t>
            </a:r>
            <a:r>
              <a:rPr lang="en-GB" sz="1350" i="1" u="sng" dirty="0">
                <a:solidFill>
                  <a:srgbClr val="002060"/>
                </a:solidFill>
                <a:latin typeface="Arial" panose="020B0604020202020204"/>
              </a:rPr>
              <a:t>generally</a:t>
            </a:r>
            <a:r>
              <a:rPr lang="en-GB" sz="1350" dirty="0">
                <a:solidFill>
                  <a:srgbClr val="002060"/>
                </a:solidFill>
                <a:latin typeface="Arial" panose="020B0604020202020204"/>
              </a:rPr>
              <a:t> not driving support tickets</a:t>
            </a:r>
          </a:p>
        </p:txBody>
      </p:sp>
      <p:graphicFrame>
        <p:nvGraphicFramePr>
          <p:cNvPr id="3" name="Table 2">
            <a:extLst>
              <a:ext uri="{FF2B5EF4-FFF2-40B4-BE49-F238E27FC236}">
                <a16:creationId xmlns:a16="http://schemas.microsoft.com/office/drawing/2014/main" id="{AA311EC9-B826-367B-FCAC-FF3F6596C92E}"/>
              </a:ext>
            </a:extLst>
          </p:cNvPr>
          <p:cNvGraphicFramePr>
            <a:graphicFrameLocks noGrp="1"/>
          </p:cNvGraphicFramePr>
          <p:nvPr>
            <p:extLst>
              <p:ext uri="{D42A27DB-BD31-4B8C-83A1-F6EECF244321}">
                <p14:modId xmlns:p14="http://schemas.microsoft.com/office/powerpoint/2010/main" val="3017539892"/>
              </p:ext>
            </p:extLst>
          </p:nvPr>
        </p:nvGraphicFramePr>
        <p:xfrm>
          <a:off x="504134" y="3246760"/>
          <a:ext cx="8135727" cy="487680"/>
        </p:xfrm>
        <a:graphic>
          <a:graphicData uri="http://schemas.openxmlformats.org/drawingml/2006/table">
            <a:tbl>
              <a:tblPr firstRow="1" bandRow="1">
                <a:tableStyleId>{5C22544A-7EE6-4342-B048-85BDC9FD1C3A}</a:tableStyleId>
              </a:tblPr>
              <a:tblGrid>
                <a:gridCol w="2175271">
                  <a:extLst>
                    <a:ext uri="{9D8B030D-6E8A-4147-A177-3AD203B41FA5}">
                      <a16:colId xmlns:a16="http://schemas.microsoft.com/office/drawing/2014/main" val="1363239274"/>
                    </a:ext>
                  </a:extLst>
                </a:gridCol>
                <a:gridCol w="1020725">
                  <a:extLst>
                    <a:ext uri="{9D8B030D-6E8A-4147-A177-3AD203B41FA5}">
                      <a16:colId xmlns:a16="http://schemas.microsoft.com/office/drawing/2014/main" val="2601085042"/>
                    </a:ext>
                  </a:extLst>
                </a:gridCol>
                <a:gridCol w="1127051">
                  <a:extLst>
                    <a:ext uri="{9D8B030D-6E8A-4147-A177-3AD203B41FA5}">
                      <a16:colId xmlns:a16="http://schemas.microsoft.com/office/drawing/2014/main" val="581445116"/>
                    </a:ext>
                  </a:extLst>
                </a:gridCol>
                <a:gridCol w="159489">
                  <a:extLst>
                    <a:ext uri="{9D8B030D-6E8A-4147-A177-3AD203B41FA5}">
                      <a16:colId xmlns:a16="http://schemas.microsoft.com/office/drawing/2014/main" val="1700790101"/>
                    </a:ext>
                  </a:extLst>
                </a:gridCol>
                <a:gridCol w="669851">
                  <a:extLst>
                    <a:ext uri="{9D8B030D-6E8A-4147-A177-3AD203B41FA5}">
                      <a16:colId xmlns:a16="http://schemas.microsoft.com/office/drawing/2014/main" val="721600538"/>
                    </a:ext>
                  </a:extLst>
                </a:gridCol>
                <a:gridCol w="1073888">
                  <a:extLst>
                    <a:ext uri="{9D8B030D-6E8A-4147-A177-3AD203B41FA5}">
                      <a16:colId xmlns:a16="http://schemas.microsoft.com/office/drawing/2014/main" val="2149224852"/>
                    </a:ext>
                  </a:extLst>
                </a:gridCol>
                <a:gridCol w="141239">
                  <a:extLst>
                    <a:ext uri="{9D8B030D-6E8A-4147-A177-3AD203B41FA5}">
                      <a16:colId xmlns:a16="http://schemas.microsoft.com/office/drawing/2014/main" val="606172298"/>
                    </a:ext>
                  </a:extLst>
                </a:gridCol>
                <a:gridCol w="627797">
                  <a:extLst>
                    <a:ext uri="{9D8B030D-6E8A-4147-A177-3AD203B41FA5}">
                      <a16:colId xmlns:a16="http://schemas.microsoft.com/office/drawing/2014/main" val="4063141996"/>
                    </a:ext>
                  </a:extLst>
                </a:gridCol>
                <a:gridCol w="1140416">
                  <a:extLst>
                    <a:ext uri="{9D8B030D-6E8A-4147-A177-3AD203B41FA5}">
                      <a16:colId xmlns:a16="http://schemas.microsoft.com/office/drawing/2014/main" val="1723336566"/>
                    </a:ext>
                  </a:extLst>
                </a:gridCol>
              </a:tblGrid>
              <a:tr h="370840">
                <a:tc>
                  <a:txBody>
                    <a:bodyPr/>
                    <a:lstStyle/>
                    <a:p>
                      <a:pPr algn="ctr" fontAlgn="b"/>
                      <a:r>
                        <a:rPr lang="en-GB" sz="1600" b="1" i="0" u="none" strike="noStrike" dirty="0">
                          <a:solidFill>
                            <a:schemeClr val="bg1"/>
                          </a:solidFill>
                          <a:effectLst/>
                          <a:latin typeface="Calibri" panose="020F0502020204030204" pitchFamily="34" charset="0"/>
                        </a:rPr>
                        <a:t>Processed seismic online (Released) </a:t>
                      </a:r>
                    </a:p>
                  </a:txBody>
                  <a:tcPr marL="0" marR="0" marT="0" marB="0" anchor="b"/>
                </a:tc>
                <a:tc>
                  <a:txBody>
                    <a:bodyPr/>
                    <a:lstStyle/>
                    <a:p>
                      <a:pPr algn="ctr" fontAlgn="b"/>
                      <a:r>
                        <a:rPr lang="en-GB" sz="1600" b="1" u="none" strike="noStrike" dirty="0">
                          <a:solidFill>
                            <a:schemeClr val="bg1"/>
                          </a:solidFill>
                          <a:effectLst/>
                        </a:rPr>
                        <a:t>Total</a:t>
                      </a:r>
                    </a:p>
                    <a:p>
                      <a:pPr algn="ctr" fontAlgn="b"/>
                      <a:r>
                        <a:rPr lang="en-GB" sz="1600" b="1" i="0" u="none" strike="noStrike" dirty="0">
                          <a:solidFill>
                            <a:schemeClr val="bg1"/>
                          </a:solidFill>
                          <a:effectLst/>
                          <a:latin typeface="Calibri" panose="020F0502020204030204" pitchFamily="34" charset="0"/>
                        </a:rPr>
                        <a:t>(approx.)</a:t>
                      </a:r>
                    </a:p>
                  </a:txBody>
                  <a:tcPr marL="0" marR="0" marT="0" marB="0" anchor="b"/>
                </a:tc>
                <a:tc>
                  <a:txBody>
                    <a:bodyPr/>
                    <a:lstStyle/>
                    <a:p>
                      <a:pPr algn="ctr" fontAlgn="b"/>
                      <a:r>
                        <a:rPr lang="en-GB" sz="1600" u="none" strike="noStrike" dirty="0">
                          <a:effectLst/>
                        </a:rPr>
                        <a:t>Data</a:t>
                      </a:r>
                    </a:p>
                    <a:p>
                      <a:pPr algn="ctr" fontAlgn="b"/>
                      <a:r>
                        <a:rPr lang="en-GB" sz="1600" u="none" strike="noStrike" dirty="0">
                          <a:effectLst/>
                        </a:rPr>
                        <a:t>Online</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solidFill>
                      <a:srgbClr val="FFFFFF"/>
                    </a:solidFill>
                  </a:tcPr>
                </a:tc>
                <a:tc>
                  <a:txBody>
                    <a:bodyPr/>
                    <a:lstStyle/>
                    <a:p>
                      <a:pPr algn="ctr" fontAlgn="b"/>
                      <a:r>
                        <a:rPr lang="en-GB" sz="1600" u="none" strike="noStrike" dirty="0">
                          <a:effectLst/>
                        </a:rPr>
                        <a:t>Pre </a:t>
                      </a:r>
                    </a:p>
                    <a:p>
                      <a:pPr algn="ctr" fontAlgn="b"/>
                      <a:r>
                        <a:rPr lang="en-GB" sz="1600" u="none" strike="noStrike" dirty="0">
                          <a:effectLst/>
                        </a:rPr>
                        <a:t>1990</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600" u="none" strike="noStrike" dirty="0">
                          <a:effectLst/>
                        </a:rPr>
                        <a:t>Data</a:t>
                      </a:r>
                    </a:p>
                    <a:p>
                      <a:pPr algn="ctr" fontAlgn="b"/>
                      <a:r>
                        <a:rPr lang="en-GB" sz="1600" u="none" strike="noStrike" dirty="0">
                          <a:effectLst/>
                        </a:rPr>
                        <a:t>Online</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solidFill>
                      <a:srgbClr val="FFFFFF"/>
                    </a:solidFill>
                  </a:tcPr>
                </a:tc>
                <a:tc>
                  <a:txBody>
                    <a:bodyPr/>
                    <a:lstStyle/>
                    <a:p>
                      <a:pPr algn="ctr" fontAlgn="b"/>
                      <a:r>
                        <a:rPr lang="en-GB" sz="1600" u="none" strike="noStrike" dirty="0">
                          <a:effectLst/>
                        </a:rPr>
                        <a:t>Post </a:t>
                      </a:r>
                    </a:p>
                    <a:p>
                      <a:pPr algn="ctr" fontAlgn="b"/>
                      <a:r>
                        <a:rPr lang="en-GB" sz="1600" u="none" strike="noStrike" dirty="0">
                          <a:effectLst/>
                        </a:rPr>
                        <a:t>1990</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1600" u="none" strike="noStrike" dirty="0">
                          <a:effectLst/>
                        </a:rPr>
                        <a:t>Data</a:t>
                      </a:r>
                    </a:p>
                    <a:p>
                      <a:pPr marL="0" marR="0" lvl="0" indent="0" algn="ctr" defTabSz="685800" rtl="0" eaLnBrk="1" fontAlgn="b" latinLnBrk="0" hangingPunct="1">
                        <a:lnSpc>
                          <a:spcPct val="100000"/>
                        </a:lnSpc>
                        <a:spcBef>
                          <a:spcPts val="0"/>
                        </a:spcBef>
                        <a:spcAft>
                          <a:spcPts val="0"/>
                        </a:spcAft>
                        <a:buClrTx/>
                        <a:buSzTx/>
                        <a:buFontTx/>
                        <a:buNone/>
                        <a:tabLst/>
                        <a:defRPr/>
                      </a:pPr>
                      <a:r>
                        <a:rPr lang="en-GB" sz="1600" u="none" strike="noStrike" dirty="0">
                          <a:effectLst/>
                        </a:rPr>
                        <a:t>Online</a:t>
                      </a:r>
                      <a:endParaRPr lang="en-GB"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22121982"/>
                  </a:ext>
                </a:extLst>
              </a:tr>
            </a:tbl>
          </a:graphicData>
        </a:graphic>
      </p:graphicFrame>
      <p:graphicFrame>
        <p:nvGraphicFramePr>
          <p:cNvPr id="8" name="Table 7">
            <a:extLst>
              <a:ext uri="{FF2B5EF4-FFF2-40B4-BE49-F238E27FC236}">
                <a16:creationId xmlns:a16="http://schemas.microsoft.com/office/drawing/2014/main" id="{B130729B-957F-AC8B-735E-30441A9E4714}"/>
              </a:ext>
            </a:extLst>
          </p:cNvPr>
          <p:cNvGraphicFramePr>
            <a:graphicFrameLocks noGrp="1"/>
          </p:cNvGraphicFramePr>
          <p:nvPr>
            <p:extLst>
              <p:ext uri="{D42A27DB-BD31-4B8C-83A1-F6EECF244321}">
                <p14:modId xmlns:p14="http://schemas.microsoft.com/office/powerpoint/2010/main" val="3949333347"/>
              </p:ext>
            </p:extLst>
          </p:nvPr>
        </p:nvGraphicFramePr>
        <p:xfrm>
          <a:off x="504134" y="3727085"/>
          <a:ext cx="8135727" cy="1112520"/>
        </p:xfrm>
        <a:graphic>
          <a:graphicData uri="http://schemas.openxmlformats.org/drawingml/2006/table">
            <a:tbl>
              <a:tblPr firstRow="1" bandRow="1">
                <a:tableStyleId>{5C22544A-7EE6-4342-B048-85BDC9FD1C3A}</a:tableStyleId>
              </a:tblPr>
              <a:tblGrid>
                <a:gridCol w="2179673">
                  <a:extLst>
                    <a:ext uri="{9D8B030D-6E8A-4147-A177-3AD203B41FA5}">
                      <a16:colId xmlns:a16="http://schemas.microsoft.com/office/drawing/2014/main" val="1363239274"/>
                    </a:ext>
                  </a:extLst>
                </a:gridCol>
                <a:gridCol w="1010093">
                  <a:extLst>
                    <a:ext uri="{9D8B030D-6E8A-4147-A177-3AD203B41FA5}">
                      <a16:colId xmlns:a16="http://schemas.microsoft.com/office/drawing/2014/main" val="2601085042"/>
                    </a:ext>
                  </a:extLst>
                </a:gridCol>
                <a:gridCol w="595423">
                  <a:extLst>
                    <a:ext uri="{9D8B030D-6E8A-4147-A177-3AD203B41FA5}">
                      <a16:colId xmlns:a16="http://schemas.microsoft.com/office/drawing/2014/main" val="581445116"/>
                    </a:ext>
                  </a:extLst>
                </a:gridCol>
                <a:gridCol w="542261">
                  <a:extLst>
                    <a:ext uri="{9D8B030D-6E8A-4147-A177-3AD203B41FA5}">
                      <a16:colId xmlns:a16="http://schemas.microsoft.com/office/drawing/2014/main" val="1882229338"/>
                    </a:ext>
                  </a:extLst>
                </a:gridCol>
                <a:gridCol w="116933">
                  <a:extLst>
                    <a:ext uri="{9D8B030D-6E8A-4147-A177-3AD203B41FA5}">
                      <a16:colId xmlns:a16="http://schemas.microsoft.com/office/drawing/2014/main" val="1700790101"/>
                    </a:ext>
                  </a:extLst>
                </a:gridCol>
                <a:gridCol w="694764">
                  <a:extLst>
                    <a:ext uri="{9D8B030D-6E8A-4147-A177-3AD203B41FA5}">
                      <a16:colId xmlns:a16="http://schemas.microsoft.com/office/drawing/2014/main" val="721600538"/>
                    </a:ext>
                  </a:extLst>
                </a:gridCol>
                <a:gridCol w="496108">
                  <a:extLst>
                    <a:ext uri="{9D8B030D-6E8A-4147-A177-3AD203B41FA5}">
                      <a16:colId xmlns:a16="http://schemas.microsoft.com/office/drawing/2014/main" val="2149224852"/>
                    </a:ext>
                  </a:extLst>
                </a:gridCol>
                <a:gridCol w="602069">
                  <a:extLst>
                    <a:ext uri="{9D8B030D-6E8A-4147-A177-3AD203B41FA5}">
                      <a16:colId xmlns:a16="http://schemas.microsoft.com/office/drawing/2014/main" val="2613962139"/>
                    </a:ext>
                  </a:extLst>
                </a:gridCol>
                <a:gridCol w="120944">
                  <a:extLst>
                    <a:ext uri="{9D8B030D-6E8A-4147-A177-3AD203B41FA5}">
                      <a16:colId xmlns:a16="http://schemas.microsoft.com/office/drawing/2014/main" val="606172298"/>
                    </a:ext>
                  </a:extLst>
                </a:gridCol>
                <a:gridCol w="637954">
                  <a:extLst>
                    <a:ext uri="{9D8B030D-6E8A-4147-A177-3AD203B41FA5}">
                      <a16:colId xmlns:a16="http://schemas.microsoft.com/office/drawing/2014/main" val="4063141996"/>
                    </a:ext>
                  </a:extLst>
                </a:gridCol>
                <a:gridCol w="520995">
                  <a:extLst>
                    <a:ext uri="{9D8B030D-6E8A-4147-A177-3AD203B41FA5}">
                      <a16:colId xmlns:a16="http://schemas.microsoft.com/office/drawing/2014/main" val="1723336566"/>
                    </a:ext>
                  </a:extLst>
                </a:gridCol>
                <a:gridCol w="618510">
                  <a:extLst>
                    <a:ext uri="{9D8B030D-6E8A-4147-A177-3AD203B41FA5}">
                      <a16:colId xmlns:a16="http://schemas.microsoft.com/office/drawing/2014/main" val="1372285337"/>
                    </a:ext>
                  </a:extLst>
                </a:gridCol>
              </a:tblGrid>
              <a:tr h="370840">
                <a:tc>
                  <a:txBody>
                    <a:bodyPr/>
                    <a:lstStyle/>
                    <a:p>
                      <a:pPr algn="l" fontAlgn="b"/>
                      <a:r>
                        <a:rPr lang="en-GB" sz="1600" b="1" u="none" strike="noStrike" dirty="0">
                          <a:solidFill>
                            <a:srgbClr val="002060"/>
                          </a:solidFill>
                          <a:effectLst/>
                        </a:rPr>
                        <a:t>   2D &amp; Site Surveys</a:t>
                      </a:r>
                      <a:endParaRPr lang="en-GB" sz="1600" b="1"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u="none" strike="noStrike" dirty="0">
                          <a:solidFill>
                            <a:srgbClr val="002060"/>
                          </a:solidFill>
                          <a:effectLst/>
                        </a:rPr>
                        <a:t>4300</a:t>
                      </a:r>
                      <a:endParaRPr lang="en-GB" sz="1600" b="0"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u="none" strike="noStrike" dirty="0">
                          <a:solidFill>
                            <a:srgbClr val="002060"/>
                          </a:solidFill>
                          <a:effectLst/>
                        </a:rPr>
                        <a:t>1073</a:t>
                      </a:r>
                      <a:endParaRPr lang="en-GB" sz="1600" b="0"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i="0" u="none" strike="noStrike" dirty="0">
                          <a:solidFill>
                            <a:srgbClr val="002060"/>
                          </a:solidFill>
                          <a:effectLst/>
                          <a:latin typeface="Calibri" panose="020F0502020204030204" pitchFamily="34" charset="0"/>
                        </a:rPr>
                        <a:t>25%</a:t>
                      </a:r>
                    </a:p>
                  </a:txBody>
                  <a:tcPr marL="0" marR="0" marT="0" marB="0" anchor="b">
                    <a:solidFill>
                      <a:schemeClr val="accent3">
                        <a:lumMod val="20000"/>
                        <a:lumOff val="80000"/>
                      </a:schemeClr>
                    </a:solidFill>
                  </a:tcPr>
                </a:tc>
                <a:tc>
                  <a:txBody>
                    <a:bodyPr/>
                    <a:lstStyle/>
                    <a:p>
                      <a:pPr algn="ctr" fontAlgn="b"/>
                      <a:endParaRPr lang="en-GB" sz="1600" b="0"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u="none" strike="noStrike" dirty="0">
                          <a:solidFill>
                            <a:srgbClr val="002060"/>
                          </a:solidFill>
                          <a:effectLst/>
                        </a:rPr>
                        <a:t>3500</a:t>
                      </a:r>
                      <a:endParaRPr lang="en-GB" sz="1600" b="0"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u="none" strike="noStrike" dirty="0">
                          <a:solidFill>
                            <a:srgbClr val="002060"/>
                          </a:solidFill>
                          <a:effectLst/>
                        </a:rPr>
                        <a:t>717</a:t>
                      </a:r>
                      <a:endParaRPr lang="en-GB" sz="1600" b="0"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i="0" u="none" strike="noStrike" dirty="0">
                          <a:solidFill>
                            <a:srgbClr val="002060"/>
                          </a:solidFill>
                          <a:effectLst/>
                          <a:latin typeface="Calibri" panose="020F0502020204030204" pitchFamily="34" charset="0"/>
                        </a:rPr>
                        <a:t>20%</a:t>
                      </a:r>
                    </a:p>
                  </a:txBody>
                  <a:tcPr marL="0" marR="0" marT="0" marB="0" anchor="b">
                    <a:solidFill>
                      <a:schemeClr val="accent3">
                        <a:lumMod val="20000"/>
                        <a:lumOff val="80000"/>
                      </a:schemeClr>
                    </a:solidFill>
                  </a:tcPr>
                </a:tc>
                <a:tc>
                  <a:txBody>
                    <a:bodyPr/>
                    <a:lstStyle/>
                    <a:p>
                      <a:pPr algn="ctr" fontAlgn="b"/>
                      <a:endParaRPr lang="en-GB" sz="1600" b="0"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u="none" strike="noStrike" dirty="0">
                          <a:solidFill>
                            <a:srgbClr val="002060"/>
                          </a:solidFill>
                          <a:effectLst/>
                        </a:rPr>
                        <a:t>800</a:t>
                      </a:r>
                      <a:endParaRPr lang="en-GB" sz="1600" b="0"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u="none" strike="noStrike" dirty="0">
                          <a:solidFill>
                            <a:srgbClr val="002060"/>
                          </a:solidFill>
                          <a:effectLst/>
                        </a:rPr>
                        <a:t>356</a:t>
                      </a:r>
                      <a:endParaRPr lang="en-GB" sz="1600" b="0" i="0" u="none" strike="noStrike" dirty="0">
                        <a:solidFill>
                          <a:srgbClr val="002060"/>
                        </a:solidFill>
                        <a:effectLst/>
                        <a:latin typeface="Calibri" panose="020F0502020204030204" pitchFamily="34" charset="0"/>
                      </a:endParaRPr>
                    </a:p>
                  </a:txBody>
                  <a:tcPr marL="0" marR="0" marT="0" marB="0" anchor="b">
                    <a:solidFill>
                      <a:schemeClr val="accent3">
                        <a:lumMod val="20000"/>
                        <a:lumOff val="80000"/>
                      </a:schemeClr>
                    </a:solidFill>
                  </a:tcPr>
                </a:tc>
                <a:tc>
                  <a:txBody>
                    <a:bodyPr/>
                    <a:lstStyle/>
                    <a:p>
                      <a:pPr algn="ctr" fontAlgn="b"/>
                      <a:r>
                        <a:rPr lang="en-GB" sz="1600" b="0" i="0" u="none" strike="noStrike" dirty="0">
                          <a:solidFill>
                            <a:srgbClr val="002060"/>
                          </a:solidFill>
                          <a:effectLst/>
                          <a:latin typeface="Calibri" panose="020F0502020204030204" pitchFamily="34" charset="0"/>
                        </a:rPr>
                        <a:t>45%</a:t>
                      </a:r>
                    </a:p>
                  </a:txBody>
                  <a:tcPr marL="0" marR="0" marT="0" marB="0" anchor="b">
                    <a:solidFill>
                      <a:schemeClr val="accent3">
                        <a:lumMod val="20000"/>
                        <a:lumOff val="80000"/>
                      </a:schemeClr>
                    </a:solidFill>
                  </a:tcPr>
                </a:tc>
                <a:extLst>
                  <a:ext uri="{0D108BD9-81ED-4DB2-BD59-A6C34878D82A}">
                    <a16:rowId xmlns:a16="http://schemas.microsoft.com/office/drawing/2014/main" val="2773188151"/>
                  </a:ext>
                </a:extLst>
              </a:tr>
              <a:tr h="370840">
                <a:tc>
                  <a:txBody>
                    <a:bodyPr/>
                    <a:lstStyle/>
                    <a:p>
                      <a:pPr algn="l" fontAlgn="b"/>
                      <a:r>
                        <a:rPr lang="en-GB" sz="1600" b="1" u="none" strike="noStrike" dirty="0">
                          <a:solidFill>
                            <a:srgbClr val="002060"/>
                          </a:solidFill>
                          <a:effectLst/>
                        </a:rPr>
                        <a:t>   3D Surveys</a:t>
                      </a:r>
                      <a:endParaRPr lang="en-GB" sz="1600" b="1"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u="none" strike="noStrike" dirty="0">
                          <a:solidFill>
                            <a:srgbClr val="002060"/>
                          </a:solidFill>
                          <a:effectLst/>
                        </a:rPr>
                        <a:t>700</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u="none" strike="noStrike" dirty="0">
                          <a:solidFill>
                            <a:srgbClr val="002060"/>
                          </a:solidFill>
                          <a:effectLst/>
                        </a:rPr>
                        <a:t>375</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b="0" i="0" u="none" strike="noStrike" dirty="0">
                          <a:solidFill>
                            <a:srgbClr val="002060"/>
                          </a:solidFill>
                          <a:effectLst/>
                          <a:latin typeface="Calibri" panose="020F0502020204030204" pitchFamily="34" charset="0"/>
                        </a:rPr>
                        <a:t>54%</a:t>
                      </a:r>
                    </a:p>
                  </a:txBody>
                  <a:tcPr marL="0" marR="0" marT="0" marB="0" anchor="b"/>
                </a:tc>
                <a:tc>
                  <a:txBody>
                    <a:bodyPr/>
                    <a:lstStyle/>
                    <a:p>
                      <a:pPr algn="ctr" fontAlgn="b"/>
                      <a:endParaRPr lang="en-GB" sz="1600" b="0" i="0" u="none" strike="noStrike" dirty="0">
                        <a:solidFill>
                          <a:srgbClr val="002060"/>
                        </a:solidFill>
                        <a:effectLst/>
                        <a:latin typeface="Calibri" panose="020F0502020204030204" pitchFamily="34" charset="0"/>
                      </a:endParaRPr>
                    </a:p>
                  </a:txBody>
                  <a:tcPr marL="0" marR="0" marT="0" marB="0" anchor="b">
                    <a:solidFill>
                      <a:srgbClr val="FFFFFF"/>
                    </a:solidFill>
                  </a:tcPr>
                </a:tc>
                <a:tc>
                  <a:txBody>
                    <a:bodyPr/>
                    <a:lstStyle/>
                    <a:p>
                      <a:pPr algn="ctr" fontAlgn="b"/>
                      <a:r>
                        <a:rPr lang="en-GB" sz="1600" u="none" strike="noStrike" dirty="0">
                          <a:solidFill>
                            <a:srgbClr val="002060"/>
                          </a:solidFill>
                          <a:effectLst/>
                        </a:rPr>
                        <a:t>100</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u="none" strike="noStrike" dirty="0">
                          <a:solidFill>
                            <a:srgbClr val="002060"/>
                          </a:solidFill>
                          <a:effectLst/>
                        </a:rPr>
                        <a:t>66</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b="0" i="0" u="none" strike="noStrike" dirty="0">
                          <a:solidFill>
                            <a:srgbClr val="002060"/>
                          </a:solidFill>
                          <a:effectLst/>
                          <a:latin typeface="Calibri" panose="020F0502020204030204" pitchFamily="34" charset="0"/>
                        </a:rPr>
                        <a:t>66%</a:t>
                      </a:r>
                    </a:p>
                  </a:txBody>
                  <a:tcPr marL="0" marR="0" marT="0" marB="0" anchor="b"/>
                </a:tc>
                <a:tc>
                  <a:txBody>
                    <a:bodyPr/>
                    <a:lstStyle/>
                    <a:p>
                      <a:pPr algn="ctr" fontAlgn="b"/>
                      <a:endParaRPr lang="en-GB" sz="1600" b="0" i="0" u="none" strike="noStrike" dirty="0">
                        <a:solidFill>
                          <a:srgbClr val="002060"/>
                        </a:solidFill>
                        <a:effectLst/>
                        <a:latin typeface="Calibri" panose="020F0502020204030204" pitchFamily="34" charset="0"/>
                      </a:endParaRPr>
                    </a:p>
                  </a:txBody>
                  <a:tcPr marL="0" marR="0" marT="0" marB="0" anchor="b">
                    <a:solidFill>
                      <a:srgbClr val="FFFFFF"/>
                    </a:solidFill>
                  </a:tcPr>
                </a:tc>
                <a:tc>
                  <a:txBody>
                    <a:bodyPr/>
                    <a:lstStyle/>
                    <a:p>
                      <a:pPr algn="ctr" fontAlgn="b"/>
                      <a:r>
                        <a:rPr lang="en-GB" sz="1600" u="none" strike="noStrike" dirty="0">
                          <a:solidFill>
                            <a:srgbClr val="002060"/>
                          </a:solidFill>
                          <a:effectLst/>
                        </a:rPr>
                        <a:t>600</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u="none" strike="noStrike" dirty="0">
                          <a:solidFill>
                            <a:srgbClr val="002060"/>
                          </a:solidFill>
                          <a:effectLst/>
                        </a:rPr>
                        <a:t>309</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b="0" i="0" u="none" strike="noStrike" dirty="0">
                          <a:solidFill>
                            <a:srgbClr val="002060"/>
                          </a:solidFill>
                          <a:effectLst/>
                          <a:latin typeface="Calibri" panose="020F0502020204030204" pitchFamily="34" charset="0"/>
                        </a:rPr>
                        <a:t>52%</a:t>
                      </a:r>
                    </a:p>
                  </a:txBody>
                  <a:tcPr marL="0" marR="0" marT="0" marB="0" anchor="b"/>
                </a:tc>
                <a:extLst>
                  <a:ext uri="{0D108BD9-81ED-4DB2-BD59-A6C34878D82A}">
                    <a16:rowId xmlns:a16="http://schemas.microsoft.com/office/drawing/2014/main" val="1090126896"/>
                  </a:ext>
                </a:extLst>
              </a:tr>
              <a:tr h="370840">
                <a:tc>
                  <a:txBody>
                    <a:bodyPr/>
                    <a:lstStyle/>
                    <a:p>
                      <a:pPr algn="l" fontAlgn="b"/>
                      <a:r>
                        <a:rPr lang="en-GB" sz="1600" b="1" u="none" strike="noStrike" dirty="0">
                          <a:solidFill>
                            <a:srgbClr val="002060"/>
                          </a:solidFill>
                          <a:effectLst/>
                        </a:rPr>
                        <a:t>   4D &amp; OBS Surveys</a:t>
                      </a:r>
                      <a:endParaRPr lang="en-GB" sz="1600" b="1"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u="none" strike="noStrike" dirty="0">
                          <a:solidFill>
                            <a:srgbClr val="002060"/>
                          </a:solidFill>
                          <a:effectLst/>
                        </a:rPr>
                        <a:t>120</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u="none" strike="noStrike" dirty="0">
                          <a:solidFill>
                            <a:srgbClr val="002060"/>
                          </a:solidFill>
                          <a:effectLst/>
                        </a:rPr>
                        <a:t>42</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b="0" i="0" u="none" strike="noStrike" dirty="0">
                          <a:solidFill>
                            <a:srgbClr val="002060"/>
                          </a:solidFill>
                          <a:effectLst/>
                          <a:latin typeface="Calibri" panose="020F0502020204030204" pitchFamily="34" charset="0"/>
                        </a:rPr>
                        <a:t>35%</a:t>
                      </a:r>
                    </a:p>
                  </a:txBody>
                  <a:tcPr marL="0" marR="0" marT="0" marB="0" anchor="b"/>
                </a:tc>
                <a:tc>
                  <a:txBody>
                    <a:bodyPr/>
                    <a:lstStyle/>
                    <a:p>
                      <a:pPr algn="ctr" fontAlgn="b"/>
                      <a:endParaRPr lang="en-GB" sz="1600" b="0" i="0" u="none" strike="noStrike" dirty="0">
                        <a:solidFill>
                          <a:srgbClr val="002060"/>
                        </a:solidFill>
                        <a:effectLst/>
                        <a:latin typeface="Calibri" panose="020F0502020204030204" pitchFamily="34" charset="0"/>
                      </a:endParaRPr>
                    </a:p>
                  </a:txBody>
                  <a:tcPr marL="0" marR="0" marT="0" marB="0" anchor="b">
                    <a:solidFill>
                      <a:srgbClr val="FFFFFF"/>
                    </a:solidFill>
                  </a:tcPr>
                </a:tc>
                <a:tc>
                  <a:txBody>
                    <a:bodyPr/>
                    <a:lstStyle/>
                    <a:p>
                      <a:pPr algn="ctr" fontAlgn="b"/>
                      <a:r>
                        <a:rPr lang="en-GB" sz="1600" u="none" strike="noStrike" dirty="0">
                          <a:solidFill>
                            <a:srgbClr val="002060"/>
                          </a:solidFill>
                          <a:effectLst/>
                        </a:rPr>
                        <a:t>0</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endParaRPr lang="en-GB" sz="1600" b="0" i="0" u="none" strike="noStrike" dirty="0">
                        <a:solidFill>
                          <a:srgbClr val="002060"/>
                        </a:solidFill>
                        <a:effectLst/>
                        <a:latin typeface="Calibri" panose="020F0502020204030204" pitchFamily="34" charset="0"/>
                      </a:endParaRPr>
                    </a:p>
                  </a:txBody>
                  <a:tcPr marL="0" marR="0" marT="0" marB="0" anchor="b">
                    <a:solidFill>
                      <a:srgbClr val="FFFFFF"/>
                    </a:solidFill>
                  </a:tcPr>
                </a:tc>
                <a:tc>
                  <a:txBody>
                    <a:bodyPr/>
                    <a:lstStyle/>
                    <a:p>
                      <a:pPr algn="ctr" fontAlgn="b"/>
                      <a:r>
                        <a:rPr lang="en-GB" sz="1600" u="none" strike="noStrike" dirty="0">
                          <a:solidFill>
                            <a:srgbClr val="002060"/>
                          </a:solidFill>
                          <a:effectLst/>
                        </a:rPr>
                        <a:t>120</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u="none" strike="noStrike" dirty="0">
                          <a:solidFill>
                            <a:srgbClr val="002060"/>
                          </a:solidFill>
                          <a:effectLst/>
                        </a:rPr>
                        <a:t>42</a:t>
                      </a:r>
                      <a:endParaRPr lang="en-GB" sz="1600" b="0" i="0" u="none" strike="noStrike" dirty="0">
                        <a:solidFill>
                          <a:srgbClr val="002060"/>
                        </a:solidFill>
                        <a:effectLst/>
                        <a:latin typeface="Calibri" panose="020F0502020204030204" pitchFamily="34" charset="0"/>
                      </a:endParaRPr>
                    </a:p>
                  </a:txBody>
                  <a:tcPr marL="0" marR="0" marT="0" marB="0" anchor="b"/>
                </a:tc>
                <a:tc>
                  <a:txBody>
                    <a:bodyPr/>
                    <a:lstStyle/>
                    <a:p>
                      <a:pPr algn="ctr" fontAlgn="b"/>
                      <a:r>
                        <a:rPr lang="en-GB" sz="1600" b="0" i="0" u="none" strike="noStrike" dirty="0">
                          <a:solidFill>
                            <a:srgbClr val="002060"/>
                          </a:solidFill>
                          <a:effectLst/>
                          <a:latin typeface="Calibri" panose="020F0502020204030204" pitchFamily="34" charset="0"/>
                        </a:rPr>
                        <a:t>35%</a:t>
                      </a:r>
                    </a:p>
                  </a:txBody>
                  <a:tcPr marL="0" marR="0" marT="0" marB="0" anchor="b"/>
                </a:tc>
                <a:extLst>
                  <a:ext uri="{0D108BD9-81ED-4DB2-BD59-A6C34878D82A}">
                    <a16:rowId xmlns:a16="http://schemas.microsoft.com/office/drawing/2014/main" val="2810065225"/>
                  </a:ext>
                </a:extLst>
              </a:tr>
            </a:tbl>
          </a:graphicData>
        </a:graphic>
      </p:graphicFrame>
      <p:sp>
        <p:nvSpPr>
          <p:cNvPr id="9" name="TextBox 8">
            <a:extLst>
              <a:ext uri="{FF2B5EF4-FFF2-40B4-BE49-F238E27FC236}">
                <a16:creationId xmlns:a16="http://schemas.microsoft.com/office/drawing/2014/main" id="{B43B2046-7B77-94AC-6EE1-0E3BFB1D0E7E}"/>
              </a:ext>
            </a:extLst>
          </p:cNvPr>
          <p:cNvSpPr txBox="1"/>
          <p:nvPr/>
        </p:nvSpPr>
        <p:spPr>
          <a:xfrm>
            <a:off x="4772955" y="4903336"/>
            <a:ext cx="4371045" cy="276999"/>
          </a:xfrm>
          <a:prstGeom prst="rect">
            <a:avLst/>
          </a:prstGeom>
          <a:noFill/>
        </p:spPr>
        <p:txBody>
          <a:bodyPr wrap="square" rtlCol="0">
            <a:spAutoFit/>
          </a:bodyPr>
          <a:lstStyle/>
          <a:p>
            <a:r>
              <a:rPr lang="en-GB" sz="1200" dirty="0">
                <a:solidFill>
                  <a:srgbClr val="002060"/>
                </a:solidFill>
              </a:rPr>
              <a:t>* Figure includes data reported to as yet unreleased surveys</a:t>
            </a:r>
          </a:p>
        </p:txBody>
      </p:sp>
    </p:spTree>
    <p:extLst>
      <p:ext uri="{BB962C8B-B14F-4D97-AF65-F5344CB8AC3E}">
        <p14:creationId xmlns:p14="http://schemas.microsoft.com/office/powerpoint/2010/main" val="70087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A6BC6DE-2CA2-26D7-1796-8672E9A80876}"/>
              </a:ext>
            </a:extLst>
          </p:cNvPr>
          <p:cNvSpPr>
            <a:spLocks noGrp="1"/>
          </p:cNvSpPr>
          <p:nvPr>
            <p:ph type="title"/>
          </p:nvPr>
        </p:nvSpPr>
        <p:spPr>
          <a:xfrm>
            <a:off x="267629" y="195265"/>
            <a:ext cx="6066496" cy="376237"/>
          </a:xfrm>
        </p:spPr>
        <p:txBody>
          <a:bodyPr>
            <a:normAutofit/>
          </a:bodyPr>
          <a:lstStyle/>
          <a:p>
            <a:r>
              <a:rPr lang="en-GB" dirty="0">
                <a:latin typeface="Arial" panose="020B0604020202020204" pitchFamily="34" charset="0"/>
                <a:cs typeface="Arial" panose="020B0604020202020204" pitchFamily="34" charset="0"/>
              </a:rPr>
              <a:t>TFG007 - Legacy Seismic Reporting</a:t>
            </a:r>
            <a:r>
              <a:rPr lang="en-GB" dirty="0">
                <a:solidFill>
                  <a:schemeClr val="bg1"/>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53EDCB84-2A32-C575-7266-54517B543D90}"/>
              </a:ext>
            </a:extLst>
          </p:cNvPr>
          <p:cNvSpPr txBox="1"/>
          <p:nvPr/>
        </p:nvSpPr>
        <p:spPr>
          <a:xfrm>
            <a:off x="267629" y="725836"/>
            <a:ext cx="8608741" cy="2993127"/>
          </a:xfrm>
          <a:prstGeom prst="rect">
            <a:avLst/>
          </a:prstGeom>
          <a:noFill/>
        </p:spPr>
        <p:txBody>
          <a:bodyPr wrap="square" lIns="91440" tIns="45720" rIns="91440" bIns="45720" rtlCol="0" anchor="t">
            <a:spAutoFit/>
          </a:bodyPr>
          <a:lstStyle/>
          <a:p>
            <a:pPr defTabSz="457189">
              <a:spcBef>
                <a:spcPts val="600"/>
              </a:spcBef>
              <a:defRPr/>
            </a:pPr>
            <a:r>
              <a:rPr lang="en-GB" sz="1350" b="1" dirty="0">
                <a:solidFill>
                  <a:srgbClr val="002060"/>
                </a:solidFill>
                <a:latin typeface="Arial" panose="020B0604020202020204"/>
              </a:rPr>
              <a:t>Reporting standards:	</a:t>
            </a:r>
            <a:r>
              <a:rPr lang="en-GB" sz="1350" dirty="0">
                <a:solidFill>
                  <a:srgbClr val="002060"/>
                </a:solidFill>
                <a:latin typeface="Arial" panose="020B0604020202020204"/>
              </a:rPr>
              <a:t>The NDR has been configured to require data to align to specific requirements in 					format and condition, and to be reported via specified methods (“Form and Manner”)</a:t>
            </a:r>
            <a:endParaRPr lang="en-GB" sz="1350" b="1" dirty="0">
              <a:solidFill>
                <a:srgbClr val="002060"/>
              </a:solidFill>
              <a:latin typeface="Arial" panose="020B0604020202020204"/>
            </a:endParaRPr>
          </a:p>
          <a:p>
            <a:pPr defTabSz="457189">
              <a:spcBef>
                <a:spcPts val="600"/>
              </a:spcBef>
              <a:defRPr/>
            </a:pPr>
            <a:endParaRPr lang="en-GB" sz="1350" b="1" dirty="0">
              <a:solidFill>
                <a:srgbClr val="002060"/>
              </a:solidFill>
              <a:latin typeface="Arial" panose="020B0604020202020204"/>
            </a:endParaRPr>
          </a:p>
          <a:p>
            <a:pPr defTabSz="457189">
              <a:spcBef>
                <a:spcPts val="600"/>
              </a:spcBef>
              <a:defRPr/>
            </a:pPr>
            <a:r>
              <a:rPr lang="en-GB" sz="1350" b="1" dirty="0">
                <a:solidFill>
                  <a:srgbClr val="002060"/>
                </a:solidFill>
                <a:latin typeface="Arial" panose="020B0604020202020204"/>
              </a:rPr>
              <a:t>Field seismic:		</a:t>
            </a:r>
            <a:r>
              <a:rPr lang="en-GB" sz="1350" dirty="0">
                <a:solidFill>
                  <a:srgbClr val="002060"/>
                </a:solidFill>
                <a:latin typeface="Arial" panose="020B0604020202020204"/>
              </a:rPr>
              <a:t>SEG-D rev 2.1 or later, or SEG-Y nav-seis merge, to be uploaded to the NDR </a:t>
            </a:r>
          </a:p>
          <a:p>
            <a:pPr defTabSz="457189">
              <a:spcBef>
                <a:spcPts val="600"/>
              </a:spcBef>
              <a:defRPr/>
            </a:pPr>
            <a:r>
              <a:rPr lang="en-GB" sz="1350" dirty="0">
                <a:solidFill>
                  <a:srgbClr val="002060"/>
                </a:solidFill>
                <a:latin typeface="Arial" panose="020B0604020202020204"/>
              </a:rPr>
              <a:t>				Legacy data was acquired and is retained in earlier SEG formats</a:t>
            </a:r>
          </a:p>
          <a:p>
            <a:pPr defTabSz="457189">
              <a:spcBef>
                <a:spcPts val="600"/>
              </a:spcBef>
              <a:defRPr/>
            </a:pPr>
            <a:r>
              <a:rPr lang="en-GB" sz="1350" b="1" dirty="0">
                <a:solidFill>
                  <a:srgbClr val="002060"/>
                </a:solidFill>
                <a:latin typeface="Arial" panose="020B0604020202020204"/>
              </a:rPr>
              <a:t>				</a:t>
            </a:r>
            <a:r>
              <a:rPr lang="en-GB" sz="1350" dirty="0">
                <a:solidFill>
                  <a:srgbClr val="002060"/>
                </a:solidFill>
                <a:latin typeface="Arial" panose="020B0604020202020204"/>
              </a:rPr>
              <a:t>Effort and cost deters “elective reporting” by licensees </a:t>
            </a:r>
          </a:p>
          <a:p>
            <a:pPr defTabSz="457189">
              <a:spcBef>
                <a:spcPts val="600"/>
              </a:spcBef>
              <a:defRPr/>
            </a:pPr>
            <a:endParaRPr lang="en-GB" sz="1350" b="1" dirty="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dirty="0">
                <a:solidFill>
                  <a:srgbClr val="002060"/>
                </a:solidFill>
                <a:latin typeface="Arial" panose="020B0604020202020204" pitchFamily="34" charset="0"/>
                <a:cs typeface="Arial" panose="020B0604020202020204" pitchFamily="34" charset="0"/>
              </a:rPr>
              <a:t>Acquisition Data: 	</a:t>
            </a:r>
            <a:r>
              <a:rPr lang="en-GB" sz="1350" dirty="0">
                <a:solidFill>
                  <a:srgbClr val="002060"/>
                </a:solidFill>
                <a:latin typeface="Arial" panose="020B0604020202020204" pitchFamily="34" charset="0"/>
                <a:cs typeface="Arial" panose="020B0604020202020204" pitchFamily="34" charset="0"/>
              </a:rPr>
              <a:t>Acquisition report		Observer logs	Source &amp; Receiver SP Navigation</a:t>
            </a:r>
          </a:p>
          <a:p>
            <a:pPr defTabSz="457189">
              <a:spcBef>
                <a:spcPts val="600"/>
              </a:spcBef>
              <a:defRPr/>
            </a:pPr>
            <a:r>
              <a:rPr lang="en-GB" sz="1350" dirty="0">
                <a:solidFill>
                  <a:srgbClr val="002060"/>
                </a:solidFill>
                <a:latin typeface="Arial" panose="020B0604020202020204" pitchFamily="34" charset="0"/>
                <a:cs typeface="Arial" panose="020B0604020202020204" pitchFamily="34" charset="0"/>
              </a:rPr>
              <a:t>				Source signature 		SEG-D	</a:t>
            </a:r>
            <a:r>
              <a:rPr lang="en-GB" sz="1350" b="1" dirty="0">
                <a:solidFill>
                  <a:srgbClr val="002060"/>
                </a:solidFill>
                <a:latin typeface="Arial" panose="020B0604020202020204" pitchFamily="34" charset="0"/>
                <a:cs typeface="Arial" panose="020B0604020202020204" pitchFamily="34" charset="0"/>
              </a:rPr>
              <a:t>										</a:t>
            </a:r>
          </a:p>
          <a:p>
            <a:pPr defTabSz="457189">
              <a:spcBef>
                <a:spcPts val="600"/>
              </a:spcBef>
              <a:defRPr/>
            </a:pPr>
            <a:endParaRPr lang="en-GB" sz="1350" dirty="0">
              <a:solidFill>
                <a:srgbClr val="0065A2">
                  <a:lumMod val="50000"/>
                </a:srgbClr>
              </a:solidFill>
              <a:latin typeface="Arial" panose="020B0604020202020204"/>
            </a:endParaRPr>
          </a:p>
        </p:txBody>
      </p:sp>
      <p:graphicFrame>
        <p:nvGraphicFramePr>
          <p:cNvPr id="5" name="Table 4">
            <a:extLst>
              <a:ext uri="{FF2B5EF4-FFF2-40B4-BE49-F238E27FC236}">
                <a16:creationId xmlns:a16="http://schemas.microsoft.com/office/drawing/2014/main" id="{849FD361-9B9E-B9D3-ED3B-A04F0A94B376}"/>
              </a:ext>
            </a:extLst>
          </p:cNvPr>
          <p:cNvGraphicFramePr>
            <a:graphicFrameLocks noGrp="1"/>
          </p:cNvGraphicFramePr>
          <p:nvPr>
            <p:extLst>
              <p:ext uri="{D42A27DB-BD31-4B8C-83A1-F6EECF244321}">
                <p14:modId xmlns:p14="http://schemas.microsoft.com/office/powerpoint/2010/main" val="2473810947"/>
              </p:ext>
            </p:extLst>
          </p:nvPr>
        </p:nvGraphicFramePr>
        <p:xfrm>
          <a:off x="504135" y="3241845"/>
          <a:ext cx="8135727" cy="487680"/>
        </p:xfrm>
        <a:graphic>
          <a:graphicData uri="http://schemas.openxmlformats.org/drawingml/2006/table">
            <a:tbl>
              <a:tblPr firstRow="1" bandRow="1">
                <a:tableStyleId>{5C22544A-7EE6-4342-B048-85BDC9FD1C3A}</a:tableStyleId>
              </a:tblPr>
              <a:tblGrid>
                <a:gridCol w="2175271">
                  <a:extLst>
                    <a:ext uri="{9D8B030D-6E8A-4147-A177-3AD203B41FA5}">
                      <a16:colId xmlns:a16="http://schemas.microsoft.com/office/drawing/2014/main" val="1363239274"/>
                    </a:ext>
                  </a:extLst>
                </a:gridCol>
                <a:gridCol w="1020725">
                  <a:extLst>
                    <a:ext uri="{9D8B030D-6E8A-4147-A177-3AD203B41FA5}">
                      <a16:colId xmlns:a16="http://schemas.microsoft.com/office/drawing/2014/main" val="2601085042"/>
                    </a:ext>
                  </a:extLst>
                </a:gridCol>
                <a:gridCol w="1127051">
                  <a:extLst>
                    <a:ext uri="{9D8B030D-6E8A-4147-A177-3AD203B41FA5}">
                      <a16:colId xmlns:a16="http://schemas.microsoft.com/office/drawing/2014/main" val="581445116"/>
                    </a:ext>
                  </a:extLst>
                </a:gridCol>
                <a:gridCol w="159489">
                  <a:extLst>
                    <a:ext uri="{9D8B030D-6E8A-4147-A177-3AD203B41FA5}">
                      <a16:colId xmlns:a16="http://schemas.microsoft.com/office/drawing/2014/main" val="1700790101"/>
                    </a:ext>
                  </a:extLst>
                </a:gridCol>
                <a:gridCol w="669851">
                  <a:extLst>
                    <a:ext uri="{9D8B030D-6E8A-4147-A177-3AD203B41FA5}">
                      <a16:colId xmlns:a16="http://schemas.microsoft.com/office/drawing/2014/main" val="721600538"/>
                    </a:ext>
                  </a:extLst>
                </a:gridCol>
                <a:gridCol w="1073888">
                  <a:extLst>
                    <a:ext uri="{9D8B030D-6E8A-4147-A177-3AD203B41FA5}">
                      <a16:colId xmlns:a16="http://schemas.microsoft.com/office/drawing/2014/main" val="2149224852"/>
                    </a:ext>
                  </a:extLst>
                </a:gridCol>
                <a:gridCol w="141239">
                  <a:extLst>
                    <a:ext uri="{9D8B030D-6E8A-4147-A177-3AD203B41FA5}">
                      <a16:colId xmlns:a16="http://schemas.microsoft.com/office/drawing/2014/main" val="606172298"/>
                    </a:ext>
                  </a:extLst>
                </a:gridCol>
                <a:gridCol w="627797">
                  <a:extLst>
                    <a:ext uri="{9D8B030D-6E8A-4147-A177-3AD203B41FA5}">
                      <a16:colId xmlns:a16="http://schemas.microsoft.com/office/drawing/2014/main" val="4063141996"/>
                    </a:ext>
                  </a:extLst>
                </a:gridCol>
                <a:gridCol w="1140416">
                  <a:extLst>
                    <a:ext uri="{9D8B030D-6E8A-4147-A177-3AD203B41FA5}">
                      <a16:colId xmlns:a16="http://schemas.microsoft.com/office/drawing/2014/main" val="1723336566"/>
                    </a:ext>
                  </a:extLst>
                </a:gridCol>
              </a:tblGrid>
              <a:tr h="370840">
                <a:tc>
                  <a:txBody>
                    <a:bodyPr/>
                    <a:lstStyle/>
                    <a:p>
                      <a:pPr algn="ctr" fontAlgn="b"/>
                      <a:r>
                        <a:rPr lang="en-GB" sz="1600" b="1" i="0" u="none" strike="noStrike" dirty="0">
                          <a:solidFill>
                            <a:schemeClr val="bg1"/>
                          </a:solidFill>
                          <a:effectLst/>
                          <a:latin typeface="Calibri" panose="020F0502020204030204" pitchFamily="34" charset="0"/>
                        </a:rPr>
                        <a:t>Field seismic online (Released) </a:t>
                      </a:r>
                    </a:p>
                  </a:txBody>
                  <a:tcPr marL="0" marR="0" marT="0" marB="0" anchor="b"/>
                </a:tc>
                <a:tc>
                  <a:txBody>
                    <a:bodyPr/>
                    <a:lstStyle/>
                    <a:p>
                      <a:pPr algn="ctr" fontAlgn="b"/>
                      <a:r>
                        <a:rPr lang="en-GB" sz="1600" b="1" u="none" strike="noStrike" dirty="0">
                          <a:solidFill>
                            <a:schemeClr val="bg1"/>
                          </a:solidFill>
                          <a:effectLst/>
                        </a:rPr>
                        <a:t>Total</a:t>
                      </a:r>
                    </a:p>
                    <a:p>
                      <a:pPr algn="ctr" fontAlgn="b"/>
                      <a:r>
                        <a:rPr lang="en-GB" sz="1600" b="1" i="0" u="none" strike="noStrike" dirty="0">
                          <a:solidFill>
                            <a:schemeClr val="bg1"/>
                          </a:solidFill>
                          <a:effectLst/>
                          <a:latin typeface="Calibri" panose="020F0502020204030204" pitchFamily="34" charset="0"/>
                        </a:rPr>
                        <a:t>(approx.)</a:t>
                      </a:r>
                    </a:p>
                  </a:txBody>
                  <a:tcPr marL="0" marR="0" marT="0" marB="0" anchor="b"/>
                </a:tc>
                <a:tc>
                  <a:txBody>
                    <a:bodyPr/>
                    <a:lstStyle/>
                    <a:p>
                      <a:pPr algn="ctr" fontAlgn="b"/>
                      <a:r>
                        <a:rPr lang="en-GB" sz="1600" u="none" strike="noStrike" dirty="0">
                          <a:effectLst/>
                        </a:rPr>
                        <a:t>Data</a:t>
                      </a:r>
                    </a:p>
                    <a:p>
                      <a:pPr algn="ctr" fontAlgn="b"/>
                      <a:r>
                        <a:rPr lang="en-GB" sz="1600" u="none" strike="noStrike" dirty="0">
                          <a:effectLst/>
                        </a:rPr>
                        <a:t>Online</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solidFill>
                      <a:srgbClr val="FFFFFF"/>
                    </a:solidFill>
                  </a:tcPr>
                </a:tc>
                <a:tc>
                  <a:txBody>
                    <a:bodyPr/>
                    <a:lstStyle/>
                    <a:p>
                      <a:pPr algn="ctr" fontAlgn="b"/>
                      <a:r>
                        <a:rPr lang="en-GB" sz="1600" u="none" strike="noStrike" dirty="0">
                          <a:effectLst/>
                        </a:rPr>
                        <a:t>Pre </a:t>
                      </a:r>
                    </a:p>
                    <a:p>
                      <a:pPr algn="ctr" fontAlgn="b"/>
                      <a:r>
                        <a:rPr lang="en-GB" sz="1600" u="none" strike="noStrike" dirty="0">
                          <a:effectLst/>
                        </a:rPr>
                        <a:t>1990</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600" u="none" strike="noStrike" dirty="0">
                          <a:effectLst/>
                        </a:rPr>
                        <a:t>Data</a:t>
                      </a:r>
                    </a:p>
                    <a:p>
                      <a:pPr algn="ctr" fontAlgn="b"/>
                      <a:r>
                        <a:rPr lang="en-GB" sz="1600" u="none" strike="noStrike" dirty="0">
                          <a:effectLst/>
                        </a:rPr>
                        <a:t>Online</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solidFill>
                      <a:srgbClr val="FFFFFF"/>
                    </a:solidFill>
                  </a:tcPr>
                </a:tc>
                <a:tc>
                  <a:txBody>
                    <a:bodyPr/>
                    <a:lstStyle/>
                    <a:p>
                      <a:pPr algn="ctr" fontAlgn="b"/>
                      <a:r>
                        <a:rPr lang="en-GB" sz="1600" u="none" strike="noStrike" dirty="0">
                          <a:effectLst/>
                        </a:rPr>
                        <a:t>Post </a:t>
                      </a:r>
                    </a:p>
                    <a:p>
                      <a:pPr algn="ctr" fontAlgn="b"/>
                      <a:r>
                        <a:rPr lang="en-GB" sz="1600" u="none" strike="noStrike" dirty="0">
                          <a:effectLst/>
                        </a:rPr>
                        <a:t>1990</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1600" u="none" strike="noStrike" dirty="0">
                          <a:effectLst/>
                        </a:rPr>
                        <a:t>Data</a:t>
                      </a:r>
                    </a:p>
                    <a:p>
                      <a:pPr marL="0" marR="0" lvl="0" indent="0" algn="ctr" defTabSz="685800" rtl="0" eaLnBrk="1" fontAlgn="b" latinLnBrk="0" hangingPunct="1">
                        <a:lnSpc>
                          <a:spcPct val="100000"/>
                        </a:lnSpc>
                        <a:spcBef>
                          <a:spcPts val="0"/>
                        </a:spcBef>
                        <a:spcAft>
                          <a:spcPts val="0"/>
                        </a:spcAft>
                        <a:buClrTx/>
                        <a:buSzTx/>
                        <a:buFontTx/>
                        <a:buNone/>
                        <a:tabLst/>
                        <a:defRPr/>
                      </a:pPr>
                      <a:r>
                        <a:rPr lang="en-GB" sz="1600" u="none" strike="noStrike" dirty="0">
                          <a:effectLst/>
                        </a:rPr>
                        <a:t>Online</a:t>
                      </a:r>
                      <a:endParaRPr lang="en-GB"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22121982"/>
                  </a:ext>
                </a:extLst>
              </a:tr>
            </a:tbl>
          </a:graphicData>
        </a:graphic>
      </p:graphicFrame>
      <p:graphicFrame>
        <p:nvGraphicFramePr>
          <p:cNvPr id="3" name="Table 2">
            <a:extLst>
              <a:ext uri="{FF2B5EF4-FFF2-40B4-BE49-F238E27FC236}">
                <a16:creationId xmlns:a16="http://schemas.microsoft.com/office/drawing/2014/main" id="{82637F7A-0301-8CB4-4FE9-80EB2AB6BA1B}"/>
              </a:ext>
            </a:extLst>
          </p:cNvPr>
          <p:cNvGraphicFramePr>
            <a:graphicFrameLocks noGrp="1"/>
          </p:cNvGraphicFramePr>
          <p:nvPr>
            <p:extLst>
              <p:ext uri="{D42A27DB-BD31-4B8C-83A1-F6EECF244321}">
                <p14:modId xmlns:p14="http://schemas.microsoft.com/office/powerpoint/2010/main" val="3921697830"/>
              </p:ext>
            </p:extLst>
          </p:nvPr>
        </p:nvGraphicFramePr>
        <p:xfrm>
          <a:off x="504136" y="3718963"/>
          <a:ext cx="8135726" cy="1112520"/>
        </p:xfrm>
        <a:graphic>
          <a:graphicData uri="http://schemas.openxmlformats.org/drawingml/2006/table">
            <a:tbl>
              <a:tblPr firstRow="1" bandRow="1">
                <a:tableStyleId>{5C22544A-7EE6-4342-B048-85BDC9FD1C3A}</a:tableStyleId>
              </a:tblPr>
              <a:tblGrid>
                <a:gridCol w="2169041">
                  <a:extLst>
                    <a:ext uri="{9D8B030D-6E8A-4147-A177-3AD203B41FA5}">
                      <a16:colId xmlns:a16="http://schemas.microsoft.com/office/drawing/2014/main" val="1363239274"/>
                    </a:ext>
                  </a:extLst>
                </a:gridCol>
                <a:gridCol w="1020726">
                  <a:extLst>
                    <a:ext uri="{9D8B030D-6E8A-4147-A177-3AD203B41FA5}">
                      <a16:colId xmlns:a16="http://schemas.microsoft.com/office/drawing/2014/main" val="2601085042"/>
                    </a:ext>
                  </a:extLst>
                </a:gridCol>
                <a:gridCol w="584790">
                  <a:extLst>
                    <a:ext uri="{9D8B030D-6E8A-4147-A177-3AD203B41FA5}">
                      <a16:colId xmlns:a16="http://schemas.microsoft.com/office/drawing/2014/main" val="581445116"/>
                    </a:ext>
                  </a:extLst>
                </a:gridCol>
                <a:gridCol w="552893">
                  <a:extLst>
                    <a:ext uri="{9D8B030D-6E8A-4147-A177-3AD203B41FA5}">
                      <a16:colId xmlns:a16="http://schemas.microsoft.com/office/drawing/2014/main" val="1882229338"/>
                    </a:ext>
                  </a:extLst>
                </a:gridCol>
                <a:gridCol w="121414">
                  <a:extLst>
                    <a:ext uri="{9D8B030D-6E8A-4147-A177-3AD203B41FA5}">
                      <a16:colId xmlns:a16="http://schemas.microsoft.com/office/drawing/2014/main" val="1700790101"/>
                    </a:ext>
                  </a:extLst>
                </a:gridCol>
                <a:gridCol w="697523">
                  <a:extLst>
                    <a:ext uri="{9D8B030D-6E8A-4147-A177-3AD203B41FA5}">
                      <a16:colId xmlns:a16="http://schemas.microsoft.com/office/drawing/2014/main" val="721600538"/>
                    </a:ext>
                  </a:extLst>
                </a:gridCol>
                <a:gridCol w="467603">
                  <a:extLst>
                    <a:ext uri="{9D8B030D-6E8A-4147-A177-3AD203B41FA5}">
                      <a16:colId xmlns:a16="http://schemas.microsoft.com/office/drawing/2014/main" val="2149224852"/>
                    </a:ext>
                  </a:extLst>
                </a:gridCol>
                <a:gridCol w="640228">
                  <a:extLst>
                    <a:ext uri="{9D8B030D-6E8A-4147-A177-3AD203B41FA5}">
                      <a16:colId xmlns:a16="http://schemas.microsoft.com/office/drawing/2014/main" val="2613962139"/>
                    </a:ext>
                  </a:extLst>
                </a:gridCol>
                <a:gridCol w="104051">
                  <a:extLst>
                    <a:ext uri="{9D8B030D-6E8A-4147-A177-3AD203B41FA5}">
                      <a16:colId xmlns:a16="http://schemas.microsoft.com/office/drawing/2014/main" val="606172298"/>
                    </a:ext>
                  </a:extLst>
                </a:gridCol>
                <a:gridCol w="637954">
                  <a:extLst>
                    <a:ext uri="{9D8B030D-6E8A-4147-A177-3AD203B41FA5}">
                      <a16:colId xmlns:a16="http://schemas.microsoft.com/office/drawing/2014/main" val="4063141996"/>
                    </a:ext>
                  </a:extLst>
                </a:gridCol>
                <a:gridCol w="542258">
                  <a:extLst>
                    <a:ext uri="{9D8B030D-6E8A-4147-A177-3AD203B41FA5}">
                      <a16:colId xmlns:a16="http://schemas.microsoft.com/office/drawing/2014/main" val="1723336566"/>
                    </a:ext>
                  </a:extLst>
                </a:gridCol>
                <a:gridCol w="597245">
                  <a:extLst>
                    <a:ext uri="{9D8B030D-6E8A-4147-A177-3AD203B41FA5}">
                      <a16:colId xmlns:a16="http://schemas.microsoft.com/office/drawing/2014/main" val="1372285337"/>
                    </a:ext>
                  </a:extLst>
                </a:gridCol>
              </a:tblGrid>
              <a:tr h="370840">
                <a:tc>
                  <a:txBody>
                    <a:bodyPr/>
                    <a:lstStyle/>
                    <a:p>
                      <a:pPr marL="0" algn="l" defTabSz="685800" rtl="0" eaLnBrk="1" fontAlgn="b" latinLnBrk="0" hangingPunct="1"/>
                      <a:r>
                        <a:rPr lang="en-GB" sz="1600" b="1" u="none" strike="noStrike" kern="1200" dirty="0">
                          <a:solidFill>
                            <a:srgbClr val="002060"/>
                          </a:solidFill>
                          <a:effectLst/>
                          <a:latin typeface="+mn-lt"/>
                          <a:ea typeface="+mn-ea"/>
                          <a:cs typeface="+mn-cs"/>
                        </a:rPr>
                        <a:t>   2D &amp; Site Surveys</a:t>
                      </a:r>
                    </a:p>
                  </a:txBody>
                  <a:tcPr marL="0" marR="0" marT="0" marB="0" anchor="b">
                    <a:solidFill>
                      <a:srgbClr val="EBEBF5"/>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4300</a:t>
                      </a:r>
                    </a:p>
                  </a:txBody>
                  <a:tcPr marL="0" marR="0" marT="0" marB="0" anchor="b">
                    <a:solidFill>
                      <a:srgbClr val="EBEBF5"/>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45</a:t>
                      </a:r>
                    </a:p>
                  </a:txBody>
                  <a:tcPr marL="0" marR="0" marT="0" marB="0" anchor="b">
                    <a:solidFill>
                      <a:srgbClr val="EBEBF5"/>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1%</a:t>
                      </a:r>
                    </a:p>
                  </a:txBody>
                  <a:tcPr marL="0" marR="0" marT="0" marB="0" anchor="b">
                    <a:solidFill>
                      <a:srgbClr val="EBEBF5"/>
                    </a:solidFill>
                  </a:tcPr>
                </a:tc>
                <a:tc>
                  <a:txBody>
                    <a:bodyPr/>
                    <a:lstStyle/>
                    <a:p>
                      <a:pPr marL="0" algn="ctr" defTabSz="685800" rtl="0" eaLnBrk="1" fontAlgn="b" latinLnBrk="0" hangingPunct="1"/>
                      <a:endParaRPr lang="en-GB" sz="1600" b="0" u="none" strike="noStrike" kern="1200" dirty="0">
                        <a:solidFill>
                          <a:srgbClr val="002060"/>
                        </a:solidFill>
                        <a:effectLst/>
                        <a:latin typeface="+mn-lt"/>
                        <a:ea typeface="+mn-ea"/>
                        <a:cs typeface="+mn-cs"/>
                      </a:endParaRPr>
                    </a:p>
                  </a:txBody>
                  <a:tcPr marL="0" marR="0" marT="0" marB="0" anchor="b">
                    <a:no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3500</a:t>
                      </a:r>
                    </a:p>
                  </a:txBody>
                  <a:tcPr marL="0" marR="0" marT="0" marB="0" anchor="b">
                    <a:solidFill>
                      <a:srgbClr val="EBEBF5"/>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28</a:t>
                      </a:r>
                    </a:p>
                  </a:txBody>
                  <a:tcPr marL="0" marR="0" marT="0" marB="0" anchor="b">
                    <a:solidFill>
                      <a:srgbClr val="EBEBF5"/>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&lt;1%</a:t>
                      </a:r>
                    </a:p>
                  </a:txBody>
                  <a:tcPr marL="0" marR="0" marT="0" marB="0" anchor="b">
                    <a:solidFill>
                      <a:srgbClr val="EBEBF5"/>
                    </a:solidFill>
                  </a:tcPr>
                </a:tc>
                <a:tc>
                  <a:txBody>
                    <a:bodyPr/>
                    <a:lstStyle/>
                    <a:p>
                      <a:pPr marL="0" algn="ctr" defTabSz="685800" rtl="0" eaLnBrk="1" fontAlgn="b" latinLnBrk="0" hangingPunct="1"/>
                      <a:endParaRPr lang="en-GB" sz="1600" b="0" u="none" strike="noStrike" kern="1200" dirty="0">
                        <a:solidFill>
                          <a:srgbClr val="002060"/>
                        </a:solidFill>
                        <a:effectLst/>
                        <a:latin typeface="+mn-lt"/>
                        <a:ea typeface="+mn-ea"/>
                        <a:cs typeface="+mn-cs"/>
                      </a:endParaRPr>
                    </a:p>
                  </a:txBody>
                  <a:tcPr marL="0" marR="0" marT="0" marB="0" anchor="b">
                    <a:no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800</a:t>
                      </a:r>
                    </a:p>
                  </a:txBody>
                  <a:tcPr marL="0" marR="0" marT="0" marB="0" anchor="b">
                    <a:solidFill>
                      <a:srgbClr val="EBEBF5"/>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17</a:t>
                      </a:r>
                    </a:p>
                  </a:txBody>
                  <a:tcPr marL="0" marR="0" marT="0" marB="0" anchor="b">
                    <a:solidFill>
                      <a:srgbClr val="EBEBF5"/>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2%</a:t>
                      </a:r>
                    </a:p>
                  </a:txBody>
                  <a:tcPr marL="0" marR="0" marT="0" marB="0" anchor="b">
                    <a:solidFill>
                      <a:srgbClr val="EBEBF5"/>
                    </a:solidFill>
                  </a:tcPr>
                </a:tc>
                <a:extLst>
                  <a:ext uri="{0D108BD9-81ED-4DB2-BD59-A6C34878D82A}">
                    <a16:rowId xmlns:a16="http://schemas.microsoft.com/office/drawing/2014/main" val="2773188151"/>
                  </a:ext>
                </a:extLst>
              </a:tr>
              <a:tr h="370840">
                <a:tc>
                  <a:txBody>
                    <a:bodyPr/>
                    <a:lstStyle/>
                    <a:p>
                      <a:pPr marL="0" algn="l" defTabSz="685800" rtl="0" eaLnBrk="1" fontAlgn="b" latinLnBrk="0" hangingPunct="1"/>
                      <a:r>
                        <a:rPr lang="en-GB" sz="1600" b="1" u="none" strike="noStrike" kern="1200" dirty="0">
                          <a:solidFill>
                            <a:srgbClr val="002060"/>
                          </a:solidFill>
                          <a:effectLst/>
                          <a:latin typeface="+mn-lt"/>
                          <a:ea typeface="+mn-ea"/>
                          <a:cs typeface="+mn-cs"/>
                        </a:rPr>
                        <a:t>   3D Surveys</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700</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71</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10%</a:t>
                      </a:r>
                    </a:p>
                  </a:txBody>
                  <a:tcPr marL="0" marR="0" marT="0" marB="0" anchor="b"/>
                </a:tc>
                <a:tc>
                  <a:txBody>
                    <a:bodyPr/>
                    <a:lstStyle/>
                    <a:p>
                      <a:pPr marL="0" algn="ctr" defTabSz="685800" rtl="0" eaLnBrk="1" fontAlgn="b" latinLnBrk="0" hangingPunct="1"/>
                      <a:endParaRPr lang="en-GB" sz="1600" b="0" u="none" strike="noStrike" kern="1200" dirty="0">
                        <a:solidFill>
                          <a:srgbClr val="002060"/>
                        </a:solidFill>
                        <a:effectLst/>
                        <a:latin typeface="+mn-lt"/>
                        <a:ea typeface="+mn-ea"/>
                        <a:cs typeface="+mn-cs"/>
                      </a:endParaRPr>
                    </a:p>
                  </a:txBody>
                  <a:tcPr marL="0" marR="0" marT="0" marB="0" anchor="b">
                    <a:solidFill>
                      <a:srgbClr val="FFFFFF"/>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100</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3</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3%</a:t>
                      </a:r>
                    </a:p>
                  </a:txBody>
                  <a:tcPr marL="0" marR="0" marT="0" marB="0" anchor="b"/>
                </a:tc>
                <a:tc>
                  <a:txBody>
                    <a:bodyPr/>
                    <a:lstStyle/>
                    <a:p>
                      <a:pPr marL="0" algn="ctr" defTabSz="685800" rtl="0" eaLnBrk="1" fontAlgn="b" latinLnBrk="0" hangingPunct="1"/>
                      <a:endParaRPr lang="en-GB" sz="1600" b="0" u="none" strike="noStrike" kern="1200" dirty="0">
                        <a:solidFill>
                          <a:srgbClr val="002060"/>
                        </a:solidFill>
                        <a:effectLst/>
                        <a:latin typeface="+mn-lt"/>
                        <a:ea typeface="+mn-ea"/>
                        <a:cs typeface="+mn-cs"/>
                      </a:endParaRPr>
                    </a:p>
                  </a:txBody>
                  <a:tcPr marL="0" marR="0" marT="0" marB="0" anchor="b">
                    <a:solidFill>
                      <a:srgbClr val="FFFFFF"/>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600</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68</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11%</a:t>
                      </a:r>
                    </a:p>
                  </a:txBody>
                  <a:tcPr marL="0" marR="0" marT="0" marB="0" anchor="b"/>
                </a:tc>
                <a:extLst>
                  <a:ext uri="{0D108BD9-81ED-4DB2-BD59-A6C34878D82A}">
                    <a16:rowId xmlns:a16="http://schemas.microsoft.com/office/drawing/2014/main" val="1090126896"/>
                  </a:ext>
                </a:extLst>
              </a:tr>
              <a:tr h="370840">
                <a:tc>
                  <a:txBody>
                    <a:bodyPr/>
                    <a:lstStyle/>
                    <a:p>
                      <a:pPr marL="0" algn="l" defTabSz="685800" rtl="0" eaLnBrk="1" fontAlgn="b" latinLnBrk="0" hangingPunct="1"/>
                      <a:r>
                        <a:rPr lang="en-GB" sz="1600" b="1" u="none" strike="noStrike" kern="1200" dirty="0">
                          <a:solidFill>
                            <a:srgbClr val="002060"/>
                          </a:solidFill>
                          <a:effectLst/>
                          <a:latin typeface="+mn-lt"/>
                          <a:ea typeface="+mn-ea"/>
                          <a:cs typeface="+mn-cs"/>
                        </a:rPr>
                        <a:t>   4D &amp; OBS Surveys</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120</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2</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&lt;2%</a:t>
                      </a:r>
                    </a:p>
                  </a:txBody>
                  <a:tcPr marL="0" marR="0" marT="0" marB="0" anchor="b"/>
                </a:tc>
                <a:tc>
                  <a:txBody>
                    <a:bodyPr/>
                    <a:lstStyle/>
                    <a:p>
                      <a:pPr marL="0" algn="ctr" defTabSz="685800" rtl="0" eaLnBrk="1" fontAlgn="b" latinLnBrk="0" hangingPunct="1"/>
                      <a:endParaRPr lang="en-GB" sz="1600" b="0" u="none" strike="noStrike" kern="1200" dirty="0">
                        <a:solidFill>
                          <a:srgbClr val="002060"/>
                        </a:solidFill>
                        <a:effectLst/>
                        <a:latin typeface="+mn-lt"/>
                        <a:ea typeface="+mn-ea"/>
                        <a:cs typeface="+mn-cs"/>
                      </a:endParaRPr>
                    </a:p>
                  </a:txBody>
                  <a:tcPr marL="0" marR="0" marT="0" marB="0" anchor="b">
                    <a:solidFill>
                      <a:srgbClr val="FFFFFF"/>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0</a:t>
                      </a:r>
                    </a:p>
                  </a:txBody>
                  <a:tcPr marL="0" marR="0" marT="0" marB="0" anchor="b"/>
                </a:tc>
                <a:tc>
                  <a:txBody>
                    <a:bodyPr/>
                    <a:lstStyle/>
                    <a:p>
                      <a:pPr marL="0" algn="ctr" defTabSz="685800" rtl="0" eaLnBrk="1" fontAlgn="b" latinLnBrk="0" hangingPunct="1"/>
                      <a:endParaRPr lang="en-GB" sz="1600" b="0" u="none" strike="noStrike" kern="1200" dirty="0">
                        <a:solidFill>
                          <a:srgbClr val="002060"/>
                        </a:solidFill>
                        <a:effectLst/>
                        <a:latin typeface="+mn-lt"/>
                        <a:ea typeface="+mn-ea"/>
                        <a:cs typeface="+mn-cs"/>
                      </a:endParaRPr>
                    </a:p>
                  </a:txBody>
                  <a:tcPr marL="0" marR="0" marT="0" marB="0" anchor="b"/>
                </a:tc>
                <a:tc>
                  <a:txBody>
                    <a:bodyPr/>
                    <a:lstStyle/>
                    <a:p>
                      <a:pPr marL="0" algn="ctr" defTabSz="685800" rtl="0" eaLnBrk="1" fontAlgn="b" latinLnBrk="0" hangingPunct="1"/>
                      <a:endParaRPr lang="en-GB" sz="1600" b="0" u="none" strike="noStrike" kern="1200" dirty="0">
                        <a:solidFill>
                          <a:srgbClr val="002060"/>
                        </a:solidFill>
                        <a:effectLst/>
                        <a:latin typeface="+mn-lt"/>
                        <a:ea typeface="+mn-ea"/>
                        <a:cs typeface="+mn-cs"/>
                      </a:endParaRPr>
                    </a:p>
                  </a:txBody>
                  <a:tcPr marL="0" marR="0" marT="0" marB="0" anchor="b"/>
                </a:tc>
                <a:tc>
                  <a:txBody>
                    <a:bodyPr/>
                    <a:lstStyle/>
                    <a:p>
                      <a:pPr marL="0" algn="ctr" defTabSz="685800" rtl="0" eaLnBrk="1" fontAlgn="b" latinLnBrk="0" hangingPunct="1"/>
                      <a:endParaRPr lang="en-GB" sz="1600" b="0" u="none" strike="noStrike" kern="1200" dirty="0">
                        <a:solidFill>
                          <a:srgbClr val="002060"/>
                        </a:solidFill>
                        <a:effectLst/>
                        <a:latin typeface="+mn-lt"/>
                        <a:ea typeface="+mn-ea"/>
                        <a:cs typeface="+mn-cs"/>
                      </a:endParaRPr>
                    </a:p>
                  </a:txBody>
                  <a:tcPr marL="0" marR="0" marT="0" marB="0" anchor="b">
                    <a:solidFill>
                      <a:srgbClr val="FFFFFF"/>
                    </a:solidFill>
                  </a:tcPr>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120</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2</a:t>
                      </a:r>
                    </a:p>
                  </a:txBody>
                  <a:tcPr marL="0" marR="0" marT="0" marB="0" anchor="b"/>
                </a:tc>
                <a:tc>
                  <a:txBody>
                    <a:bodyPr/>
                    <a:lstStyle/>
                    <a:p>
                      <a:pPr marL="0" algn="ctr" defTabSz="685800" rtl="0" eaLnBrk="1" fontAlgn="b" latinLnBrk="0" hangingPunct="1"/>
                      <a:r>
                        <a:rPr lang="en-GB" sz="1600" b="0" u="none" strike="noStrike" kern="1200" dirty="0">
                          <a:solidFill>
                            <a:srgbClr val="002060"/>
                          </a:solidFill>
                          <a:effectLst/>
                          <a:latin typeface="+mn-lt"/>
                          <a:ea typeface="+mn-ea"/>
                          <a:cs typeface="+mn-cs"/>
                        </a:rPr>
                        <a:t>&lt;2%</a:t>
                      </a:r>
                    </a:p>
                  </a:txBody>
                  <a:tcPr marL="0" marR="0" marT="0" marB="0" anchor="b"/>
                </a:tc>
                <a:extLst>
                  <a:ext uri="{0D108BD9-81ED-4DB2-BD59-A6C34878D82A}">
                    <a16:rowId xmlns:a16="http://schemas.microsoft.com/office/drawing/2014/main" val="2810065225"/>
                  </a:ext>
                </a:extLst>
              </a:tr>
            </a:tbl>
          </a:graphicData>
        </a:graphic>
      </p:graphicFrame>
    </p:spTree>
    <p:extLst>
      <p:ext uri="{BB962C8B-B14F-4D97-AF65-F5344CB8AC3E}">
        <p14:creationId xmlns:p14="http://schemas.microsoft.com/office/powerpoint/2010/main" val="389380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dirty="0">
                <a:latin typeface="Arial" panose="020B0604020202020204" pitchFamily="34" charset="0"/>
                <a:cs typeface="Arial" panose="020B0604020202020204" pitchFamily="34" charset="0"/>
              </a:rPr>
              <a:t>TFG007 - Legacy Seismic Reporting</a:t>
            </a:r>
            <a:r>
              <a:rPr lang="en-GB" dirty="0">
                <a:solidFill>
                  <a:schemeClr val="bg1"/>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608741" cy="3716402"/>
          </a:xfrm>
          <a:prstGeom prst="rect">
            <a:avLst/>
          </a:prstGeom>
          <a:noFill/>
        </p:spPr>
        <p:txBody>
          <a:bodyPr wrap="square" lIns="91440" tIns="45720" rIns="91440" bIns="45720" rtlCol="0" anchor="t">
            <a:spAutoFit/>
          </a:bodyPr>
          <a:lstStyle/>
          <a:p>
            <a:pPr defTabSz="457189">
              <a:spcBef>
                <a:spcPts val="600"/>
              </a:spcBef>
              <a:defRPr/>
            </a:pPr>
            <a:r>
              <a:rPr lang="en-GB" sz="1350" b="1" dirty="0">
                <a:solidFill>
                  <a:srgbClr val="002060"/>
                </a:solidFill>
                <a:latin typeface="Arial" panose="020B0604020202020204" pitchFamily="34" charset="0"/>
                <a:cs typeface="Arial" panose="020B0604020202020204" pitchFamily="34" charset="0"/>
              </a:rPr>
              <a:t>Propose to streamline reporting of acquisition data:</a:t>
            </a:r>
            <a:endParaRPr lang="en-GB" sz="1350" dirty="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	to enable elective reporting of such data by licensees,</a:t>
            </a:r>
          </a:p>
          <a:p>
            <a:pPr marL="742950" lvl="1" indent="-285750" defTabSz="457189">
              <a:spcBef>
                <a:spcPts val="600"/>
              </a:spcBef>
              <a:buFont typeface="Arial" panose="020B0604020202020204" pitchFamily="34" charset="0"/>
              <a:buChar char="•"/>
              <a:defRPr/>
            </a:pPr>
            <a:r>
              <a:rPr lang="en-GB" sz="1350" dirty="0">
                <a:solidFill>
                  <a:srgbClr val="002060"/>
                </a:solidFill>
                <a:latin typeface="Arial" panose="020B0604020202020204" pitchFamily="34" charset="0"/>
                <a:cs typeface="Arial" panose="020B0604020202020204" pitchFamily="34" charset="0"/>
              </a:rPr>
              <a:t>	to be relieved of the obligation to retain data, in perpetuity, </a:t>
            </a:r>
          </a:p>
          <a:p>
            <a:pPr defTabSz="457189">
              <a:spcBef>
                <a:spcPts val="600"/>
              </a:spcBef>
              <a:defRPr/>
            </a:pPr>
            <a:r>
              <a:rPr lang="en-GB" sz="1350" dirty="0">
                <a:solidFill>
                  <a:srgbClr val="002060"/>
                </a:solidFill>
                <a:latin typeface="Arial" panose="020B0604020202020204" pitchFamily="34" charset="0"/>
                <a:cs typeface="Arial" panose="020B0604020202020204" pitchFamily="34" charset="0"/>
              </a:rPr>
              <a:t>		in an accessible and reusable state.</a:t>
            </a:r>
          </a:p>
          <a:p>
            <a:pPr defTabSz="457189">
              <a:spcBef>
                <a:spcPts val="600"/>
              </a:spcBef>
              <a:defRPr/>
            </a:pPr>
            <a:endParaRPr lang="en-GB" sz="1350" b="1" dirty="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dirty="0">
                <a:solidFill>
                  <a:srgbClr val="002060"/>
                </a:solidFill>
                <a:latin typeface="Arial" panose="020B0604020202020204" pitchFamily="34" charset="0"/>
                <a:cs typeface="Arial" panose="020B0604020202020204" pitchFamily="34" charset="0"/>
              </a:rPr>
              <a:t>Scope: 	</a:t>
            </a:r>
            <a:r>
              <a:rPr lang="en-GB" sz="1350" dirty="0">
                <a:solidFill>
                  <a:srgbClr val="002060"/>
                </a:solidFill>
                <a:latin typeface="Arial" panose="020B0604020202020204" pitchFamily="34" charset="0"/>
                <a:cs typeface="Arial" panose="020B0604020202020204" pitchFamily="34" charset="0"/>
              </a:rPr>
              <a:t>2D &amp; Site Surveys</a:t>
            </a:r>
          </a:p>
          <a:p>
            <a:pPr defTabSz="457189">
              <a:spcBef>
                <a:spcPts val="600"/>
              </a:spcBef>
              <a:defRPr/>
            </a:pPr>
            <a:r>
              <a:rPr lang="en-GB" sz="1350" dirty="0">
                <a:solidFill>
                  <a:srgbClr val="002060"/>
                </a:solidFill>
                <a:latin typeface="Arial" panose="020B0604020202020204" pitchFamily="34" charset="0"/>
                <a:cs typeface="Arial" panose="020B0604020202020204" pitchFamily="34" charset="0"/>
              </a:rPr>
              <a:t>		4,300 surveys, 45 (~1%) of which are currently online</a:t>
            </a:r>
          </a:p>
          <a:p>
            <a:pPr defTabSz="457189">
              <a:spcBef>
                <a:spcPts val="600"/>
              </a:spcBef>
              <a:defRPr/>
            </a:pPr>
            <a:r>
              <a:rPr lang="en-GB" sz="1350" dirty="0">
                <a:solidFill>
                  <a:srgbClr val="002060"/>
                </a:solidFill>
                <a:latin typeface="Arial" panose="020B0604020202020204" pitchFamily="34" charset="0"/>
                <a:cs typeface="Arial" panose="020B0604020202020204" pitchFamily="34" charset="0"/>
              </a:rPr>
              <a:t>		All revisions of SEG-D </a:t>
            </a:r>
          </a:p>
          <a:p>
            <a:pPr defTabSz="457189">
              <a:spcBef>
                <a:spcPts val="600"/>
              </a:spcBef>
              <a:defRPr/>
            </a:pPr>
            <a:endParaRPr lang="en-GB" sz="1350" dirty="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dirty="0">
                <a:solidFill>
                  <a:srgbClr val="002060"/>
                </a:solidFill>
                <a:latin typeface="Arial" panose="020B0604020202020204" pitchFamily="34" charset="0"/>
                <a:cs typeface="Arial" panose="020B0604020202020204" pitchFamily="34" charset="0"/>
              </a:rPr>
              <a:t>Objectives	</a:t>
            </a:r>
            <a:r>
              <a:rPr lang="en-GB" sz="1350" dirty="0">
                <a:solidFill>
                  <a:srgbClr val="002060"/>
                </a:solidFill>
                <a:latin typeface="Arial" panose="020B0604020202020204" pitchFamily="34" charset="0"/>
                <a:cs typeface="Arial" panose="020B0604020202020204" pitchFamily="34" charset="0"/>
              </a:rPr>
              <a:t>Devise a method for creating a file archive format </a:t>
            </a:r>
          </a:p>
          <a:p>
            <a:pPr lvl="2" defTabSz="457189">
              <a:spcBef>
                <a:spcPts val="600"/>
              </a:spcBef>
              <a:defRPr/>
            </a:pPr>
            <a:r>
              <a:rPr lang="en-GB" sz="1350" dirty="0">
                <a:solidFill>
                  <a:srgbClr val="002060"/>
                </a:solidFill>
                <a:latin typeface="Arial" panose="020B0604020202020204" pitchFamily="34" charset="0"/>
                <a:cs typeface="Arial" panose="020B0604020202020204" pitchFamily="34" charset="0"/>
              </a:rPr>
              <a:t>Incorporate ancillary acquisition information types</a:t>
            </a:r>
          </a:p>
          <a:p>
            <a:pPr lvl="2" defTabSz="457189">
              <a:spcBef>
                <a:spcPts val="600"/>
              </a:spcBef>
              <a:defRPr/>
            </a:pPr>
            <a:r>
              <a:rPr lang="en-GB" sz="1350" dirty="0">
                <a:solidFill>
                  <a:srgbClr val="002060"/>
                </a:solidFill>
                <a:latin typeface="Arial" panose="020B0604020202020204" pitchFamily="34" charset="0"/>
                <a:cs typeface="Arial" panose="020B0604020202020204" pitchFamily="34" charset="0"/>
              </a:rPr>
              <a:t>Develop and test archive methods and adapt NDR upload routines </a:t>
            </a:r>
          </a:p>
          <a:p>
            <a:pPr lvl="2" defTabSz="457189">
              <a:spcBef>
                <a:spcPts val="600"/>
              </a:spcBef>
              <a:defRPr/>
            </a:pPr>
            <a:r>
              <a:rPr lang="en-GB" sz="1350" dirty="0">
                <a:solidFill>
                  <a:srgbClr val="002060"/>
                </a:solidFill>
                <a:latin typeface="Arial" panose="020B0604020202020204" pitchFamily="34" charset="0"/>
                <a:cs typeface="Arial" panose="020B0604020202020204" pitchFamily="34" charset="0"/>
              </a:rPr>
              <a:t>Formalise as a compliant NDR reporting procedure, including updates to F&amp;M documentation etc</a:t>
            </a:r>
            <a:r>
              <a:rPr lang="en-GB" sz="1350" b="1" dirty="0">
                <a:solidFill>
                  <a:srgbClr val="002060"/>
                </a:solidFill>
                <a:latin typeface="Arial" panose="020B0604020202020204" pitchFamily="34" charset="0"/>
                <a:cs typeface="Arial" panose="020B0604020202020204" pitchFamily="34" charset="0"/>
              </a:rPr>
              <a:t>.</a:t>
            </a:r>
          </a:p>
        </p:txBody>
      </p:sp>
      <p:pic>
        <p:nvPicPr>
          <p:cNvPr id="7" name="Picture 6" descr="Title page of Issue Outline document that describes the case for changing the reporting method for legacy SEG D">
            <a:extLst>
              <a:ext uri="{FF2B5EF4-FFF2-40B4-BE49-F238E27FC236}">
                <a16:creationId xmlns:a16="http://schemas.microsoft.com/office/drawing/2014/main" id="{255A03D3-9E80-1454-0DC5-6790BA49352A}"/>
              </a:ext>
            </a:extLst>
          </p:cNvPr>
          <p:cNvPicPr>
            <a:picLocks noChangeAspect="1"/>
          </p:cNvPicPr>
          <p:nvPr/>
        </p:nvPicPr>
        <p:blipFill>
          <a:blip r:embed="rId2"/>
          <a:stretch>
            <a:fillRect/>
          </a:stretch>
        </p:blipFill>
        <p:spPr>
          <a:xfrm>
            <a:off x="5753376" y="791565"/>
            <a:ext cx="1874469" cy="2657475"/>
          </a:xfrm>
          <a:prstGeom prst="rect">
            <a:avLst/>
          </a:prstGeom>
          <a:ln>
            <a:solidFill>
              <a:schemeClr val="bg1">
                <a:lumMod val="75000"/>
              </a:schemeClr>
            </a:solidFill>
          </a:ln>
          <a:effectLst>
            <a:softEdge rad="0"/>
          </a:effectLst>
          <a:scene3d>
            <a:camera prst="orthographicFront">
              <a:rot lat="489187" lon="21590662" rev="21417610"/>
            </a:camera>
            <a:lightRig rig="threePt" dir="t"/>
          </a:scene3d>
          <a:sp3d/>
        </p:spPr>
      </p:pic>
      <p:pic>
        <p:nvPicPr>
          <p:cNvPr id="9" name="Picture 8" descr="Front page of a technical document that describes the proposed method for legacy seg d reporting">
            <a:extLst>
              <a:ext uri="{FF2B5EF4-FFF2-40B4-BE49-F238E27FC236}">
                <a16:creationId xmlns:a16="http://schemas.microsoft.com/office/drawing/2014/main" id="{6D719A2F-B4BA-5108-758C-D45ADF553357}"/>
              </a:ext>
            </a:extLst>
          </p:cNvPr>
          <p:cNvPicPr>
            <a:picLocks noChangeAspect="1"/>
          </p:cNvPicPr>
          <p:nvPr/>
        </p:nvPicPr>
        <p:blipFill>
          <a:blip r:embed="rId3"/>
          <a:stretch>
            <a:fillRect/>
          </a:stretch>
        </p:blipFill>
        <p:spPr>
          <a:xfrm>
            <a:off x="7000506" y="1335465"/>
            <a:ext cx="1875864" cy="2657475"/>
          </a:xfrm>
          <a:prstGeom prst="rect">
            <a:avLst/>
          </a:prstGeom>
          <a:ln>
            <a:solidFill>
              <a:schemeClr val="bg1">
                <a:lumMod val="75000"/>
              </a:schemeClr>
            </a:solidFill>
          </a:ln>
          <a:effectLst>
            <a:softEdge rad="0"/>
          </a:effectLst>
          <a:scene3d>
            <a:camera prst="orthographicFront">
              <a:rot lat="489187" lon="21590662" rev="21417610"/>
            </a:camera>
            <a:lightRig rig="threePt" dir="t"/>
          </a:scene3d>
          <a:sp3d/>
        </p:spPr>
      </p:pic>
    </p:spTree>
    <p:extLst>
      <p:ext uri="{BB962C8B-B14F-4D97-AF65-F5344CB8AC3E}">
        <p14:creationId xmlns:p14="http://schemas.microsoft.com/office/powerpoint/2010/main" val="254045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CC24A7-04E7-F17E-B4A7-9183FB099169}"/>
              </a:ext>
            </a:extLst>
          </p:cNvPr>
          <p:cNvSpPr txBox="1">
            <a:spLocks noGrp="1"/>
          </p:cNvSpPr>
          <p:nvPr>
            <p:ph type="title" idx="4294967295"/>
          </p:nvPr>
        </p:nvSpPr>
        <p:spPr>
          <a:xfrm>
            <a:off x="267629" y="195265"/>
            <a:ext cx="6066496" cy="376237"/>
          </a:xfrm>
          <a:prstGeom prst="rect">
            <a:avLst/>
          </a:prstGeom>
          <a:noFill/>
          <a:ln>
            <a:noFill/>
            <a:prstDash/>
          </a:ln>
          <a:effectLst/>
        </p:spPr>
        <p:txBody>
          <a:bodyPr rot="0" spcFirstLastPara="0" vertOverflow="overflow" horzOverflow="overflow" vert="horz" wrap="square" lIns="0" tIns="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2100" kern="1200">
                <a:solidFill>
                  <a:srgbClr val="002060"/>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TFG008 – DM Best Practices (Licensees)</a:t>
            </a:r>
          </a:p>
        </p:txBody>
      </p:sp>
      <p:sp>
        <p:nvSpPr>
          <p:cNvPr id="3" name="TextBox 2">
            <a:extLst>
              <a:ext uri="{FF2B5EF4-FFF2-40B4-BE49-F238E27FC236}">
                <a16:creationId xmlns:a16="http://schemas.microsoft.com/office/drawing/2014/main" id="{B27CF065-BBCF-4D09-AF47-AF619B75C88D}"/>
              </a:ext>
            </a:extLst>
          </p:cNvPr>
          <p:cNvSpPr txBox="1"/>
          <p:nvPr/>
        </p:nvSpPr>
        <p:spPr>
          <a:xfrm>
            <a:off x="249012" y="770231"/>
            <a:ext cx="8561033" cy="3693319"/>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We’re proposing to run a series of workshops for licensees, looking at best practices for Data Management in the NDR</a:t>
            </a:r>
          </a:p>
          <a:p>
            <a:pPr defTabSz="457189">
              <a:spcBef>
                <a:spcPts val="600"/>
              </a:spcBef>
              <a:defRPr/>
            </a:pPr>
            <a:endParaRPr lang="en-GB" sz="1350" b="1">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Small-</a:t>
            </a:r>
            <a:r>
              <a:rPr lang="en-GB" sz="1350" b="1" err="1">
                <a:solidFill>
                  <a:srgbClr val="002060"/>
                </a:solidFill>
                <a:latin typeface="Arial" panose="020B0604020202020204" pitchFamily="34" charset="0"/>
                <a:cs typeface="Arial" panose="020B0604020202020204" pitchFamily="34" charset="0"/>
              </a:rPr>
              <a:t>ish</a:t>
            </a:r>
            <a:r>
              <a:rPr lang="en-GB" sz="1350" b="1">
                <a:solidFill>
                  <a:srgbClr val="002060"/>
                </a:solidFill>
                <a:latin typeface="Arial" panose="020B0604020202020204" pitchFamily="34" charset="0"/>
                <a:cs typeface="Arial" panose="020B0604020202020204" pitchFamily="34" charset="0"/>
              </a:rPr>
              <a:t> groups to encourage open active participation – everyone to have their say</a:t>
            </a:r>
          </a:p>
          <a:p>
            <a:pPr defTabSz="457189">
              <a:spcBef>
                <a:spcPts val="600"/>
              </a:spcBef>
              <a:defRPr/>
            </a:pPr>
            <a:endParaRPr lang="en-GB" sz="1350" b="1">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Suggested topics:	</a:t>
            </a:r>
            <a:r>
              <a:rPr lang="en-GB" sz="1350">
                <a:solidFill>
                  <a:srgbClr val="002060"/>
                </a:solidFill>
                <a:latin typeface="Arial" panose="020B0604020202020204" pitchFamily="34" charset="0"/>
                <a:cs typeface="Arial" panose="020B0604020202020204" pitchFamily="34" charset="0"/>
              </a:rPr>
              <a:t>Loading seismic data				Managing the Inventory</a:t>
            </a:r>
          </a:p>
          <a:p>
            <a:pPr defTabSz="457189">
              <a:spcBef>
                <a:spcPts val="600"/>
              </a:spcBef>
              <a:defRPr/>
            </a:pPr>
            <a:endParaRPr lang="en-GB" sz="135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				Editing Classification Tags			Registering Well and Seismic Projects</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				</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				Confirmation of loading success		</a:t>
            </a:r>
            <a:endParaRPr lang="en-GB" sz="1350" b="1">
              <a:solidFill>
                <a:srgbClr val="002060"/>
              </a:solidFill>
            </a:endParaRPr>
          </a:p>
          <a:p>
            <a:pPr defTabSz="457189">
              <a:spcBef>
                <a:spcPts val="600"/>
              </a:spcBef>
              <a:defRPr/>
            </a:pPr>
            <a:br>
              <a:rPr lang="en-GB" sz="1350" b="1">
                <a:solidFill>
                  <a:srgbClr val="002060"/>
                </a:solidFill>
              </a:rPr>
            </a:br>
            <a:br>
              <a:rPr lang="en-GB" sz="1350" b="1">
                <a:solidFill>
                  <a:srgbClr val="002060"/>
                </a:solidFill>
              </a:rPr>
            </a:br>
            <a:br>
              <a:rPr lang="en-GB" sz="1350" b="1">
                <a:solidFill>
                  <a:srgbClr val="002060"/>
                </a:solidFill>
              </a:rPr>
            </a:br>
            <a:endParaRPr lang="en-GB" sz="1350" b="1">
              <a:solidFill>
                <a:srgbClr val="002060"/>
              </a:solidFill>
              <a:latin typeface="Arial" panose="020B0604020202020204"/>
            </a:endParaRPr>
          </a:p>
        </p:txBody>
      </p:sp>
    </p:spTree>
    <p:extLst>
      <p:ext uri="{BB962C8B-B14F-4D97-AF65-F5344CB8AC3E}">
        <p14:creationId xmlns:p14="http://schemas.microsoft.com/office/powerpoint/2010/main" val="31439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Q&amp;A </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dirty="0"/>
              <a:t>Task Finish Groups and Projects</a:t>
            </a:r>
          </a:p>
        </p:txBody>
      </p:sp>
    </p:spTree>
    <p:extLst>
      <p:ext uri="{BB962C8B-B14F-4D97-AF65-F5344CB8AC3E}">
        <p14:creationId xmlns:p14="http://schemas.microsoft.com/office/powerpoint/2010/main" val="153339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3351"/>
                </a:solidFill>
                <a:effectLst/>
                <a:uLnTx/>
                <a:uFillTx/>
                <a:latin typeface="Arial"/>
                <a:ea typeface="+mn-ea"/>
                <a:cs typeface="+mn-cs"/>
              </a:rPr>
              <a:t>Review – Inventory and Data Requests</a:t>
            </a:r>
          </a:p>
        </p:txBody>
      </p:sp>
    </p:spTree>
    <p:extLst>
      <p:ext uri="{BB962C8B-B14F-4D97-AF65-F5344CB8AC3E}">
        <p14:creationId xmlns:p14="http://schemas.microsoft.com/office/powerpoint/2010/main" val="9894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30000"/>
          </a:blip>
          <a:srcRect/>
          <a:stretch/>
        </p:blipFill>
        <p:spPr>
          <a:xfrm flipH="1">
            <a:off x="16513" y="0"/>
            <a:ext cx="9110973" cy="514350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a:spcBef>
                <a:spcPts val="1000"/>
              </a:spcBef>
              <a:defRPr/>
            </a:pPr>
            <a:r>
              <a:rPr lang="en-GB" sz="4000" b="0" dirty="0">
                <a:solidFill>
                  <a:srgbClr val="193768"/>
                </a:solidFill>
                <a:latin typeface="+mn-lt"/>
                <a:ea typeface="+mn-ea"/>
                <a:cs typeface="+mn-cs"/>
              </a:rPr>
              <a:t>UK National Data Repository</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3"/>
          </p:nvPr>
        </p:nvSpPr>
        <p:spPr>
          <a:prstGeom prst="rect">
            <a:avLst/>
          </a:prstGeom>
        </p:spPr>
        <p:txBody>
          <a:bodyPr/>
          <a:lstStyle/>
          <a:p>
            <a:pPr marL="0" indent="0">
              <a:buNone/>
            </a:pPr>
            <a:r>
              <a:rPr lang="en-GB" dirty="0"/>
              <a:t>User Group Meeting No. 7</a:t>
            </a:r>
          </a:p>
        </p:txBody>
      </p:sp>
      <p:sp>
        <p:nvSpPr>
          <p:cNvPr id="6" name="Text Placeholder 5">
            <a:extLst>
              <a:ext uri="{FF2B5EF4-FFF2-40B4-BE49-F238E27FC236}">
                <a16:creationId xmlns:a16="http://schemas.microsoft.com/office/drawing/2014/main" id="{8AC7E5D1-DADF-4E52-AC9E-C7F3D98281A0}"/>
              </a:ext>
            </a:extLst>
          </p:cNvPr>
          <p:cNvSpPr>
            <a:spLocks noGrp="1"/>
          </p:cNvSpPr>
          <p:nvPr>
            <p:ph type="body" sz="quarter" idx="12"/>
          </p:nvPr>
        </p:nvSpPr>
        <p:spPr>
          <a:xfrm>
            <a:off x="6639005" y="3732212"/>
            <a:ext cx="2161301" cy="523215"/>
          </a:xfrm>
        </p:spPr>
        <p:txBody>
          <a:bodyPr>
            <a:normAutofit fontScale="47500" lnSpcReduction="20000"/>
          </a:bodyPr>
          <a:lstStyle/>
          <a:p>
            <a:r>
              <a:rPr lang="en-GB" dirty="0"/>
              <a:t>29</a:t>
            </a:r>
            <a:r>
              <a:rPr lang="en-GB" baseline="30000" dirty="0"/>
              <a:t>th</a:t>
            </a:r>
            <a:r>
              <a:rPr lang="en-GB" dirty="0"/>
              <a:t> November 2022</a:t>
            </a:r>
          </a:p>
        </p:txBody>
      </p:sp>
    </p:spTree>
    <p:extLst>
      <p:ext uri="{BB962C8B-B14F-4D97-AF65-F5344CB8AC3E}">
        <p14:creationId xmlns:p14="http://schemas.microsoft.com/office/powerpoint/2010/main" val="56659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Inventory &amp; Data Requests</a:t>
            </a:r>
          </a:p>
        </p:txBody>
      </p:sp>
      <p:sp>
        <p:nvSpPr>
          <p:cNvPr id="30" name="Rectangle 29">
            <a:extLst>
              <a:ext uri="{FF2B5EF4-FFF2-40B4-BE49-F238E27FC236}">
                <a16:creationId xmlns:a16="http://schemas.microsoft.com/office/drawing/2014/main" id="{DDA87741-9D98-EDED-487A-5834329321FF}"/>
              </a:ext>
            </a:extLst>
          </p:cNvPr>
          <p:cNvSpPr/>
          <p:nvPr/>
        </p:nvSpPr>
        <p:spPr>
          <a:xfrm>
            <a:off x="381605" y="898508"/>
            <a:ext cx="1495922" cy="338554"/>
          </a:xfrm>
          <a:prstGeom prst="rect">
            <a:avLst/>
          </a:prstGeom>
        </p:spPr>
        <p:txBody>
          <a:bodyPr wrap="none">
            <a:spAutoFit/>
          </a:bodyPr>
          <a:lstStyle/>
          <a:p>
            <a:pPr defTabSz="609585">
              <a:defRPr/>
            </a:pPr>
            <a:r>
              <a:rPr lang="en-GB" sz="1600" b="1" dirty="0">
                <a:solidFill>
                  <a:srgbClr val="002060"/>
                </a:solidFill>
                <a:latin typeface="Arial" panose="020B0604020202020204"/>
              </a:rPr>
              <a:t>UI/UX Review</a:t>
            </a:r>
            <a:endParaRPr lang="en-GB" sz="1600" dirty="0">
              <a:solidFill>
                <a:srgbClr val="002060"/>
              </a:solidFill>
              <a:latin typeface="Arial" panose="020B0604020202020204"/>
            </a:endParaRPr>
          </a:p>
        </p:txBody>
      </p:sp>
      <p:pic>
        <p:nvPicPr>
          <p:cNvPr id="13" name="Picture 12" descr="image of company logo for Fivium">
            <a:extLst>
              <a:ext uri="{FF2B5EF4-FFF2-40B4-BE49-F238E27FC236}">
                <a16:creationId xmlns:a16="http://schemas.microsoft.com/office/drawing/2014/main" id="{FA23919F-3542-5DAD-7B3D-CCD8EB39C2A5}"/>
              </a:ext>
            </a:extLst>
          </p:cNvPr>
          <p:cNvPicPr>
            <a:picLocks noChangeAspect="1"/>
          </p:cNvPicPr>
          <p:nvPr/>
        </p:nvPicPr>
        <p:blipFill>
          <a:blip r:embed="rId2"/>
          <a:stretch>
            <a:fillRect/>
          </a:stretch>
        </p:blipFill>
        <p:spPr>
          <a:xfrm>
            <a:off x="233025" y="1323372"/>
            <a:ext cx="1802795" cy="1686485"/>
          </a:xfrm>
          <a:prstGeom prst="rect">
            <a:avLst/>
          </a:prstGeom>
          <a:ln>
            <a:solidFill>
              <a:schemeClr val="tx1"/>
            </a:solidFill>
          </a:ln>
        </p:spPr>
      </p:pic>
      <p:sp>
        <p:nvSpPr>
          <p:cNvPr id="22" name="TextBox 21">
            <a:extLst>
              <a:ext uri="{FF2B5EF4-FFF2-40B4-BE49-F238E27FC236}">
                <a16:creationId xmlns:a16="http://schemas.microsoft.com/office/drawing/2014/main" id="{D2E795F2-1AB2-37BB-C7AF-B5E1C8850AF0}"/>
              </a:ext>
            </a:extLst>
          </p:cNvPr>
          <p:cNvSpPr txBox="1"/>
          <p:nvPr/>
        </p:nvSpPr>
        <p:spPr>
          <a:xfrm>
            <a:off x="162758" y="3137286"/>
            <a:ext cx="2031324" cy="158504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Feedback themes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Accessibility issues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Unclear notifications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Tracking – status updates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Lengthy turnaround times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NSTA Functionality</a:t>
            </a:r>
          </a:p>
        </p:txBody>
      </p:sp>
      <p:cxnSp>
        <p:nvCxnSpPr>
          <p:cNvPr id="27" name="Straight Connector 26">
            <a:extLst>
              <a:ext uri="{FF2B5EF4-FFF2-40B4-BE49-F238E27FC236}">
                <a16:creationId xmlns:a16="http://schemas.microsoft.com/office/drawing/2014/main" id="{61968B82-B645-6ADF-A826-AA6934091E57}"/>
              </a:ext>
              <a:ext uri="{C183D7F6-B498-43B3-948B-1728B52AA6E4}">
                <adec:decorative xmlns:adec="http://schemas.microsoft.com/office/drawing/2017/decorative" val="1"/>
              </a:ext>
            </a:extLst>
          </p:cNvPr>
          <p:cNvCxnSpPr>
            <a:cxnSpLocks/>
          </p:cNvCxnSpPr>
          <p:nvPr/>
        </p:nvCxnSpPr>
        <p:spPr>
          <a:xfrm>
            <a:off x="2276903" y="921417"/>
            <a:ext cx="0" cy="4023562"/>
          </a:xfrm>
          <a:prstGeom prst="line">
            <a:avLst/>
          </a:prstGeom>
          <a:noFill/>
          <a:ln w="6350" cap="flat" cmpd="sng" algn="ctr">
            <a:solidFill>
              <a:srgbClr val="002060"/>
            </a:solidFill>
            <a:prstDash val="solid"/>
            <a:miter lim="800000"/>
          </a:ln>
          <a:effectLst/>
        </p:spPr>
      </p:cxnSp>
      <p:sp>
        <p:nvSpPr>
          <p:cNvPr id="31" name="Rectangle 30">
            <a:extLst>
              <a:ext uri="{FF2B5EF4-FFF2-40B4-BE49-F238E27FC236}">
                <a16:creationId xmlns:a16="http://schemas.microsoft.com/office/drawing/2014/main" id="{D35CF46D-B2DD-DC27-3121-D2E56410FF9B}"/>
              </a:ext>
            </a:extLst>
          </p:cNvPr>
          <p:cNvSpPr/>
          <p:nvPr/>
        </p:nvSpPr>
        <p:spPr>
          <a:xfrm>
            <a:off x="2676280" y="916582"/>
            <a:ext cx="1370888" cy="338554"/>
          </a:xfrm>
          <a:prstGeom prst="rect">
            <a:avLst/>
          </a:prstGeom>
        </p:spPr>
        <p:txBody>
          <a:bodyPr wrap="none">
            <a:spAutoFit/>
          </a:bodyPr>
          <a:lstStyle/>
          <a:p>
            <a:pPr defTabSz="609585">
              <a:defRPr/>
            </a:pPr>
            <a:r>
              <a:rPr lang="en-GB" sz="1600" b="1" dirty="0">
                <a:solidFill>
                  <a:srgbClr val="002060"/>
                </a:solidFill>
                <a:latin typeface="Arial" panose="020B0604020202020204"/>
              </a:rPr>
              <a:t>Inventory UI</a:t>
            </a:r>
            <a:endParaRPr lang="en-GB" sz="1600" dirty="0">
              <a:solidFill>
                <a:srgbClr val="002060"/>
              </a:solidFill>
              <a:latin typeface="Arial" panose="020B0604020202020204"/>
            </a:endParaRPr>
          </a:p>
        </p:txBody>
      </p:sp>
      <p:pic>
        <p:nvPicPr>
          <p:cNvPr id="4" name="Picture 3" descr="image showing the current interface for well inventory">
            <a:extLst>
              <a:ext uri="{FF2B5EF4-FFF2-40B4-BE49-F238E27FC236}">
                <a16:creationId xmlns:a16="http://schemas.microsoft.com/office/drawing/2014/main" id="{2EB640FD-696F-E227-E656-9E817E126DAA}"/>
              </a:ext>
            </a:extLst>
          </p:cNvPr>
          <p:cNvPicPr>
            <a:picLocks noChangeAspect="1"/>
          </p:cNvPicPr>
          <p:nvPr/>
        </p:nvPicPr>
        <p:blipFill>
          <a:blip r:embed="rId3"/>
          <a:stretch>
            <a:fillRect/>
          </a:stretch>
        </p:blipFill>
        <p:spPr>
          <a:xfrm>
            <a:off x="2532247" y="1328903"/>
            <a:ext cx="1784408" cy="1680954"/>
          </a:xfrm>
          <a:prstGeom prst="rect">
            <a:avLst/>
          </a:prstGeom>
          <a:ln>
            <a:solidFill>
              <a:schemeClr val="tx1"/>
            </a:solidFill>
          </a:ln>
        </p:spPr>
      </p:pic>
      <p:sp>
        <p:nvSpPr>
          <p:cNvPr id="53" name="TextBox 52">
            <a:extLst>
              <a:ext uri="{FF2B5EF4-FFF2-40B4-BE49-F238E27FC236}">
                <a16:creationId xmlns:a16="http://schemas.microsoft.com/office/drawing/2014/main" id="{EE9174A2-1A72-C51F-F949-A003CCAECEF8}"/>
              </a:ext>
            </a:extLst>
          </p:cNvPr>
          <p:cNvSpPr txBox="1"/>
          <p:nvPr/>
        </p:nvSpPr>
        <p:spPr>
          <a:xfrm>
            <a:off x="2359724" y="3137286"/>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Layout &amp; Workflow</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Sticky Header on columns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Retain titles when scrolling</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Remove Red/Orange/Green</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“Available” column &amp; icons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Use available space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Edit Classification workflow </a:t>
            </a:r>
          </a:p>
        </p:txBody>
      </p:sp>
      <p:cxnSp>
        <p:nvCxnSpPr>
          <p:cNvPr id="40" name="Straight Connector 39">
            <a:extLst>
              <a:ext uri="{FF2B5EF4-FFF2-40B4-BE49-F238E27FC236}">
                <a16:creationId xmlns:a16="http://schemas.microsoft.com/office/drawing/2014/main" id="{393E6141-8420-1AE0-9C11-6ADA3D9F6126}"/>
              </a:ext>
              <a:ext uri="{C183D7F6-B498-43B3-948B-1728B52AA6E4}">
                <adec:decorative xmlns:adec="http://schemas.microsoft.com/office/drawing/2017/decorative" val="1"/>
              </a:ext>
            </a:extLst>
          </p:cNvPr>
          <p:cNvCxnSpPr>
            <a:cxnSpLocks/>
          </p:cNvCxnSpPr>
          <p:nvPr/>
        </p:nvCxnSpPr>
        <p:spPr>
          <a:xfrm>
            <a:off x="4572000" y="921417"/>
            <a:ext cx="0" cy="4023562"/>
          </a:xfrm>
          <a:prstGeom prst="line">
            <a:avLst/>
          </a:prstGeom>
          <a:noFill/>
          <a:ln w="6350" cap="flat" cmpd="sng" algn="ctr">
            <a:solidFill>
              <a:srgbClr val="002060"/>
            </a:solidFill>
            <a:prstDash val="solid"/>
            <a:miter lim="800000"/>
          </a:ln>
          <a:effectLst/>
        </p:spPr>
      </p:cxnSp>
      <p:sp>
        <p:nvSpPr>
          <p:cNvPr id="32" name="Rectangle 31">
            <a:extLst>
              <a:ext uri="{FF2B5EF4-FFF2-40B4-BE49-F238E27FC236}">
                <a16:creationId xmlns:a16="http://schemas.microsoft.com/office/drawing/2014/main" id="{B68D5E86-AE23-5533-8083-050EBAC62D03}"/>
              </a:ext>
            </a:extLst>
          </p:cNvPr>
          <p:cNvSpPr/>
          <p:nvPr/>
        </p:nvSpPr>
        <p:spPr>
          <a:xfrm>
            <a:off x="4835328" y="898508"/>
            <a:ext cx="1757212" cy="338554"/>
          </a:xfrm>
          <a:prstGeom prst="rect">
            <a:avLst/>
          </a:prstGeom>
        </p:spPr>
        <p:txBody>
          <a:bodyPr wrap="none">
            <a:spAutoFit/>
          </a:bodyPr>
          <a:lstStyle/>
          <a:p>
            <a:pPr defTabSz="609585">
              <a:defRPr/>
            </a:pPr>
            <a:r>
              <a:rPr lang="en-GB" sz="1600" b="1" dirty="0">
                <a:solidFill>
                  <a:srgbClr val="002060"/>
                </a:solidFill>
                <a:latin typeface="Arial" panose="020B0604020202020204"/>
              </a:rPr>
              <a:t>Data Request UI</a:t>
            </a:r>
            <a:endParaRPr lang="en-GB" sz="1600" dirty="0">
              <a:solidFill>
                <a:srgbClr val="002060"/>
              </a:solidFill>
              <a:latin typeface="Arial" panose="020B0604020202020204"/>
            </a:endParaRPr>
          </a:p>
        </p:txBody>
      </p:sp>
      <p:pic>
        <p:nvPicPr>
          <p:cNvPr id="6" name="Picture 5" descr="Image showing the current Data Request interface for well data">
            <a:extLst>
              <a:ext uri="{FF2B5EF4-FFF2-40B4-BE49-F238E27FC236}">
                <a16:creationId xmlns:a16="http://schemas.microsoft.com/office/drawing/2014/main" id="{265C1F1C-45D7-51EB-F42E-76F7561B74C3}"/>
              </a:ext>
            </a:extLst>
          </p:cNvPr>
          <p:cNvPicPr>
            <a:picLocks noChangeAspect="1"/>
          </p:cNvPicPr>
          <p:nvPr/>
        </p:nvPicPr>
        <p:blipFill>
          <a:blip r:embed="rId4"/>
          <a:stretch>
            <a:fillRect/>
          </a:stretch>
        </p:blipFill>
        <p:spPr>
          <a:xfrm>
            <a:off x="4837533" y="1328903"/>
            <a:ext cx="1774162" cy="1680954"/>
          </a:xfrm>
          <a:prstGeom prst="rect">
            <a:avLst/>
          </a:prstGeom>
          <a:ln>
            <a:solidFill>
              <a:schemeClr val="tx1"/>
            </a:solidFill>
          </a:ln>
        </p:spPr>
      </p:pic>
      <p:sp>
        <p:nvSpPr>
          <p:cNvPr id="54" name="TextBox 53">
            <a:extLst>
              <a:ext uri="{FF2B5EF4-FFF2-40B4-BE49-F238E27FC236}">
                <a16:creationId xmlns:a16="http://schemas.microsoft.com/office/drawing/2014/main" id="{3DBEA1C1-A312-81FB-A97D-387C9EB2D7E5}"/>
              </a:ext>
            </a:extLst>
          </p:cNvPr>
          <p:cNvSpPr txBox="1"/>
          <p:nvPr/>
        </p:nvSpPr>
        <p:spPr>
          <a:xfrm>
            <a:off x="4649207"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Layout &amp; Workflow</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Adopt Inventory UI format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Accessibility updates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Wellbore operations stages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Seismic survey stages (new)</a:t>
            </a:r>
          </a:p>
          <a:p>
            <a:pPr marL="628650" lvl="1"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Acquisition</a:t>
            </a:r>
          </a:p>
          <a:p>
            <a:pPr marL="628650" lvl="1"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Pre &amp; Post Stack</a:t>
            </a:r>
          </a:p>
        </p:txBody>
      </p:sp>
      <p:cxnSp>
        <p:nvCxnSpPr>
          <p:cNvPr id="39" name="Straight Connector 38">
            <a:extLst>
              <a:ext uri="{FF2B5EF4-FFF2-40B4-BE49-F238E27FC236}">
                <a16:creationId xmlns:a16="http://schemas.microsoft.com/office/drawing/2014/main" id="{6A5897D7-B6A1-C95B-F2AD-C02645D21318}"/>
              </a:ext>
              <a:ext uri="{C183D7F6-B498-43B3-948B-1728B52AA6E4}">
                <adec:decorative xmlns:adec="http://schemas.microsoft.com/office/drawing/2017/decorative" val="1"/>
              </a:ext>
            </a:extLst>
          </p:cNvPr>
          <p:cNvCxnSpPr>
            <a:cxnSpLocks/>
          </p:cNvCxnSpPr>
          <p:nvPr/>
        </p:nvCxnSpPr>
        <p:spPr>
          <a:xfrm>
            <a:off x="6855867" y="921417"/>
            <a:ext cx="0" cy="4023562"/>
          </a:xfrm>
          <a:prstGeom prst="line">
            <a:avLst/>
          </a:prstGeom>
          <a:noFill/>
          <a:ln w="6350" cap="flat" cmpd="sng" algn="ctr">
            <a:solidFill>
              <a:srgbClr val="002060"/>
            </a:solidFill>
            <a:prstDash val="solid"/>
            <a:miter lim="800000"/>
          </a:ln>
          <a:effectLst/>
        </p:spPr>
      </p:cxnSp>
      <p:sp>
        <p:nvSpPr>
          <p:cNvPr id="33" name="Rectangle 32">
            <a:extLst>
              <a:ext uri="{FF2B5EF4-FFF2-40B4-BE49-F238E27FC236}">
                <a16:creationId xmlns:a16="http://schemas.microsoft.com/office/drawing/2014/main" id="{D4ED6A02-25FB-9780-E27F-9A2C3056BB57}"/>
              </a:ext>
            </a:extLst>
          </p:cNvPr>
          <p:cNvSpPr/>
          <p:nvPr/>
        </p:nvSpPr>
        <p:spPr>
          <a:xfrm>
            <a:off x="7277434" y="916582"/>
            <a:ext cx="1428596" cy="338554"/>
          </a:xfrm>
          <a:prstGeom prst="rect">
            <a:avLst/>
          </a:prstGeom>
        </p:spPr>
        <p:txBody>
          <a:bodyPr wrap="none">
            <a:spAutoFit/>
          </a:bodyPr>
          <a:lstStyle/>
          <a:p>
            <a:pPr defTabSz="609585">
              <a:defRPr/>
            </a:pPr>
            <a:r>
              <a:rPr lang="en-GB" sz="1600" b="1" dirty="0">
                <a:solidFill>
                  <a:srgbClr val="002060"/>
                </a:solidFill>
                <a:latin typeface="Arial" panose="020B0604020202020204"/>
              </a:rPr>
              <a:t>Notifications</a:t>
            </a:r>
            <a:endParaRPr lang="en-GB" sz="1600" dirty="0">
              <a:solidFill>
                <a:srgbClr val="002060"/>
              </a:solidFill>
              <a:latin typeface="Arial" panose="020B0604020202020204"/>
            </a:endParaRPr>
          </a:p>
        </p:txBody>
      </p:sp>
      <p:grpSp>
        <p:nvGrpSpPr>
          <p:cNvPr id="7" name="Group 6" descr="Image showing an example of a reporting request message that is sent from the NDR to an ISC">
            <a:extLst>
              <a:ext uri="{FF2B5EF4-FFF2-40B4-BE49-F238E27FC236}">
                <a16:creationId xmlns:a16="http://schemas.microsoft.com/office/drawing/2014/main" id="{F6B83D1D-81D1-B541-F95F-94EF2A850649}"/>
              </a:ext>
            </a:extLst>
          </p:cNvPr>
          <p:cNvGrpSpPr/>
          <p:nvPr/>
        </p:nvGrpSpPr>
        <p:grpSpPr>
          <a:xfrm>
            <a:off x="7082275" y="1323372"/>
            <a:ext cx="1846309" cy="1686485"/>
            <a:chOff x="1155221" y="856119"/>
            <a:chExt cx="9111725" cy="5367544"/>
          </a:xfrm>
        </p:grpSpPr>
        <p:pic>
          <p:nvPicPr>
            <p:cNvPr id="8" name="Picture 7">
              <a:extLst>
                <a:ext uri="{FF2B5EF4-FFF2-40B4-BE49-F238E27FC236}">
                  <a16:creationId xmlns:a16="http://schemas.microsoft.com/office/drawing/2014/main" id="{FBBA1D4A-B457-A0AB-E74D-4622644EAC57}"/>
                </a:ext>
              </a:extLst>
            </p:cNvPr>
            <p:cNvPicPr>
              <a:picLocks noChangeAspect="1"/>
            </p:cNvPicPr>
            <p:nvPr/>
          </p:nvPicPr>
          <p:blipFill>
            <a:blip r:embed="rId5"/>
            <a:stretch>
              <a:fillRect/>
            </a:stretch>
          </p:blipFill>
          <p:spPr>
            <a:xfrm>
              <a:off x="1155221" y="856119"/>
              <a:ext cx="9111725" cy="4466526"/>
            </a:xfrm>
            <a:prstGeom prst="rect">
              <a:avLst/>
            </a:prstGeom>
            <a:ln>
              <a:solidFill>
                <a:srgbClr val="003351"/>
              </a:solidFill>
            </a:ln>
          </p:spPr>
        </p:pic>
        <p:pic>
          <p:nvPicPr>
            <p:cNvPr id="9" name="Picture 8">
              <a:extLst>
                <a:ext uri="{FF2B5EF4-FFF2-40B4-BE49-F238E27FC236}">
                  <a16:creationId xmlns:a16="http://schemas.microsoft.com/office/drawing/2014/main" id="{E45AD11F-1965-AF12-5BA3-D048910B616A}"/>
                </a:ext>
              </a:extLst>
            </p:cNvPr>
            <p:cNvPicPr>
              <a:picLocks noChangeAspect="1"/>
            </p:cNvPicPr>
            <p:nvPr/>
          </p:nvPicPr>
          <p:blipFill>
            <a:blip r:embed="rId6"/>
            <a:stretch>
              <a:fillRect/>
            </a:stretch>
          </p:blipFill>
          <p:spPr>
            <a:xfrm>
              <a:off x="1155236" y="5322644"/>
              <a:ext cx="9111710" cy="901019"/>
            </a:xfrm>
            <a:prstGeom prst="rect">
              <a:avLst/>
            </a:prstGeom>
            <a:ln>
              <a:solidFill>
                <a:srgbClr val="003351"/>
              </a:solidFill>
            </a:ln>
          </p:spPr>
        </p:pic>
      </p:grpSp>
      <p:sp>
        <p:nvSpPr>
          <p:cNvPr id="55" name="TextBox 54">
            <a:extLst>
              <a:ext uri="{FF2B5EF4-FFF2-40B4-BE49-F238E27FC236}">
                <a16:creationId xmlns:a16="http://schemas.microsoft.com/office/drawing/2014/main" id="{373C4BE8-C7B4-A97E-E9FA-B26EF5BE1964}"/>
              </a:ext>
            </a:extLst>
          </p:cNvPr>
          <p:cNvSpPr txBox="1"/>
          <p:nvPr/>
        </p:nvSpPr>
        <p:spPr>
          <a:xfrm>
            <a:off x="6940703"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Workflow generated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Adopt Reporting Notice style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Request acknowledgement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Company DM message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Company DM opt out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Close out to messages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Compliance Team workflows</a:t>
            </a:r>
          </a:p>
        </p:txBody>
      </p:sp>
    </p:spTree>
    <p:extLst>
      <p:ext uri="{BB962C8B-B14F-4D97-AF65-F5344CB8AC3E}">
        <p14:creationId xmlns:p14="http://schemas.microsoft.com/office/powerpoint/2010/main" val="51824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Inventory – proposed changes </a:t>
            </a:r>
          </a:p>
        </p:txBody>
      </p:sp>
      <p:pic>
        <p:nvPicPr>
          <p:cNvPr id="3" name="Picture 2" descr="image of the current interface for well data inventory">
            <a:extLst>
              <a:ext uri="{FF2B5EF4-FFF2-40B4-BE49-F238E27FC236}">
                <a16:creationId xmlns:a16="http://schemas.microsoft.com/office/drawing/2014/main" id="{6BE271C0-8DA2-32A6-8017-BC428A2030EA}"/>
              </a:ext>
            </a:extLst>
          </p:cNvPr>
          <p:cNvPicPr>
            <a:picLocks noChangeAspect="1"/>
          </p:cNvPicPr>
          <p:nvPr/>
        </p:nvPicPr>
        <p:blipFill>
          <a:blip r:embed="rId2"/>
          <a:stretch>
            <a:fillRect/>
          </a:stretch>
        </p:blipFill>
        <p:spPr>
          <a:xfrm>
            <a:off x="242662" y="990600"/>
            <a:ext cx="4189325" cy="3835400"/>
          </a:xfrm>
          <a:prstGeom prst="rect">
            <a:avLst/>
          </a:prstGeom>
          <a:ln>
            <a:solidFill>
              <a:schemeClr val="tx1"/>
            </a:solidFill>
          </a:ln>
        </p:spPr>
      </p:pic>
      <p:pic>
        <p:nvPicPr>
          <p:cNvPr id="5" name="Picture 4" descr="image showing a mock up of the to be well inventory">
            <a:extLst>
              <a:ext uri="{FF2B5EF4-FFF2-40B4-BE49-F238E27FC236}">
                <a16:creationId xmlns:a16="http://schemas.microsoft.com/office/drawing/2014/main" id="{CC9E4F81-79F1-F900-AD90-C6ED7E318A73}"/>
              </a:ext>
            </a:extLst>
          </p:cNvPr>
          <p:cNvPicPr>
            <a:picLocks noChangeAspect="1"/>
          </p:cNvPicPr>
          <p:nvPr/>
        </p:nvPicPr>
        <p:blipFill>
          <a:blip r:embed="rId3"/>
          <a:stretch>
            <a:fillRect/>
          </a:stretch>
        </p:blipFill>
        <p:spPr>
          <a:xfrm>
            <a:off x="4746624" y="990600"/>
            <a:ext cx="4016375" cy="3837711"/>
          </a:xfrm>
          <a:prstGeom prst="rect">
            <a:avLst/>
          </a:prstGeom>
          <a:ln>
            <a:solidFill>
              <a:schemeClr val="tx1"/>
            </a:solidFill>
          </a:ln>
        </p:spPr>
      </p:pic>
    </p:spTree>
    <p:extLst>
      <p:ext uri="{BB962C8B-B14F-4D97-AF65-F5344CB8AC3E}">
        <p14:creationId xmlns:p14="http://schemas.microsoft.com/office/powerpoint/2010/main" val="6648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Inventory &amp; Data Requests</a:t>
            </a:r>
            <a:r>
              <a:rPr lang="en-GB" dirty="0">
                <a:solidFill>
                  <a:schemeClr val="bg1"/>
                </a:solidFill>
                <a:latin typeface="Arial" panose="020B0604020202020204" pitchFamily="34" charset="0"/>
                <a:cs typeface="Arial" panose="020B0604020202020204" pitchFamily="34" charset="0"/>
              </a:rPr>
              <a:t>.</a:t>
            </a:r>
          </a:p>
        </p:txBody>
      </p:sp>
      <p:sp>
        <p:nvSpPr>
          <p:cNvPr id="30" name="Rectangle 29">
            <a:extLst>
              <a:ext uri="{FF2B5EF4-FFF2-40B4-BE49-F238E27FC236}">
                <a16:creationId xmlns:a16="http://schemas.microsoft.com/office/drawing/2014/main" id="{DDA87741-9D98-EDED-487A-5834329321FF}"/>
              </a:ext>
            </a:extLst>
          </p:cNvPr>
          <p:cNvSpPr/>
          <p:nvPr/>
        </p:nvSpPr>
        <p:spPr>
          <a:xfrm>
            <a:off x="381605" y="898508"/>
            <a:ext cx="1495922" cy="338554"/>
          </a:xfrm>
          <a:prstGeom prst="rect">
            <a:avLst/>
          </a:prstGeom>
        </p:spPr>
        <p:txBody>
          <a:bodyPr wrap="none">
            <a:spAutoFit/>
          </a:bodyPr>
          <a:lstStyle/>
          <a:p>
            <a:pPr defTabSz="609585">
              <a:defRPr/>
            </a:pPr>
            <a:r>
              <a:rPr lang="en-GB" sz="1600" b="1" dirty="0">
                <a:solidFill>
                  <a:srgbClr val="002060"/>
                </a:solidFill>
                <a:latin typeface="Arial" panose="020B0604020202020204"/>
              </a:rPr>
              <a:t>UI/UX Review</a:t>
            </a:r>
            <a:endParaRPr lang="en-GB" sz="1600" dirty="0">
              <a:solidFill>
                <a:srgbClr val="002060"/>
              </a:solidFill>
              <a:latin typeface="Arial" panose="020B0604020202020204"/>
            </a:endParaRPr>
          </a:p>
        </p:txBody>
      </p:sp>
      <p:pic>
        <p:nvPicPr>
          <p:cNvPr id="13" name="Picture 12" descr="image company logo Fivium">
            <a:extLst>
              <a:ext uri="{FF2B5EF4-FFF2-40B4-BE49-F238E27FC236}">
                <a16:creationId xmlns:a16="http://schemas.microsoft.com/office/drawing/2014/main" id="{B3FB44E4-2799-1F68-4602-E55850C8171B}"/>
              </a:ext>
            </a:extLst>
          </p:cNvPr>
          <p:cNvPicPr>
            <a:picLocks noChangeAspect="1"/>
          </p:cNvPicPr>
          <p:nvPr/>
        </p:nvPicPr>
        <p:blipFill>
          <a:blip r:embed="rId2"/>
          <a:stretch>
            <a:fillRect/>
          </a:stretch>
        </p:blipFill>
        <p:spPr>
          <a:xfrm>
            <a:off x="233025" y="1323372"/>
            <a:ext cx="1802795" cy="1686485"/>
          </a:xfrm>
          <a:prstGeom prst="rect">
            <a:avLst/>
          </a:prstGeom>
          <a:ln>
            <a:solidFill>
              <a:schemeClr val="tx1"/>
            </a:solidFill>
          </a:ln>
        </p:spPr>
      </p:pic>
      <p:sp>
        <p:nvSpPr>
          <p:cNvPr id="22" name="TextBox 21">
            <a:extLst>
              <a:ext uri="{FF2B5EF4-FFF2-40B4-BE49-F238E27FC236}">
                <a16:creationId xmlns:a16="http://schemas.microsoft.com/office/drawing/2014/main" id="{D2E795F2-1AB2-37BB-C7AF-B5E1C8850AF0}"/>
              </a:ext>
            </a:extLst>
          </p:cNvPr>
          <p:cNvSpPr txBox="1"/>
          <p:nvPr/>
        </p:nvSpPr>
        <p:spPr>
          <a:xfrm>
            <a:off x="162758" y="3137286"/>
            <a:ext cx="203132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Feedback themes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Accessibility issues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Unclear notifications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Tracking – status updates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Lengthy turnaround times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NSTA Functionality</a:t>
            </a:r>
          </a:p>
          <a:p>
            <a:pPr defTabSz="457189">
              <a:spcBef>
                <a:spcPts val="600"/>
              </a:spcBef>
              <a:defRPr/>
            </a:pPr>
            <a:endParaRPr lang="en-GB" sz="1200" dirty="0">
              <a:solidFill>
                <a:srgbClr val="002060"/>
              </a:solidFill>
              <a:highlight>
                <a:srgbClr val="FFFF00"/>
              </a:highlight>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61968B82-B645-6ADF-A826-AA6934091E57}"/>
              </a:ext>
              <a:ext uri="{C183D7F6-B498-43B3-948B-1728B52AA6E4}">
                <adec:decorative xmlns:adec="http://schemas.microsoft.com/office/drawing/2017/decorative" val="1"/>
              </a:ext>
            </a:extLst>
          </p:cNvPr>
          <p:cNvCxnSpPr>
            <a:cxnSpLocks/>
          </p:cNvCxnSpPr>
          <p:nvPr/>
        </p:nvCxnSpPr>
        <p:spPr>
          <a:xfrm>
            <a:off x="2276903" y="921417"/>
            <a:ext cx="0" cy="4023562"/>
          </a:xfrm>
          <a:prstGeom prst="line">
            <a:avLst/>
          </a:prstGeom>
          <a:noFill/>
          <a:ln w="6350" cap="flat" cmpd="sng" algn="ctr">
            <a:solidFill>
              <a:srgbClr val="002060"/>
            </a:solidFill>
            <a:prstDash val="solid"/>
            <a:miter lim="800000"/>
          </a:ln>
          <a:effectLst/>
        </p:spPr>
      </p:cxnSp>
      <p:sp>
        <p:nvSpPr>
          <p:cNvPr id="31" name="Rectangle 30">
            <a:extLst>
              <a:ext uri="{FF2B5EF4-FFF2-40B4-BE49-F238E27FC236}">
                <a16:creationId xmlns:a16="http://schemas.microsoft.com/office/drawing/2014/main" id="{D35CF46D-B2DD-DC27-3121-D2E56410FF9B}"/>
              </a:ext>
            </a:extLst>
          </p:cNvPr>
          <p:cNvSpPr/>
          <p:nvPr/>
        </p:nvSpPr>
        <p:spPr>
          <a:xfrm>
            <a:off x="2704646" y="915491"/>
            <a:ext cx="1370888" cy="338554"/>
          </a:xfrm>
          <a:prstGeom prst="rect">
            <a:avLst/>
          </a:prstGeom>
        </p:spPr>
        <p:txBody>
          <a:bodyPr wrap="none">
            <a:spAutoFit/>
          </a:bodyPr>
          <a:lstStyle/>
          <a:p>
            <a:pPr defTabSz="609585">
              <a:defRPr/>
            </a:pPr>
            <a:r>
              <a:rPr lang="en-GB" sz="1600" b="1" dirty="0">
                <a:solidFill>
                  <a:srgbClr val="002060"/>
                </a:solidFill>
                <a:latin typeface="Arial" panose="020B0604020202020204"/>
              </a:rPr>
              <a:t>Inventory UI</a:t>
            </a:r>
            <a:endParaRPr lang="en-GB" sz="1600" dirty="0">
              <a:solidFill>
                <a:srgbClr val="002060"/>
              </a:solidFill>
              <a:latin typeface="Arial" panose="020B0604020202020204"/>
            </a:endParaRPr>
          </a:p>
        </p:txBody>
      </p:sp>
      <p:pic>
        <p:nvPicPr>
          <p:cNvPr id="3" name="Picture 2" descr="image of the to be inventory interface">
            <a:extLst>
              <a:ext uri="{FF2B5EF4-FFF2-40B4-BE49-F238E27FC236}">
                <a16:creationId xmlns:a16="http://schemas.microsoft.com/office/drawing/2014/main" id="{5B5CE241-8378-0AAF-E5F7-1F0100BE33C9}"/>
              </a:ext>
            </a:extLst>
          </p:cNvPr>
          <p:cNvPicPr>
            <a:picLocks noChangeAspect="1"/>
          </p:cNvPicPr>
          <p:nvPr/>
        </p:nvPicPr>
        <p:blipFill>
          <a:blip r:embed="rId3"/>
          <a:stretch>
            <a:fillRect/>
          </a:stretch>
        </p:blipFill>
        <p:spPr>
          <a:xfrm>
            <a:off x="2521362" y="1328903"/>
            <a:ext cx="1787311" cy="1707804"/>
          </a:xfrm>
          <a:prstGeom prst="rect">
            <a:avLst/>
          </a:prstGeom>
          <a:ln>
            <a:solidFill>
              <a:schemeClr val="tx1"/>
            </a:solidFill>
          </a:ln>
        </p:spPr>
      </p:pic>
      <p:sp>
        <p:nvSpPr>
          <p:cNvPr id="53" name="TextBox 52">
            <a:extLst>
              <a:ext uri="{FF2B5EF4-FFF2-40B4-BE49-F238E27FC236}">
                <a16:creationId xmlns:a16="http://schemas.microsoft.com/office/drawing/2014/main" id="{EE9174A2-1A72-C51F-F949-A003CCAECEF8}"/>
              </a:ext>
            </a:extLst>
          </p:cNvPr>
          <p:cNvSpPr txBox="1"/>
          <p:nvPr/>
        </p:nvSpPr>
        <p:spPr>
          <a:xfrm>
            <a:off x="2359724" y="3137286"/>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Layout &amp; Workflow</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Sticky Header on columns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Retain titles when scrolling</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Remove Red/Orange/Green</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“Available” column &amp; icons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Use available space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Edit Classification workflow </a:t>
            </a:r>
          </a:p>
        </p:txBody>
      </p:sp>
      <p:cxnSp>
        <p:nvCxnSpPr>
          <p:cNvPr id="40" name="Straight Connector 39">
            <a:extLst>
              <a:ext uri="{FF2B5EF4-FFF2-40B4-BE49-F238E27FC236}">
                <a16:creationId xmlns:a16="http://schemas.microsoft.com/office/drawing/2014/main" id="{393E6141-8420-1AE0-9C11-6ADA3D9F6126}"/>
              </a:ext>
              <a:ext uri="{C183D7F6-B498-43B3-948B-1728B52AA6E4}">
                <adec:decorative xmlns:adec="http://schemas.microsoft.com/office/drawing/2017/decorative" val="1"/>
              </a:ext>
            </a:extLst>
          </p:cNvPr>
          <p:cNvCxnSpPr>
            <a:cxnSpLocks/>
          </p:cNvCxnSpPr>
          <p:nvPr/>
        </p:nvCxnSpPr>
        <p:spPr>
          <a:xfrm>
            <a:off x="4572000" y="921417"/>
            <a:ext cx="0" cy="4023562"/>
          </a:xfrm>
          <a:prstGeom prst="line">
            <a:avLst/>
          </a:prstGeom>
          <a:noFill/>
          <a:ln w="6350" cap="flat" cmpd="sng" algn="ctr">
            <a:solidFill>
              <a:srgbClr val="002060"/>
            </a:solidFill>
            <a:prstDash val="solid"/>
            <a:miter lim="800000"/>
          </a:ln>
          <a:effectLst/>
        </p:spPr>
      </p:cxnSp>
      <p:sp>
        <p:nvSpPr>
          <p:cNvPr id="32" name="Rectangle 31">
            <a:extLst>
              <a:ext uri="{FF2B5EF4-FFF2-40B4-BE49-F238E27FC236}">
                <a16:creationId xmlns:a16="http://schemas.microsoft.com/office/drawing/2014/main" id="{B68D5E86-AE23-5533-8083-050EBAC62D03}"/>
              </a:ext>
            </a:extLst>
          </p:cNvPr>
          <p:cNvSpPr/>
          <p:nvPr/>
        </p:nvSpPr>
        <p:spPr>
          <a:xfrm>
            <a:off x="4835328" y="898508"/>
            <a:ext cx="1757212" cy="338554"/>
          </a:xfrm>
          <a:prstGeom prst="rect">
            <a:avLst/>
          </a:prstGeom>
        </p:spPr>
        <p:txBody>
          <a:bodyPr wrap="none">
            <a:spAutoFit/>
          </a:bodyPr>
          <a:lstStyle/>
          <a:p>
            <a:pPr defTabSz="609585">
              <a:defRPr/>
            </a:pPr>
            <a:r>
              <a:rPr lang="en-GB" sz="1600" b="1" dirty="0">
                <a:solidFill>
                  <a:srgbClr val="002060"/>
                </a:solidFill>
                <a:latin typeface="Arial" panose="020B0604020202020204"/>
              </a:rPr>
              <a:t>Data Request UI</a:t>
            </a:r>
            <a:endParaRPr lang="en-GB" sz="1600" dirty="0">
              <a:solidFill>
                <a:srgbClr val="002060"/>
              </a:solidFill>
              <a:latin typeface="Arial" panose="020B0604020202020204"/>
            </a:endParaRPr>
          </a:p>
        </p:txBody>
      </p:sp>
      <p:pic>
        <p:nvPicPr>
          <p:cNvPr id="6" name="Picture 5" descr="image of current well data request interface">
            <a:extLst>
              <a:ext uri="{FF2B5EF4-FFF2-40B4-BE49-F238E27FC236}">
                <a16:creationId xmlns:a16="http://schemas.microsoft.com/office/drawing/2014/main" id="{265C1F1C-45D7-51EB-F42E-76F7561B74C3}"/>
              </a:ext>
            </a:extLst>
          </p:cNvPr>
          <p:cNvPicPr>
            <a:picLocks noChangeAspect="1"/>
          </p:cNvPicPr>
          <p:nvPr/>
        </p:nvPicPr>
        <p:blipFill>
          <a:blip r:embed="rId4"/>
          <a:stretch>
            <a:fillRect/>
          </a:stretch>
        </p:blipFill>
        <p:spPr>
          <a:xfrm>
            <a:off x="4834595" y="1328903"/>
            <a:ext cx="1802501" cy="1707804"/>
          </a:xfrm>
          <a:prstGeom prst="rect">
            <a:avLst/>
          </a:prstGeom>
          <a:ln>
            <a:solidFill>
              <a:schemeClr val="tx1"/>
            </a:solidFill>
          </a:ln>
        </p:spPr>
      </p:pic>
      <p:sp>
        <p:nvSpPr>
          <p:cNvPr id="11" name="TextBox 10">
            <a:extLst>
              <a:ext uri="{FF2B5EF4-FFF2-40B4-BE49-F238E27FC236}">
                <a16:creationId xmlns:a16="http://schemas.microsoft.com/office/drawing/2014/main" id="{5DE4AEE0-C2B8-5893-4B50-4AF21E247C47}"/>
              </a:ext>
            </a:extLst>
          </p:cNvPr>
          <p:cNvSpPr txBox="1"/>
          <p:nvPr/>
        </p:nvSpPr>
        <p:spPr>
          <a:xfrm>
            <a:off x="4649207"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Layout &amp; Workflow</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Adopt Inventory UI format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Accessibility updates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Wellbore operations stages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Seismic survey stages (new)</a:t>
            </a:r>
          </a:p>
          <a:p>
            <a:pPr marL="628650" lvl="1"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Acquisition</a:t>
            </a:r>
          </a:p>
          <a:p>
            <a:pPr marL="628650" lvl="1"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Pre &amp; Post Stack</a:t>
            </a:r>
          </a:p>
        </p:txBody>
      </p:sp>
      <p:cxnSp>
        <p:nvCxnSpPr>
          <p:cNvPr id="39" name="Straight Connector 38">
            <a:extLst>
              <a:ext uri="{FF2B5EF4-FFF2-40B4-BE49-F238E27FC236}">
                <a16:creationId xmlns:a16="http://schemas.microsoft.com/office/drawing/2014/main" id="{6A5897D7-B6A1-C95B-F2AD-C02645D21318}"/>
              </a:ext>
              <a:ext uri="{C183D7F6-B498-43B3-948B-1728B52AA6E4}">
                <adec:decorative xmlns:adec="http://schemas.microsoft.com/office/drawing/2017/decorative" val="1"/>
              </a:ext>
            </a:extLst>
          </p:cNvPr>
          <p:cNvCxnSpPr>
            <a:cxnSpLocks/>
          </p:cNvCxnSpPr>
          <p:nvPr/>
        </p:nvCxnSpPr>
        <p:spPr>
          <a:xfrm>
            <a:off x="6855867" y="921417"/>
            <a:ext cx="0" cy="4023562"/>
          </a:xfrm>
          <a:prstGeom prst="line">
            <a:avLst/>
          </a:prstGeom>
          <a:noFill/>
          <a:ln w="6350" cap="flat" cmpd="sng" algn="ctr">
            <a:solidFill>
              <a:srgbClr val="002060"/>
            </a:solidFill>
            <a:prstDash val="solid"/>
            <a:miter lim="800000"/>
          </a:ln>
          <a:effectLst/>
        </p:spPr>
      </p:cxnSp>
      <p:sp>
        <p:nvSpPr>
          <p:cNvPr id="9" name="Rectangle 8">
            <a:extLst>
              <a:ext uri="{FF2B5EF4-FFF2-40B4-BE49-F238E27FC236}">
                <a16:creationId xmlns:a16="http://schemas.microsoft.com/office/drawing/2014/main" id="{B9107FCB-CD70-B1B9-9DF2-1081201FA863}"/>
              </a:ext>
            </a:extLst>
          </p:cNvPr>
          <p:cNvSpPr/>
          <p:nvPr/>
        </p:nvSpPr>
        <p:spPr>
          <a:xfrm>
            <a:off x="7277434" y="916582"/>
            <a:ext cx="1428596" cy="338554"/>
          </a:xfrm>
          <a:prstGeom prst="rect">
            <a:avLst/>
          </a:prstGeom>
        </p:spPr>
        <p:txBody>
          <a:bodyPr wrap="none">
            <a:spAutoFit/>
          </a:bodyPr>
          <a:lstStyle/>
          <a:p>
            <a:pPr defTabSz="609585">
              <a:defRPr/>
            </a:pPr>
            <a:r>
              <a:rPr lang="en-GB" sz="1600" b="1" dirty="0">
                <a:solidFill>
                  <a:srgbClr val="002060"/>
                </a:solidFill>
                <a:latin typeface="Arial" panose="020B0604020202020204"/>
              </a:rPr>
              <a:t>Notifications</a:t>
            </a:r>
            <a:endParaRPr lang="en-GB" sz="1600" dirty="0">
              <a:solidFill>
                <a:srgbClr val="002060"/>
              </a:solidFill>
              <a:latin typeface="Arial" panose="020B0604020202020204"/>
            </a:endParaRPr>
          </a:p>
        </p:txBody>
      </p:sp>
      <p:grpSp>
        <p:nvGrpSpPr>
          <p:cNvPr id="5" name="Group 4" descr="image of reporting request email to ISC">
            <a:extLst>
              <a:ext uri="{FF2B5EF4-FFF2-40B4-BE49-F238E27FC236}">
                <a16:creationId xmlns:a16="http://schemas.microsoft.com/office/drawing/2014/main" id="{1762E2CA-45DB-559F-90B2-16612BBAB0C3}"/>
              </a:ext>
            </a:extLst>
          </p:cNvPr>
          <p:cNvGrpSpPr/>
          <p:nvPr/>
        </p:nvGrpSpPr>
        <p:grpSpPr>
          <a:xfrm>
            <a:off x="7074634" y="1323372"/>
            <a:ext cx="1846314" cy="1713336"/>
            <a:chOff x="1155221" y="856119"/>
            <a:chExt cx="9111725" cy="5367544"/>
          </a:xfrm>
        </p:grpSpPr>
        <p:pic>
          <p:nvPicPr>
            <p:cNvPr id="7" name="Picture 6">
              <a:extLst>
                <a:ext uri="{FF2B5EF4-FFF2-40B4-BE49-F238E27FC236}">
                  <a16:creationId xmlns:a16="http://schemas.microsoft.com/office/drawing/2014/main" id="{E659D05D-4ED5-B05F-361E-46CAFDE293EC}"/>
                </a:ext>
              </a:extLst>
            </p:cNvPr>
            <p:cNvPicPr>
              <a:picLocks noChangeAspect="1"/>
            </p:cNvPicPr>
            <p:nvPr/>
          </p:nvPicPr>
          <p:blipFill>
            <a:blip r:embed="rId5"/>
            <a:stretch>
              <a:fillRect/>
            </a:stretch>
          </p:blipFill>
          <p:spPr>
            <a:xfrm>
              <a:off x="1155221" y="856119"/>
              <a:ext cx="9111725" cy="4466526"/>
            </a:xfrm>
            <a:prstGeom prst="rect">
              <a:avLst/>
            </a:prstGeom>
            <a:ln>
              <a:solidFill>
                <a:srgbClr val="003351"/>
              </a:solidFill>
            </a:ln>
          </p:spPr>
        </p:pic>
        <p:pic>
          <p:nvPicPr>
            <p:cNvPr id="8" name="Picture 7">
              <a:extLst>
                <a:ext uri="{FF2B5EF4-FFF2-40B4-BE49-F238E27FC236}">
                  <a16:creationId xmlns:a16="http://schemas.microsoft.com/office/drawing/2014/main" id="{0F9F2F54-804D-2FA3-B041-2477B043B162}"/>
                </a:ext>
              </a:extLst>
            </p:cNvPr>
            <p:cNvPicPr>
              <a:picLocks noChangeAspect="1"/>
            </p:cNvPicPr>
            <p:nvPr/>
          </p:nvPicPr>
          <p:blipFill>
            <a:blip r:embed="rId6"/>
            <a:stretch>
              <a:fillRect/>
            </a:stretch>
          </p:blipFill>
          <p:spPr>
            <a:xfrm>
              <a:off x="1155236" y="5322644"/>
              <a:ext cx="9111710" cy="901019"/>
            </a:xfrm>
            <a:prstGeom prst="rect">
              <a:avLst/>
            </a:prstGeom>
            <a:ln>
              <a:solidFill>
                <a:srgbClr val="003351"/>
              </a:solidFill>
            </a:ln>
          </p:spPr>
        </p:pic>
      </p:grpSp>
      <p:sp>
        <p:nvSpPr>
          <p:cNvPr id="12" name="TextBox 11">
            <a:extLst>
              <a:ext uri="{FF2B5EF4-FFF2-40B4-BE49-F238E27FC236}">
                <a16:creationId xmlns:a16="http://schemas.microsoft.com/office/drawing/2014/main" id="{387547DB-0B29-6355-54AC-C15CEF0DF3E5}"/>
              </a:ext>
            </a:extLst>
          </p:cNvPr>
          <p:cNvSpPr txBox="1"/>
          <p:nvPr/>
        </p:nvSpPr>
        <p:spPr>
          <a:xfrm>
            <a:off x="6940703"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Workflow generated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Adopt Reporting Notice style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Request acknowledgement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Company DM message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Company DM opt out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Close out to messages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Compliance Team workflows</a:t>
            </a:r>
          </a:p>
        </p:txBody>
      </p:sp>
    </p:spTree>
    <p:extLst>
      <p:ext uri="{BB962C8B-B14F-4D97-AF65-F5344CB8AC3E}">
        <p14:creationId xmlns:p14="http://schemas.microsoft.com/office/powerpoint/2010/main" val="212487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Data Requests – proposed changes</a:t>
            </a:r>
          </a:p>
        </p:txBody>
      </p:sp>
      <p:grpSp>
        <p:nvGrpSpPr>
          <p:cNvPr id="31" name="Group 30" descr="image of current well data request interface">
            <a:extLst>
              <a:ext uri="{FF2B5EF4-FFF2-40B4-BE49-F238E27FC236}">
                <a16:creationId xmlns:a16="http://schemas.microsoft.com/office/drawing/2014/main" id="{5EC59A0B-3DB6-BAF3-13E2-3D752C48FF7B}"/>
              </a:ext>
            </a:extLst>
          </p:cNvPr>
          <p:cNvGrpSpPr/>
          <p:nvPr/>
        </p:nvGrpSpPr>
        <p:grpSpPr>
          <a:xfrm>
            <a:off x="214699" y="990601"/>
            <a:ext cx="4065432" cy="3803650"/>
            <a:chOff x="309949" y="990601"/>
            <a:chExt cx="4065432" cy="3803650"/>
          </a:xfrm>
        </p:grpSpPr>
        <p:pic>
          <p:nvPicPr>
            <p:cNvPr id="6" name="Picture 5">
              <a:extLst>
                <a:ext uri="{FF2B5EF4-FFF2-40B4-BE49-F238E27FC236}">
                  <a16:creationId xmlns:a16="http://schemas.microsoft.com/office/drawing/2014/main" id="{5A018FA0-4F14-9545-8F56-277E2796767D}"/>
                </a:ext>
              </a:extLst>
            </p:cNvPr>
            <p:cNvPicPr>
              <a:picLocks noChangeAspect="1"/>
            </p:cNvPicPr>
            <p:nvPr/>
          </p:nvPicPr>
          <p:blipFill>
            <a:blip r:embed="rId2"/>
            <a:stretch>
              <a:fillRect/>
            </a:stretch>
          </p:blipFill>
          <p:spPr>
            <a:xfrm>
              <a:off x="309949" y="990601"/>
              <a:ext cx="4065432" cy="3803650"/>
            </a:xfrm>
            <a:prstGeom prst="rect">
              <a:avLst/>
            </a:prstGeom>
            <a:ln>
              <a:solidFill>
                <a:schemeClr val="tx1"/>
              </a:solidFill>
            </a:ln>
          </p:spPr>
        </p:pic>
        <p:sp>
          <p:nvSpPr>
            <p:cNvPr id="15" name="Rectangle 14">
              <a:extLst>
                <a:ext uri="{FF2B5EF4-FFF2-40B4-BE49-F238E27FC236}">
                  <a16:creationId xmlns:a16="http://schemas.microsoft.com/office/drawing/2014/main" id="{EAF66B8E-7E3A-DA03-1BB8-7437F8AFAAF3}"/>
                </a:ext>
              </a:extLst>
            </p:cNvPr>
            <p:cNvSpPr/>
            <p:nvPr/>
          </p:nvSpPr>
          <p:spPr>
            <a:xfrm>
              <a:off x="2378702" y="1105341"/>
              <a:ext cx="1723398" cy="209109"/>
            </a:xfrm>
            <a:prstGeom prst="rect">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descr="image of to be well data request interface">
            <a:extLst>
              <a:ext uri="{FF2B5EF4-FFF2-40B4-BE49-F238E27FC236}">
                <a16:creationId xmlns:a16="http://schemas.microsoft.com/office/drawing/2014/main" id="{BA2D08CC-3858-280E-3804-A261A01B2A58}"/>
              </a:ext>
            </a:extLst>
          </p:cNvPr>
          <p:cNvGrpSpPr/>
          <p:nvPr/>
        </p:nvGrpSpPr>
        <p:grpSpPr>
          <a:xfrm>
            <a:off x="4524782" y="990601"/>
            <a:ext cx="4317657" cy="3803650"/>
            <a:chOff x="4493032" y="990601"/>
            <a:chExt cx="4317657" cy="3803650"/>
          </a:xfrm>
        </p:grpSpPr>
        <p:pic>
          <p:nvPicPr>
            <p:cNvPr id="10" name="Picture 9">
              <a:extLst>
                <a:ext uri="{FF2B5EF4-FFF2-40B4-BE49-F238E27FC236}">
                  <a16:creationId xmlns:a16="http://schemas.microsoft.com/office/drawing/2014/main" id="{7A5115C9-0650-2028-96D4-69B4021AF2C9}"/>
                </a:ext>
              </a:extLst>
            </p:cNvPr>
            <p:cNvPicPr>
              <a:picLocks noChangeAspect="1"/>
            </p:cNvPicPr>
            <p:nvPr/>
          </p:nvPicPr>
          <p:blipFill>
            <a:blip r:embed="rId3"/>
            <a:stretch>
              <a:fillRect/>
            </a:stretch>
          </p:blipFill>
          <p:spPr>
            <a:xfrm>
              <a:off x="4493032" y="990601"/>
              <a:ext cx="4317657" cy="3803650"/>
            </a:xfrm>
            <a:prstGeom prst="rect">
              <a:avLst/>
            </a:prstGeom>
            <a:ln>
              <a:solidFill>
                <a:schemeClr val="tx1"/>
              </a:solidFill>
            </a:ln>
          </p:spPr>
        </p:pic>
        <p:pic>
          <p:nvPicPr>
            <p:cNvPr id="12" name="Picture 11">
              <a:extLst>
                <a:ext uri="{FF2B5EF4-FFF2-40B4-BE49-F238E27FC236}">
                  <a16:creationId xmlns:a16="http://schemas.microsoft.com/office/drawing/2014/main" id="{F23921CA-4142-1395-60CF-2A1A44A79611}"/>
                </a:ext>
              </a:extLst>
            </p:cNvPr>
            <p:cNvPicPr>
              <a:picLocks noChangeAspect="1"/>
            </p:cNvPicPr>
            <p:nvPr/>
          </p:nvPicPr>
          <p:blipFill>
            <a:blip r:embed="rId4"/>
            <a:stretch>
              <a:fillRect/>
            </a:stretch>
          </p:blipFill>
          <p:spPr>
            <a:xfrm>
              <a:off x="4616450" y="2918298"/>
              <a:ext cx="1735418" cy="1771273"/>
            </a:xfrm>
            <a:prstGeom prst="rect">
              <a:avLst/>
            </a:prstGeom>
          </p:spPr>
        </p:pic>
        <p:pic>
          <p:nvPicPr>
            <p:cNvPr id="14" name="Picture 13">
              <a:extLst>
                <a:ext uri="{FF2B5EF4-FFF2-40B4-BE49-F238E27FC236}">
                  <a16:creationId xmlns:a16="http://schemas.microsoft.com/office/drawing/2014/main" id="{DADF9998-D3BF-1D84-2B08-A140F8FFFF07}"/>
                </a:ext>
              </a:extLst>
            </p:cNvPr>
            <p:cNvPicPr>
              <a:picLocks noChangeAspect="1"/>
            </p:cNvPicPr>
            <p:nvPr/>
          </p:nvPicPr>
          <p:blipFill>
            <a:blip r:embed="rId5"/>
            <a:stretch>
              <a:fillRect/>
            </a:stretch>
          </p:blipFill>
          <p:spPr>
            <a:xfrm>
              <a:off x="6349112" y="2984500"/>
              <a:ext cx="572388" cy="1724819"/>
            </a:xfrm>
            <a:prstGeom prst="rect">
              <a:avLst/>
            </a:prstGeom>
          </p:spPr>
        </p:pic>
        <p:sp>
          <p:nvSpPr>
            <p:cNvPr id="16" name="Rectangle 15">
              <a:extLst>
                <a:ext uri="{FF2B5EF4-FFF2-40B4-BE49-F238E27FC236}">
                  <a16:creationId xmlns:a16="http://schemas.microsoft.com/office/drawing/2014/main" id="{97E8BDA1-144D-82EB-5C71-779DF1994766}"/>
                </a:ext>
              </a:extLst>
            </p:cNvPr>
            <p:cNvSpPr/>
            <p:nvPr/>
          </p:nvSpPr>
          <p:spPr>
            <a:xfrm>
              <a:off x="6855452" y="1105341"/>
              <a:ext cx="1907548" cy="209109"/>
            </a:xfrm>
            <a:prstGeom prst="rect">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71B8FE-59AA-D84C-2C8B-5FAA5113022F}"/>
                </a:ext>
              </a:extLst>
            </p:cNvPr>
            <p:cNvSpPr/>
            <p:nvPr/>
          </p:nvSpPr>
          <p:spPr>
            <a:xfrm flipV="1">
              <a:off x="4540079" y="2271877"/>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8" name="Rectangle 17">
              <a:extLst>
                <a:ext uri="{FF2B5EF4-FFF2-40B4-BE49-F238E27FC236}">
                  <a16:creationId xmlns:a16="http://schemas.microsoft.com/office/drawing/2014/main" id="{71F63AA0-AA63-4847-4E1D-C3D27B2CE882}"/>
                </a:ext>
              </a:extLst>
            </p:cNvPr>
            <p:cNvSpPr/>
            <p:nvPr/>
          </p:nvSpPr>
          <p:spPr>
            <a:xfrm flipV="1">
              <a:off x="4540079" y="2420041"/>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9" name="Rectangle 18">
              <a:extLst>
                <a:ext uri="{FF2B5EF4-FFF2-40B4-BE49-F238E27FC236}">
                  <a16:creationId xmlns:a16="http://schemas.microsoft.com/office/drawing/2014/main" id="{1904BA9C-4414-5D7A-DC0F-2C4DF0F4B61B}"/>
                </a:ext>
              </a:extLst>
            </p:cNvPr>
            <p:cNvSpPr/>
            <p:nvPr/>
          </p:nvSpPr>
          <p:spPr>
            <a:xfrm flipV="1">
              <a:off x="4540079" y="2577016"/>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0" name="Rectangle 19">
              <a:extLst>
                <a:ext uri="{FF2B5EF4-FFF2-40B4-BE49-F238E27FC236}">
                  <a16:creationId xmlns:a16="http://schemas.microsoft.com/office/drawing/2014/main" id="{13EAABD9-B224-1D58-4C22-3438FAA348B7}"/>
                </a:ext>
              </a:extLst>
            </p:cNvPr>
            <p:cNvSpPr/>
            <p:nvPr/>
          </p:nvSpPr>
          <p:spPr>
            <a:xfrm flipV="1">
              <a:off x="4540079" y="307350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1" name="Rectangle 20">
              <a:extLst>
                <a:ext uri="{FF2B5EF4-FFF2-40B4-BE49-F238E27FC236}">
                  <a16:creationId xmlns:a16="http://schemas.microsoft.com/office/drawing/2014/main" id="{91D70107-5BC0-D9BE-4A32-6DD6BF9FE950}"/>
                </a:ext>
              </a:extLst>
            </p:cNvPr>
            <p:cNvSpPr/>
            <p:nvPr/>
          </p:nvSpPr>
          <p:spPr>
            <a:xfrm flipV="1">
              <a:off x="4540079" y="2928563"/>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2" name="Rectangle 21">
              <a:extLst>
                <a:ext uri="{FF2B5EF4-FFF2-40B4-BE49-F238E27FC236}">
                  <a16:creationId xmlns:a16="http://schemas.microsoft.com/office/drawing/2014/main" id="{A5DA7FFC-7C3E-03FB-B13C-C5C87011BC86}"/>
                </a:ext>
              </a:extLst>
            </p:cNvPr>
            <p:cNvSpPr/>
            <p:nvPr/>
          </p:nvSpPr>
          <p:spPr>
            <a:xfrm flipV="1">
              <a:off x="4541520" y="3243842"/>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3" name="Rectangle 22">
              <a:extLst>
                <a:ext uri="{FF2B5EF4-FFF2-40B4-BE49-F238E27FC236}">
                  <a16:creationId xmlns:a16="http://schemas.microsoft.com/office/drawing/2014/main" id="{E6DE5ED0-8175-7CDE-B357-92B8E1A95496}"/>
                </a:ext>
              </a:extLst>
            </p:cNvPr>
            <p:cNvSpPr/>
            <p:nvPr/>
          </p:nvSpPr>
          <p:spPr>
            <a:xfrm flipV="1">
              <a:off x="4540079" y="3398781"/>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4" name="Rectangle 23">
              <a:extLst>
                <a:ext uri="{FF2B5EF4-FFF2-40B4-BE49-F238E27FC236}">
                  <a16:creationId xmlns:a16="http://schemas.microsoft.com/office/drawing/2014/main" id="{487B4BF6-5A08-54FE-9EDE-BF8F846FEA5F}"/>
                </a:ext>
              </a:extLst>
            </p:cNvPr>
            <p:cNvSpPr/>
            <p:nvPr/>
          </p:nvSpPr>
          <p:spPr>
            <a:xfrm flipV="1">
              <a:off x="4540079" y="3558253"/>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5" name="Rectangle 24">
              <a:extLst>
                <a:ext uri="{FF2B5EF4-FFF2-40B4-BE49-F238E27FC236}">
                  <a16:creationId xmlns:a16="http://schemas.microsoft.com/office/drawing/2014/main" id="{ADE9A721-67E6-2759-0B0D-9C8C4BE40B82}"/>
                </a:ext>
              </a:extLst>
            </p:cNvPr>
            <p:cNvSpPr/>
            <p:nvPr/>
          </p:nvSpPr>
          <p:spPr>
            <a:xfrm flipV="1">
              <a:off x="4540079" y="3932039"/>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6" name="Rectangle 25">
              <a:extLst>
                <a:ext uri="{FF2B5EF4-FFF2-40B4-BE49-F238E27FC236}">
                  <a16:creationId xmlns:a16="http://schemas.microsoft.com/office/drawing/2014/main" id="{A855A3D0-55C4-BF11-75B6-B41A6BB636B3}"/>
                </a:ext>
              </a:extLst>
            </p:cNvPr>
            <p:cNvSpPr/>
            <p:nvPr/>
          </p:nvSpPr>
          <p:spPr>
            <a:xfrm flipV="1">
              <a:off x="4540079" y="408614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7" name="Rectangle 26">
              <a:extLst>
                <a:ext uri="{FF2B5EF4-FFF2-40B4-BE49-F238E27FC236}">
                  <a16:creationId xmlns:a16="http://schemas.microsoft.com/office/drawing/2014/main" id="{71C2FBCD-3841-ABB1-7EA9-C449F2558195}"/>
                </a:ext>
              </a:extLst>
            </p:cNvPr>
            <p:cNvSpPr/>
            <p:nvPr/>
          </p:nvSpPr>
          <p:spPr>
            <a:xfrm flipV="1">
              <a:off x="4540079" y="424616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8" name="Rectangle 27">
              <a:extLst>
                <a:ext uri="{FF2B5EF4-FFF2-40B4-BE49-F238E27FC236}">
                  <a16:creationId xmlns:a16="http://schemas.microsoft.com/office/drawing/2014/main" id="{8EA81C30-43E2-87B7-DC3E-07C126ECAF7D}"/>
                </a:ext>
              </a:extLst>
            </p:cNvPr>
            <p:cNvSpPr/>
            <p:nvPr/>
          </p:nvSpPr>
          <p:spPr>
            <a:xfrm flipV="1">
              <a:off x="4541519" y="4594839"/>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grpSp>
      <p:sp>
        <p:nvSpPr>
          <p:cNvPr id="30" name="Rectangle 29" descr="image of current well data request interface">
            <a:extLst>
              <a:ext uri="{FF2B5EF4-FFF2-40B4-BE49-F238E27FC236}">
                <a16:creationId xmlns:a16="http://schemas.microsoft.com/office/drawing/2014/main" id="{A0710570-0B95-B42C-4541-9CFF78D9D0ED}"/>
              </a:ext>
            </a:extLst>
          </p:cNvPr>
          <p:cNvSpPr/>
          <p:nvPr/>
        </p:nvSpPr>
        <p:spPr>
          <a:xfrm flipV="1">
            <a:off x="4540079" y="5486399"/>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Tree>
    <p:extLst>
      <p:ext uri="{BB962C8B-B14F-4D97-AF65-F5344CB8AC3E}">
        <p14:creationId xmlns:p14="http://schemas.microsoft.com/office/powerpoint/2010/main" val="2136367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Inventory &amp; Data Requests</a:t>
            </a:r>
            <a:r>
              <a:rPr lang="en-GB" dirty="0">
                <a:solidFill>
                  <a:schemeClr val="bg1"/>
                </a:solidFill>
                <a:latin typeface="Arial" panose="020B0604020202020204" pitchFamily="34" charset="0"/>
                <a:cs typeface="Arial" panose="020B0604020202020204" pitchFamily="34" charset="0"/>
              </a:rPr>
              <a:t>..</a:t>
            </a:r>
            <a:endParaRPr lang="en-GB" dirty="0">
              <a:solidFill>
                <a:schemeClr val="bg1"/>
              </a:solidFill>
              <a:highlight>
                <a:srgbClr val="FFFF00"/>
              </a:highlight>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DA87741-9D98-EDED-487A-5834329321FF}"/>
              </a:ext>
            </a:extLst>
          </p:cNvPr>
          <p:cNvSpPr/>
          <p:nvPr/>
        </p:nvSpPr>
        <p:spPr>
          <a:xfrm>
            <a:off x="415268" y="901441"/>
            <a:ext cx="1495922" cy="338554"/>
          </a:xfrm>
          <a:prstGeom prst="rect">
            <a:avLst/>
          </a:prstGeom>
        </p:spPr>
        <p:txBody>
          <a:bodyPr wrap="none">
            <a:spAutoFit/>
          </a:bodyPr>
          <a:lstStyle/>
          <a:p>
            <a:pPr defTabSz="609585">
              <a:defRPr/>
            </a:pPr>
            <a:r>
              <a:rPr lang="en-GB" sz="1600" b="1" dirty="0">
                <a:solidFill>
                  <a:srgbClr val="002060"/>
                </a:solidFill>
                <a:latin typeface="Arial" panose="020B0604020202020204"/>
              </a:rPr>
              <a:t>UI/UX Review</a:t>
            </a:r>
            <a:endParaRPr lang="en-GB" sz="1600" dirty="0">
              <a:solidFill>
                <a:srgbClr val="002060"/>
              </a:solidFill>
              <a:latin typeface="Arial" panose="020B0604020202020204"/>
            </a:endParaRPr>
          </a:p>
        </p:txBody>
      </p:sp>
      <p:pic>
        <p:nvPicPr>
          <p:cNvPr id="42" name="Picture 41" descr="image company logo Fivium">
            <a:extLst>
              <a:ext uri="{FF2B5EF4-FFF2-40B4-BE49-F238E27FC236}">
                <a16:creationId xmlns:a16="http://schemas.microsoft.com/office/drawing/2014/main" id="{EA57705B-4A4E-E40D-2872-683783B32AEB}"/>
              </a:ext>
            </a:extLst>
          </p:cNvPr>
          <p:cNvPicPr>
            <a:picLocks noChangeAspect="1"/>
          </p:cNvPicPr>
          <p:nvPr/>
        </p:nvPicPr>
        <p:blipFill>
          <a:blip r:embed="rId2"/>
          <a:stretch>
            <a:fillRect/>
          </a:stretch>
        </p:blipFill>
        <p:spPr>
          <a:xfrm>
            <a:off x="233025" y="1323372"/>
            <a:ext cx="1802795" cy="1686485"/>
          </a:xfrm>
          <a:prstGeom prst="rect">
            <a:avLst/>
          </a:prstGeom>
          <a:ln>
            <a:solidFill>
              <a:schemeClr val="tx1"/>
            </a:solidFill>
          </a:ln>
        </p:spPr>
      </p:pic>
      <p:sp>
        <p:nvSpPr>
          <p:cNvPr id="22" name="TextBox 21">
            <a:extLst>
              <a:ext uri="{FF2B5EF4-FFF2-40B4-BE49-F238E27FC236}">
                <a16:creationId xmlns:a16="http://schemas.microsoft.com/office/drawing/2014/main" id="{D2E795F2-1AB2-37BB-C7AF-B5E1C8850AF0}"/>
              </a:ext>
            </a:extLst>
          </p:cNvPr>
          <p:cNvSpPr txBox="1"/>
          <p:nvPr/>
        </p:nvSpPr>
        <p:spPr>
          <a:xfrm>
            <a:off x="162758" y="3137286"/>
            <a:ext cx="203132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Feedback themes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Accessibility issues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Unclear notifications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Tracking – status updates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Lengthy turnaround times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NSTA Functionality</a:t>
            </a:r>
          </a:p>
          <a:p>
            <a:pPr defTabSz="457189">
              <a:spcBef>
                <a:spcPts val="600"/>
              </a:spcBef>
              <a:defRPr/>
            </a:pPr>
            <a:endParaRPr lang="en-GB" sz="1200" dirty="0">
              <a:solidFill>
                <a:srgbClr val="002060"/>
              </a:solidFill>
              <a:highlight>
                <a:srgbClr val="FFFF00"/>
              </a:highlight>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61968B82-B645-6ADF-A826-AA6934091E57}"/>
              </a:ext>
              <a:ext uri="{C183D7F6-B498-43B3-948B-1728B52AA6E4}">
                <adec:decorative xmlns:adec="http://schemas.microsoft.com/office/drawing/2017/decorative" val="1"/>
              </a:ext>
            </a:extLst>
          </p:cNvPr>
          <p:cNvCxnSpPr>
            <a:cxnSpLocks/>
          </p:cNvCxnSpPr>
          <p:nvPr/>
        </p:nvCxnSpPr>
        <p:spPr>
          <a:xfrm>
            <a:off x="2276903" y="921417"/>
            <a:ext cx="0" cy="4023562"/>
          </a:xfrm>
          <a:prstGeom prst="line">
            <a:avLst/>
          </a:prstGeom>
          <a:noFill/>
          <a:ln w="6350" cap="flat" cmpd="sng" algn="ctr">
            <a:solidFill>
              <a:srgbClr val="002060"/>
            </a:solidFill>
            <a:prstDash val="solid"/>
            <a:miter lim="800000"/>
          </a:ln>
          <a:effectLst/>
        </p:spPr>
      </p:cxnSp>
      <p:sp>
        <p:nvSpPr>
          <p:cNvPr id="31" name="Rectangle 30">
            <a:extLst>
              <a:ext uri="{FF2B5EF4-FFF2-40B4-BE49-F238E27FC236}">
                <a16:creationId xmlns:a16="http://schemas.microsoft.com/office/drawing/2014/main" id="{D35CF46D-B2DD-DC27-3121-D2E56410FF9B}"/>
              </a:ext>
            </a:extLst>
          </p:cNvPr>
          <p:cNvSpPr/>
          <p:nvPr/>
        </p:nvSpPr>
        <p:spPr>
          <a:xfrm>
            <a:off x="2733393" y="901666"/>
            <a:ext cx="1370888" cy="338554"/>
          </a:xfrm>
          <a:prstGeom prst="rect">
            <a:avLst/>
          </a:prstGeom>
        </p:spPr>
        <p:txBody>
          <a:bodyPr wrap="none">
            <a:spAutoFit/>
          </a:bodyPr>
          <a:lstStyle/>
          <a:p>
            <a:pPr defTabSz="609585">
              <a:defRPr/>
            </a:pPr>
            <a:r>
              <a:rPr lang="en-GB" sz="1600" b="1" dirty="0">
                <a:solidFill>
                  <a:srgbClr val="002060"/>
                </a:solidFill>
                <a:latin typeface="Arial" panose="020B0604020202020204"/>
              </a:rPr>
              <a:t>Inventory UI</a:t>
            </a:r>
            <a:endParaRPr lang="en-GB" sz="1600" dirty="0">
              <a:solidFill>
                <a:srgbClr val="002060"/>
              </a:solidFill>
              <a:latin typeface="Arial" panose="020B0604020202020204"/>
            </a:endParaRPr>
          </a:p>
        </p:txBody>
      </p:sp>
      <p:pic>
        <p:nvPicPr>
          <p:cNvPr id="25" name="Picture 24" descr="image of to be  well inventory interface">
            <a:extLst>
              <a:ext uri="{FF2B5EF4-FFF2-40B4-BE49-F238E27FC236}">
                <a16:creationId xmlns:a16="http://schemas.microsoft.com/office/drawing/2014/main" id="{2659D1E5-A6CB-39D0-3791-688899268642}"/>
              </a:ext>
            </a:extLst>
          </p:cNvPr>
          <p:cNvPicPr>
            <a:picLocks noChangeAspect="1"/>
          </p:cNvPicPr>
          <p:nvPr/>
        </p:nvPicPr>
        <p:blipFill>
          <a:blip r:embed="rId3"/>
          <a:stretch>
            <a:fillRect/>
          </a:stretch>
        </p:blipFill>
        <p:spPr>
          <a:xfrm>
            <a:off x="2533324" y="1328903"/>
            <a:ext cx="1787311" cy="1707804"/>
          </a:xfrm>
          <a:prstGeom prst="rect">
            <a:avLst/>
          </a:prstGeom>
          <a:ln>
            <a:solidFill>
              <a:schemeClr val="tx1"/>
            </a:solidFill>
          </a:ln>
        </p:spPr>
      </p:pic>
      <p:sp>
        <p:nvSpPr>
          <p:cNvPr id="41" name="TextBox 40">
            <a:extLst>
              <a:ext uri="{FF2B5EF4-FFF2-40B4-BE49-F238E27FC236}">
                <a16:creationId xmlns:a16="http://schemas.microsoft.com/office/drawing/2014/main" id="{3D9BFF71-B892-2CD5-0609-FC1121E4BFC5}"/>
              </a:ext>
            </a:extLst>
          </p:cNvPr>
          <p:cNvSpPr txBox="1"/>
          <p:nvPr/>
        </p:nvSpPr>
        <p:spPr>
          <a:xfrm>
            <a:off x="2359724" y="3137286"/>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Layout &amp; Workflow</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Sticky Header on columns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Retain titles when scrolling</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Remove Red/Orange/Green</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“Available” column &amp; icons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Use available space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Edit Classification workflow </a:t>
            </a:r>
          </a:p>
        </p:txBody>
      </p:sp>
      <p:cxnSp>
        <p:nvCxnSpPr>
          <p:cNvPr id="40" name="Straight Connector 39">
            <a:extLst>
              <a:ext uri="{FF2B5EF4-FFF2-40B4-BE49-F238E27FC236}">
                <a16:creationId xmlns:a16="http://schemas.microsoft.com/office/drawing/2014/main" id="{393E6141-8420-1AE0-9C11-6ADA3D9F6126}"/>
              </a:ext>
              <a:ext uri="{C183D7F6-B498-43B3-948B-1728B52AA6E4}">
                <adec:decorative xmlns:adec="http://schemas.microsoft.com/office/drawing/2017/decorative" val="1"/>
              </a:ext>
            </a:extLst>
          </p:cNvPr>
          <p:cNvCxnSpPr>
            <a:cxnSpLocks/>
          </p:cNvCxnSpPr>
          <p:nvPr/>
        </p:nvCxnSpPr>
        <p:spPr>
          <a:xfrm>
            <a:off x="4572000" y="921417"/>
            <a:ext cx="0" cy="4023562"/>
          </a:xfrm>
          <a:prstGeom prst="line">
            <a:avLst/>
          </a:prstGeom>
          <a:noFill/>
          <a:ln w="6350" cap="flat" cmpd="sng" algn="ctr">
            <a:solidFill>
              <a:srgbClr val="002060"/>
            </a:solidFill>
            <a:prstDash val="solid"/>
            <a:miter lim="800000"/>
          </a:ln>
          <a:effectLst/>
        </p:spPr>
      </p:cxnSp>
      <p:sp>
        <p:nvSpPr>
          <p:cNvPr id="26" name="Rectangle 25">
            <a:extLst>
              <a:ext uri="{FF2B5EF4-FFF2-40B4-BE49-F238E27FC236}">
                <a16:creationId xmlns:a16="http://schemas.microsoft.com/office/drawing/2014/main" id="{E39DC86F-2ED1-5469-5A68-D4B081DD2BE2}"/>
              </a:ext>
            </a:extLst>
          </p:cNvPr>
          <p:cNvSpPr/>
          <p:nvPr/>
        </p:nvSpPr>
        <p:spPr>
          <a:xfrm>
            <a:off x="4835328" y="898508"/>
            <a:ext cx="1757212" cy="338554"/>
          </a:xfrm>
          <a:prstGeom prst="rect">
            <a:avLst/>
          </a:prstGeom>
        </p:spPr>
        <p:txBody>
          <a:bodyPr wrap="none">
            <a:spAutoFit/>
          </a:bodyPr>
          <a:lstStyle/>
          <a:p>
            <a:pPr defTabSz="609585">
              <a:defRPr/>
            </a:pPr>
            <a:r>
              <a:rPr lang="en-GB" sz="1600" b="1" dirty="0">
                <a:solidFill>
                  <a:srgbClr val="002060"/>
                </a:solidFill>
                <a:latin typeface="Arial" panose="020B0604020202020204"/>
              </a:rPr>
              <a:t>Data Request UI</a:t>
            </a:r>
            <a:endParaRPr lang="en-GB" sz="1600" dirty="0">
              <a:solidFill>
                <a:srgbClr val="002060"/>
              </a:solidFill>
              <a:latin typeface="Arial" panose="020B0604020202020204"/>
            </a:endParaRPr>
          </a:p>
        </p:txBody>
      </p:sp>
      <p:grpSp>
        <p:nvGrpSpPr>
          <p:cNvPr id="3" name="Group 2" descr="image of to be well data request interface">
            <a:extLst>
              <a:ext uri="{FF2B5EF4-FFF2-40B4-BE49-F238E27FC236}">
                <a16:creationId xmlns:a16="http://schemas.microsoft.com/office/drawing/2014/main" id="{96823FAA-9741-12DD-9480-5E8BC041CD1E}"/>
              </a:ext>
            </a:extLst>
          </p:cNvPr>
          <p:cNvGrpSpPr/>
          <p:nvPr/>
        </p:nvGrpSpPr>
        <p:grpSpPr>
          <a:xfrm>
            <a:off x="4820094" y="1328903"/>
            <a:ext cx="1784408" cy="1680954"/>
            <a:chOff x="4493032" y="990601"/>
            <a:chExt cx="4317657" cy="3803650"/>
          </a:xfrm>
        </p:grpSpPr>
        <p:pic>
          <p:nvPicPr>
            <p:cNvPr id="5" name="Picture 4">
              <a:extLst>
                <a:ext uri="{FF2B5EF4-FFF2-40B4-BE49-F238E27FC236}">
                  <a16:creationId xmlns:a16="http://schemas.microsoft.com/office/drawing/2014/main" id="{DF7CF663-0E8A-85B9-4EBF-A12EBC145E9C}"/>
                </a:ext>
              </a:extLst>
            </p:cNvPr>
            <p:cNvPicPr>
              <a:picLocks noChangeAspect="1"/>
            </p:cNvPicPr>
            <p:nvPr/>
          </p:nvPicPr>
          <p:blipFill>
            <a:blip r:embed="rId4"/>
            <a:stretch>
              <a:fillRect/>
            </a:stretch>
          </p:blipFill>
          <p:spPr>
            <a:xfrm>
              <a:off x="4493032" y="990601"/>
              <a:ext cx="4317657" cy="3803650"/>
            </a:xfrm>
            <a:prstGeom prst="rect">
              <a:avLst/>
            </a:prstGeom>
            <a:ln>
              <a:solidFill>
                <a:schemeClr val="tx1"/>
              </a:solidFill>
            </a:ln>
          </p:spPr>
        </p:pic>
        <p:pic>
          <p:nvPicPr>
            <p:cNvPr id="6" name="Picture 5">
              <a:extLst>
                <a:ext uri="{FF2B5EF4-FFF2-40B4-BE49-F238E27FC236}">
                  <a16:creationId xmlns:a16="http://schemas.microsoft.com/office/drawing/2014/main" id="{8FA1C5D1-25C1-D899-DBC3-2DA01F12DB54}"/>
                </a:ext>
              </a:extLst>
            </p:cNvPr>
            <p:cNvPicPr>
              <a:picLocks noChangeAspect="1"/>
            </p:cNvPicPr>
            <p:nvPr/>
          </p:nvPicPr>
          <p:blipFill>
            <a:blip r:embed="rId5"/>
            <a:stretch>
              <a:fillRect/>
            </a:stretch>
          </p:blipFill>
          <p:spPr>
            <a:xfrm>
              <a:off x="4616450" y="2918298"/>
              <a:ext cx="1735418" cy="1771273"/>
            </a:xfrm>
            <a:prstGeom prst="rect">
              <a:avLst/>
            </a:prstGeom>
          </p:spPr>
        </p:pic>
        <p:pic>
          <p:nvPicPr>
            <p:cNvPr id="7" name="Picture 6">
              <a:extLst>
                <a:ext uri="{FF2B5EF4-FFF2-40B4-BE49-F238E27FC236}">
                  <a16:creationId xmlns:a16="http://schemas.microsoft.com/office/drawing/2014/main" id="{A2A767E3-8666-4C7B-6820-B35514891125}"/>
                </a:ext>
              </a:extLst>
            </p:cNvPr>
            <p:cNvPicPr>
              <a:picLocks noChangeAspect="1"/>
            </p:cNvPicPr>
            <p:nvPr/>
          </p:nvPicPr>
          <p:blipFill>
            <a:blip r:embed="rId6"/>
            <a:stretch>
              <a:fillRect/>
            </a:stretch>
          </p:blipFill>
          <p:spPr>
            <a:xfrm>
              <a:off x="6349112" y="2984500"/>
              <a:ext cx="572388" cy="1724819"/>
            </a:xfrm>
            <a:prstGeom prst="rect">
              <a:avLst/>
            </a:prstGeom>
          </p:spPr>
        </p:pic>
        <p:sp>
          <p:nvSpPr>
            <p:cNvPr id="8" name="Rectangle 7">
              <a:extLst>
                <a:ext uri="{FF2B5EF4-FFF2-40B4-BE49-F238E27FC236}">
                  <a16:creationId xmlns:a16="http://schemas.microsoft.com/office/drawing/2014/main" id="{8CBA2EB4-82C8-9172-FF4D-BC2EB68FEEEF}"/>
                </a:ext>
              </a:extLst>
            </p:cNvPr>
            <p:cNvSpPr/>
            <p:nvPr/>
          </p:nvSpPr>
          <p:spPr>
            <a:xfrm>
              <a:off x="6855452" y="1105341"/>
              <a:ext cx="1907548" cy="209109"/>
            </a:xfrm>
            <a:prstGeom prst="rect">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033D30B-A0D1-4FC7-207B-2B9F63DC397E}"/>
                </a:ext>
              </a:extLst>
            </p:cNvPr>
            <p:cNvSpPr/>
            <p:nvPr/>
          </p:nvSpPr>
          <p:spPr>
            <a:xfrm flipV="1">
              <a:off x="4540079" y="2271877"/>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1" name="Rectangle 10">
              <a:extLst>
                <a:ext uri="{FF2B5EF4-FFF2-40B4-BE49-F238E27FC236}">
                  <a16:creationId xmlns:a16="http://schemas.microsoft.com/office/drawing/2014/main" id="{ECEA21BF-8579-5EC4-EA4C-076FE998E9DF}"/>
                </a:ext>
              </a:extLst>
            </p:cNvPr>
            <p:cNvSpPr/>
            <p:nvPr/>
          </p:nvSpPr>
          <p:spPr>
            <a:xfrm flipV="1">
              <a:off x="4540079" y="2420041"/>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2" name="Rectangle 11">
              <a:extLst>
                <a:ext uri="{FF2B5EF4-FFF2-40B4-BE49-F238E27FC236}">
                  <a16:creationId xmlns:a16="http://schemas.microsoft.com/office/drawing/2014/main" id="{299791F6-15CB-BCB8-570A-423687AA0D3E}"/>
                </a:ext>
              </a:extLst>
            </p:cNvPr>
            <p:cNvSpPr/>
            <p:nvPr/>
          </p:nvSpPr>
          <p:spPr>
            <a:xfrm flipV="1">
              <a:off x="4540079" y="2577016"/>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3" name="Rectangle 12">
              <a:extLst>
                <a:ext uri="{FF2B5EF4-FFF2-40B4-BE49-F238E27FC236}">
                  <a16:creationId xmlns:a16="http://schemas.microsoft.com/office/drawing/2014/main" id="{861E3F85-300E-2882-50E9-B0388CEB69C4}"/>
                </a:ext>
              </a:extLst>
            </p:cNvPr>
            <p:cNvSpPr/>
            <p:nvPr/>
          </p:nvSpPr>
          <p:spPr>
            <a:xfrm flipV="1">
              <a:off x="4540079" y="307350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4" name="Rectangle 13">
              <a:extLst>
                <a:ext uri="{FF2B5EF4-FFF2-40B4-BE49-F238E27FC236}">
                  <a16:creationId xmlns:a16="http://schemas.microsoft.com/office/drawing/2014/main" id="{2FA2B0B3-973B-E16E-690B-46B9FD29BA43}"/>
                </a:ext>
              </a:extLst>
            </p:cNvPr>
            <p:cNvSpPr/>
            <p:nvPr/>
          </p:nvSpPr>
          <p:spPr>
            <a:xfrm flipV="1">
              <a:off x="4540079" y="2928563"/>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5" name="Rectangle 14">
              <a:extLst>
                <a:ext uri="{FF2B5EF4-FFF2-40B4-BE49-F238E27FC236}">
                  <a16:creationId xmlns:a16="http://schemas.microsoft.com/office/drawing/2014/main" id="{55EA9D38-3423-09CA-7EDB-B0BA61C7E615}"/>
                </a:ext>
              </a:extLst>
            </p:cNvPr>
            <p:cNvSpPr/>
            <p:nvPr/>
          </p:nvSpPr>
          <p:spPr>
            <a:xfrm flipV="1">
              <a:off x="4541520" y="3243842"/>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8" name="Rectangle 17">
              <a:extLst>
                <a:ext uri="{FF2B5EF4-FFF2-40B4-BE49-F238E27FC236}">
                  <a16:creationId xmlns:a16="http://schemas.microsoft.com/office/drawing/2014/main" id="{2677492E-7FAE-57F8-58AE-0A3A793380AA}"/>
                </a:ext>
              </a:extLst>
            </p:cNvPr>
            <p:cNvSpPr/>
            <p:nvPr/>
          </p:nvSpPr>
          <p:spPr>
            <a:xfrm flipV="1">
              <a:off x="4540079" y="3398781"/>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9" name="Rectangle 18">
              <a:extLst>
                <a:ext uri="{FF2B5EF4-FFF2-40B4-BE49-F238E27FC236}">
                  <a16:creationId xmlns:a16="http://schemas.microsoft.com/office/drawing/2014/main" id="{7D3F543D-5937-F196-1A42-E1A73C7753E5}"/>
                </a:ext>
              </a:extLst>
            </p:cNvPr>
            <p:cNvSpPr/>
            <p:nvPr/>
          </p:nvSpPr>
          <p:spPr>
            <a:xfrm flipV="1">
              <a:off x="4540079" y="3558253"/>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0" name="Rectangle 19">
              <a:extLst>
                <a:ext uri="{FF2B5EF4-FFF2-40B4-BE49-F238E27FC236}">
                  <a16:creationId xmlns:a16="http://schemas.microsoft.com/office/drawing/2014/main" id="{A98EB099-252C-0A6B-A109-7966EC7AE01B}"/>
                </a:ext>
              </a:extLst>
            </p:cNvPr>
            <p:cNvSpPr/>
            <p:nvPr/>
          </p:nvSpPr>
          <p:spPr>
            <a:xfrm flipV="1">
              <a:off x="4540079" y="3932039"/>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1" name="Rectangle 20">
              <a:extLst>
                <a:ext uri="{FF2B5EF4-FFF2-40B4-BE49-F238E27FC236}">
                  <a16:creationId xmlns:a16="http://schemas.microsoft.com/office/drawing/2014/main" id="{D69E6E60-646C-BCA1-76B8-E50CC4D3D138}"/>
                </a:ext>
              </a:extLst>
            </p:cNvPr>
            <p:cNvSpPr/>
            <p:nvPr/>
          </p:nvSpPr>
          <p:spPr>
            <a:xfrm flipV="1">
              <a:off x="4540079" y="408614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3" name="Rectangle 22">
              <a:extLst>
                <a:ext uri="{FF2B5EF4-FFF2-40B4-BE49-F238E27FC236}">
                  <a16:creationId xmlns:a16="http://schemas.microsoft.com/office/drawing/2014/main" id="{E1C1488B-D7E3-F249-D58C-A7C6AE1DEC30}"/>
                </a:ext>
              </a:extLst>
            </p:cNvPr>
            <p:cNvSpPr/>
            <p:nvPr/>
          </p:nvSpPr>
          <p:spPr>
            <a:xfrm flipV="1">
              <a:off x="4540079" y="424616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4" name="Rectangle 23">
              <a:extLst>
                <a:ext uri="{FF2B5EF4-FFF2-40B4-BE49-F238E27FC236}">
                  <a16:creationId xmlns:a16="http://schemas.microsoft.com/office/drawing/2014/main" id="{A83D4DBF-FDF4-0153-70C3-A77EA496C3CE}"/>
                </a:ext>
              </a:extLst>
            </p:cNvPr>
            <p:cNvSpPr/>
            <p:nvPr/>
          </p:nvSpPr>
          <p:spPr>
            <a:xfrm flipV="1">
              <a:off x="4541519" y="4594839"/>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grpSp>
      <p:sp>
        <p:nvSpPr>
          <p:cNvPr id="36" name="TextBox 35">
            <a:extLst>
              <a:ext uri="{FF2B5EF4-FFF2-40B4-BE49-F238E27FC236}">
                <a16:creationId xmlns:a16="http://schemas.microsoft.com/office/drawing/2014/main" id="{FD7323E4-77AB-29E4-C36B-055B853F3B5C}"/>
              </a:ext>
            </a:extLst>
          </p:cNvPr>
          <p:cNvSpPr txBox="1"/>
          <p:nvPr/>
        </p:nvSpPr>
        <p:spPr>
          <a:xfrm>
            <a:off x="4649207"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Layout &amp; Workflow</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Adopt Inventory UI format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Accessibility updates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Wellbore operations stages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Seismic survey stages (new)</a:t>
            </a:r>
          </a:p>
          <a:p>
            <a:pPr marL="628650" lvl="1"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Acquisition</a:t>
            </a:r>
          </a:p>
          <a:p>
            <a:pPr marL="628650" lvl="1"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Pre &amp; Post Stack</a:t>
            </a:r>
          </a:p>
        </p:txBody>
      </p:sp>
      <p:cxnSp>
        <p:nvCxnSpPr>
          <p:cNvPr id="39" name="Straight Connector 38">
            <a:extLst>
              <a:ext uri="{FF2B5EF4-FFF2-40B4-BE49-F238E27FC236}">
                <a16:creationId xmlns:a16="http://schemas.microsoft.com/office/drawing/2014/main" id="{6A5897D7-B6A1-C95B-F2AD-C02645D21318}"/>
              </a:ext>
              <a:ext uri="{C183D7F6-B498-43B3-948B-1728B52AA6E4}">
                <adec:decorative xmlns:adec="http://schemas.microsoft.com/office/drawing/2017/decorative" val="1"/>
              </a:ext>
            </a:extLst>
          </p:cNvPr>
          <p:cNvCxnSpPr>
            <a:cxnSpLocks/>
          </p:cNvCxnSpPr>
          <p:nvPr/>
        </p:nvCxnSpPr>
        <p:spPr>
          <a:xfrm>
            <a:off x="6855867" y="921417"/>
            <a:ext cx="0" cy="4023562"/>
          </a:xfrm>
          <a:prstGeom prst="line">
            <a:avLst/>
          </a:prstGeom>
          <a:noFill/>
          <a:ln w="6350" cap="flat" cmpd="sng" algn="ctr">
            <a:solidFill>
              <a:srgbClr val="002060"/>
            </a:solidFill>
            <a:prstDash val="solid"/>
            <a:miter lim="800000"/>
          </a:ln>
          <a:effectLst/>
        </p:spPr>
      </p:cxnSp>
      <p:sp>
        <p:nvSpPr>
          <p:cNvPr id="35" name="Rectangle 34">
            <a:extLst>
              <a:ext uri="{FF2B5EF4-FFF2-40B4-BE49-F238E27FC236}">
                <a16:creationId xmlns:a16="http://schemas.microsoft.com/office/drawing/2014/main" id="{F12F7103-022D-3555-9D6F-4AE39661EE84}"/>
              </a:ext>
            </a:extLst>
          </p:cNvPr>
          <p:cNvSpPr/>
          <p:nvPr/>
        </p:nvSpPr>
        <p:spPr>
          <a:xfrm>
            <a:off x="7283493" y="898508"/>
            <a:ext cx="1428596" cy="338554"/>
          </a:xfrm>
          <a:prstGeom prst="rect">
            <a:avLst/>
          </a:prstGeom>
        </p:spPr>
        <p:txBody>
          <a:bodyPr wrap="none">
            <a:spAutoFit/>
          </a:bodyPr>
          <a:lstStyle/>
          <a:p>
            <a:pPr defTabSz="609585">
              <a:defRPr/>
            </a:pPr>
            <a:r>
              <a:rPr lang="en-GB" sz="1600" b="1" dirty="0">
                <a:solidFill>
                  <a:srgbClr val="002060"/>
                </a:solidFill>
                <a:latin typeface="Arial" panose="020B0604020202020204"/>
              </a:rPr>
              <a:t>Notifications</a:t>
            </a:r>
            <a:endParaRPr lang="en-GB" sz="1600" dirty="0">
              <a:solidFill>
                <a:srgbClr val="002060"/>
              </a:solidFill>
              <a:latin typeface="Arial" panose="020B0604020202020204"/>
            </a:endParaRPr>
          </a:p>
        </p:txBody>
      </p:sp>
      <p:grpSp>
        <p:nvGrpSpPr>
          <p:cNvPr id="28" name="Group 27" descr="image of reporting notice to ISC">
            <a:extLst>
              <a:ext uri="{FF2B5EF4-FFF2-40B4-BE49-F238E27FC236}">
                <a16:creationId xmlns:a16="http://schemas.microsoft.com/office/drawing/2014/main" id="{B92355D1-04E1-E817-D44A-B7D392BEEB97}"/>
              </a:ext>
            </a:extLst>
          </p:cNvPr>
          <p:cNvGrpSpPr/>
          <p:nvPr/>
        </p:nvGrpSpPr>
        <p:grpSpPr>
          <a:xfrm>
            <a:off x="7074634" y="1323372"/>
            <a:ext cx="1846314" cy="1713336"/>
            <a:chOff x="1155221" y="856119"/>
            <a:chExt cx="9111725" cy="5367544"/>
          </a:xfrm>
        </p:grpSpPr>
        <p:pic>
          <p:nvPicPr>
            <p:cNvPr id="29" name="Picture 28">
              <a:extLst>
                <a:ext uri="{FF2B5EF4-FFF2-40B4-BE49-F238E27FC236}">
                  <a16:creationId xmlns:a16="http://schemas.microsoft.com/office/drawing/2014/main" id="{9AB9DFD4-8BA1-BEDB-CA13-BD7C1BBAA8F1}"/>
                </a:ext>
              </a:extLst>
            </p:cNvPr>
            <p:cNvPicPr>
              <a:picLocks noChangeAspect="1"/>
            </p:cNvPicPr>
            <p:nvPr/>
          </p:nvPicPr>
          <p:blipFill>
            <a:blip r:embed="rId7"/>
            <a:stretch>
              <a:fillRect/>
            </a:stretch>
          </p:blipFill>
          <p:spPr>
            <a:xfrm>
              <a:off x="1155221" y="856119"/>
              <a:ext cx="9111725" cy="4466526"/>
            </a:xfrm>
            <a:prstGeom prst="rect">
              <a:avLst/>
            </a:prstGeom>
            <a:ln>
              <a:solidFill>
                <a:srgbClr val="003351"/>
              </a:solidFill>
            </a:ln>
          </p:spPr>
        </p:pic>
        <p:pic>
          <p:nvPicPr>
            <p:cNvPr id="34" name="Picture 33">
              <a:extLst>
                <a:ext uri="{FF2B5EF4-FFF2-40B4-BE49-F238E27FC236}">
                  <a16:creationId xmlns:a16="http://schemas.microsoft.com/office/drawing/2014/main" id="{BC782D5D-3E50-1BCC-3E1E-A1CB4D63DBFD}"/>
                </a:ext>
              </a:extLst>
            </p:cNvPr>
            <p:cNvPicPr>
              <a:picLocks noChangeAspect="1"/>
            </p:cNvPicPr>
            <p:nvPr/>
          </p:nvPicPr>
          <p:blipFill>
            <a:blip r:embed="rId8"/>
            <a:stretch>
              <a:fillRect/>
            </a:stretch>
          </p:blipFill>
          <p:spPr>
            <a:xfrm>
              <a:off x="1155236" y="5322644"/>
              <a:ext cx="9111710" cy="901019"/>
            </a:xfrm>
            <a:prstGeom prst="rect">
              <a:avLst/>
            </a:prstGeom>
            <a:ln>
              <a:solidFill>
                <a:srgbClr val="003351"/>
              </a:solidFill>
            </a:ln>
          </p:spPr>
        </p:pic>
      </p:grpSp>
      <p:sp>
        <p:nvSpPr>
          <p:cNvPr id="38" name="TextBox 37">
            <a:extLst>
              <a:ext uri="{FF2B5EF4-FFF2-40B4-BE49-F238E27FC236}">
                <a16:creationId xmlns:a16="http://schemas.microsoft.com/office/drawing/2014/main" id="{637C3A8F-EFB9-E3BF-CCD2-21D6A7FF3710}"/>
              </a:ext>
            </a:extLst>
          </p:cNvPr>
          <p:cNvSpPr txBox="1"/>
          <p:nvPr/>
        </p:nvSpPr>
        <p:spPr>
          <a:xfrm>
            <a:off x="6940703"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Workflow generated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Adopt Reporting Notice style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Request acknowledgement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Company DM message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Company DM opt out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Close out to messages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Compliance Team workflows</a:t>
            </a:r>
          </a:p>
        </p:txBody>
      </p:sp>
    </p:spTree>
    <p:extLst>
      <p:ext uri="{BB962C8B-B14F-4D97-AF65-F5344CB8AC3E}">
        <p14:creationId xmlns:p14="http://schemas.microsoft.com/office/powerpoint/2010/main" val="3762521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Data Requests – ISC reporting notice</a:t>
            </a:r>
          </a:p>
        </p:txBody>
      </p:sp>
      <p:sp>
        <p:nvSpPr>
          <p:cNvPr id="30" name="Rectangle 29" descr="Example of a reporting notice email to an ISC">
            <a:extLst>
              <a:ext uri="{FF2B5EF4-FFF2-40B4-BE49-F238E27FC236}">
                <a16:creationId xmlns:a16="http://schemas.microsoft.com/office/drawing/2014/main" id="{A0710570-0B95-B42C-4541-9CFF78D9D0ED}"/>
              </a:ext>
            </a:extLst>
          </p:cNvPr>
          <p:cNvSpPr/>
          <p:nvPr/>
        </p:nvSpPr>
        <p:spPr>
          <a:xfrm flipV="1">
            <a:off x="4540079" y="5486399"/>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grpSp>
        <p:nvGrpSpPr>
          <p:cNvPr id="3" name="Group 2" descr="image of a reporting notice email to ISC">
            <a:extLst>
              <a:ext uri="{FF2B5EF4-FFF2-40B4-BE49-F238E27FC236}">
                <a16:creationId xmlns:a16="http://schemas.microsoft.com/office/drawing/2014/main" id="{F5AE11A5-A1BB-48EA-254A-886D0E47A3E0}"/>
              </a:ext>
            </a:extLst>
          </p:cNvPr>
          <p:cNvGrpSpPr/>
          <p:nvPr/>
        </p:nvGrpSpPr>
        <p:grpSpPr>
          <a:xfrm>
            <a:off x="943826" y="921327"/>
            <a:ext cx="7029123" cy="4024746"/>
            <a:chOff x="1155236" y="856119"/>
            <a:chExt cx="9111710" cy="5367544"/>
          </a:xfrm>
        </p:grpSpPr>
        <p:pic>
          <p:nvPicPr>
            <p:cNvPr id="4" name="Picture 3">
              <a:extLst>
                <a:ext uri="{FF2B5EF4-FFF2-40B4-BE49-F238E27FC236}">
                  <a16:creationId xmlns:a16="http://schemas.microsoft.com/office/drawing/2014/main" id="{6AD8FE5A-64B0-5AB8-BD33-EE5D7DA4426F}"/>
                </a:ext>
              </a:extLst>
            </p:cNvPr>
            <p:cNvPicPr>
              <a:picLocks noChangeAspect="1"/>
            </p:cNvPicPr>
            <p:nvPr/>
          </p:nvPicPr>
          <p:blipFill>
            <a:blip r:embed="rId2"/>
            <a:stretch>
              <a:fillRect/>
            </a:stretch>
          </p:blipFill>
          <p:spPr>
            <a:xfrm>
              <a:off x="1155236" y="856119"/>
              <a:ext cx="9111710" cy="4466525"/>
            </a:xfrm>
            <a:prstGeom prst="rect">
              <a:avLst/>
            </a:prstGeom>
            <a:ln>
              <a:solidFill>
                <a:srgbClr val="003351"/>
              </a:solidFill>
            </a:ln>
          </p:spPr>
        </p:pic>
        <p:pic>
          <p:nvPicPr>
            <p:cNvPr id="5" name="Picture 4">
              <a:extLst>
                <a:ext uri="{FF2B5EF4-FFF2-40B4-BE49-F238E27FC236}">
                  <a16:creationId xmlns:a16="http://schemas.microsoft.com/office/drawing/2014/main" id="{598CB3D5-1EAF-7660-82AB-D0F76C23E990}"/>
                </a:ext>
              </a:extLst>
            </p:cNvPr>
            <p:cNvPicPr>
              <a:picLocks noChangeAspect="1"/>
            </p:cNvPicPr>
            <p:nvPr/>
          </p:nvPicPr>
          <p:blipFill>
            <a:blip r:embed="rId3"/>
            <a:stretch>
              <a:fillRect/>
            </a:stretch>
          </p:blipFill>
          <p:spPr>
            <a:xfrm>
              <a:off x="1155236" y="5322644"/>
              <a:ext cx="9111710" cy="901019"/>
            </a:xfrm>
            <a:prstGeom prst="rect">
              <a:avLst/>
            </a:prstGeom>
            <a:ln>
              <a:solidFill>
                <a:srgbClr val="003351"/>
              </a:solidFill>
            </a:ln>
          </p:spPr>
        </p:pic>
      </p:grpSp>
    </p:spTree>
    <p:extLst>
      <p:ext uri="{BB962C8B-B14F-4D97-AF65-F5344CB8AC3E}">
        <p14:creationId xmlns:p14="http://schemas.microsoft.com/office/powerpoint/2010/main" val="1134210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Discussion – Questions on planned updates</a:t>
            </a:r>
          </a:p>
        </p:txBody>
      </p:sp>
      <p:sp>
        <p:nvSpPr>
          <p:cNvPr id="30" name="Rectangle 29">
            <a:extLst>
              <a:ext uri="{FF2B5EF4-FFF2-40B4-BE49-F238E27FC236}">
                <a16:creationId xmlns:a16="http://schemas.microsoft.com/office/drawing/2014/main" id="{DDA87741-9D98-EDED-487A-5834329321FF}"/>
              </a:ext>
            </a:extLst>
          </p:cNvPr>
          <p:cNvSpPr/>
          <p:nvPr/>
        </p:nvSpPr>
        <p:spPr>
          <a:xfrm>
            <a:off x="415268" y="901441"/>
            <a:ext cx="1495922" cy="338554"/>
          </a:xfrm>
          <a:prstGeom prst="rect">
            <a:avLst/>
          </a:prstGeom>
        </p:spPr>
        <p:txBody>
          <a:bodyPr wrap="none">
            <a:spAutoFit/>
          </a:bodyPr>
          <a:lstStyle/>
          <a:p>
            <a:pPr defTabSz="609585">
              <a:defRPr/>
            </a:pPr>
            <a:r>
              <a:rPr lang="en-GB" sz="1600" b="1" dirty="0">
                <a:solidFill>
                  <a:srgbClr val="002060"/>
                </a:solidFill>
                <a:latin typeface="Arial" panose="020B0604020202020204"/>
              </a:rPr>
              <a:t>UI/UX Review</a:t>
            </a:r>
            <a:endParaRPr lang="en-GB" sz="1600" dirty="0">
              <a:solidFill>
                <a:srgbClr val="002060"/>
              </a:solidFill>
              <a:latin typeface="Arial" panose="020B0604020202020204"/>
            </a:endParaRPr>
          </a:p>
        </p:txBody>
      </p:sp>
      <p:pic>
        <p:nvPicPr>
          <p:cNvPr id="4" name="Picture 3" descr="image company logo Fivium">
            <a:extLst>
              <a:ext uri="{FF2B5EF4-FFF2-40B4-BE49-F238E27FC236}">
                <a16:creationId xmlns:a16="http://schemas.microsoft.com/office/drawing/2014/main" id="{939E80C4-6103-E808-90CB-F7A7D42EE7C3}"/>
              </a:ext>
            </a:extLst>
          </p:cNvPr>
          <p:cNvPicPr>
            <a:picLocks noChangeAspect="1"/>
          </p:cNvPicPr>
          <p:nvPr/>
        </p:nvPicPr>
        <p:blipFill>
          <a:blip r:embed="rId2"/>
          <a:stretch>
            <a:fillRect/>
          </a:stretch>
        </p:blipFill>
        <p:spPr>
          <a:xfrm>
            <a:off x="233025" y="1323372"/>
            <a:ext cx="1802795" cy="1686485"/>
          </a:xfrm>
          <a:prstGeom prst="rect">
            <a:avLst/>
          </a:prstGeom>
          <a:ln>
            <a:solidFill>
              <a:schemeClr val="tx1"/>
            </a:solidFill>
          </a:ln>
        </p:spPr>
      </p:pic>
      <p:sp>
        <p:nvSpPr>
          <p:cNvPr id="22" name="TextBox 21">
            <a:extLst>
              <a:ext uri="{FF2B5EF4-FFF2-40B4-BE49-F238E27FC236}">
                <a16:creationId xmlns:a16="http://schemas.microsoft.com/office/drawing/2014/main" id="{D2E795F2-1AB2-37BB-C7AF-B5E1C8850AF0}"/>
              </a:ext>
            </a:extLst>
          </p:cNvPr>
          <p:cNvSpPr txBox="1"/>
          <p:nvPr/>
        </p:nvSpPr>
        <p:spPr>
          <a:xfrm>
            <a:off x="162758" y="3137286"/>
            <a:ext cx="203132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Feedback themes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Accessibility issues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Unclear notifications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Tracking – status updates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Lengthy turnaround times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NSTA Functionality</a:t>
            </a:r>
          </a:p>
          <a:p>
            <a:pPr defTabSz="457189">
              <a:spcBef>
                <a:spcPts val="600"/>
              </a:spcBef>
              <a:defRPr/>
            </a:pPr>
            <a:endParaRPr lang="en-GB" sz="1200" dirty="0">
              <a:solidFill>
                <a:srgbClr val="002060"/>
              </a:solidFill>
              <a:highlight>
                <a:srgbClr val="FFFF00"/>
              </a:highlight>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61968B82-B645-6ADF-A826-AA6934091E57}"/>
              </a:ext>
              <a:ext uri="{C183D7F6-B498-43B3-948B-1728B52AA6E4}">
                <adec:decorative xmlns:adec="http://schemas.microsoft.com/office/drawing/2017/decorative" val="1"/>
              </a:ext>
            </a:extLst>
          </p:cNvPr>
          <p:cNvCxnSpPr>
            <a:cxnSpLocks/>
          </p:cNvCxnSpPr>
          <p:nvPr/>
        </p:nvCxnSpPr>
        <p:spPr>
          <a:xfrm>
            <a:off x="2276903" y="921417"/>
            <a:ext cx="0" cy="4023562"/>
          </a:xfrm>
          <a:prstGeom prst="line">
            <a:avLst/>
          </a:prstGeom>
          <a:noFill/>
          <a:ln w="6350" cap="flat" cmpd="sng" algn="ctr">
            <a:solidFill>
              <a:srgbClr val="002060"/>
            </a:solidFill>
            <a:prstDash val="solid"/>
            <a:miter lim="800000"/>
          </a:ln>
          <a:effectLst/>
        </p:spPr>
      </p:cxnSp>
      <p:sp>
        <p:nvSpPr>
          <p:cNvPr id="31" name="Rectangle 30">
            <a:extLst>
              <a:ext uri="{FF2B5EF4-FFF2-40B4-BE49-F238E27FC236}">
                <a16:creationId xmlns:a16="http://schemas.microsoft.com/office/drawing/2014/main" id="{D35CF46D-B2DD-DC27-3121-D2E56410FF9B}"/>
              </a:ext>
            </a:extLst>
          </p:cNvPr>
          <p:cNvSpPr/>
          <p:nvPr/>
        </p:nvSpPr>
        <p:spPr>
          <a:xfrm>
            <a:off x="2640856" y="916582"/>
            <a:ext cx="1370888" cy="338554"/>
          </a:xfrm>
          <a:prstGeom prst="rect">
            <a:avLst/>
          </a:prstGeom>
        </p:spPr>
        <p:txBody>
          <a:bodyPr wrap="none">
            <a:spAutoFit/>
          </a:bodyPr>
          <a:lstStyle/>
          <a:p>
            <a:pPr defTabSz="609585">
              <a:defRPr/>
            </a:pPr>
            <a:r>
              <a:rPr lang="en-GB" sz="1600" b="1" dirty="0">
                <a:solidFill>
                  <a:srgbClr val="002060"/>
                </a:solidFill>
                <a:latin typeface="Arial" panose="020B0604020202020204"/>
              </a:rPr>
              <a:t>Inventory UI</a:t>
            </a:r>
            <a:endParaRPr lang="en-GB" sz="1600" dirty="0">
              <a:solidFill>
                <a:srgbClr val="002060"/>
              </a:solidFill>
              <a:latin typeface="Arial" panose="020B0604020202020204"/>
            </a:endParaRPr>
          </a:p>
        </p:txBody>
      </p:sp>
      <p:pic>
        <p:nvPicPr>
          <p:cNvPr id="25" name="Picture 24" descr="image of to be well data inventory interface">
            <a:extLst>
              <a:ext uri="{FF2B5EF4-FFF2-40B4-BE49-F238E27FC236}">
                <a16:creationId xmlns:a16="http://schemas.microsoft.com/office/drawing/2014/main" id="{2659D1E5-A6CB-39D0-3791-688899268642}"/>
              </a:ext>
            </a:extLst>
          </p:cNvPr>
          <p:cNvPicPr>
            <a:picLocks noChangeAspect="1"/>
          </p:cNvPicPr>
          <p:nvPr/>
        </p:nvPicPr>
        <p:blipFill>
          <a:blip r:embed="rId3"/>
          <a:stretch>
            <a:fillRect/>
          </a:stretch>
        </p:blipFill>
        <p:spPr>
          <a:xfrm>
            <a:off x="2533324" y="1328903"/>
            <a:ext cx="1787311" cy="1707804"/>
          </a:xfrm>
          <a:prstGeom prst="rect">
            <a:avLst/>
          </a:prstGeom>
          <a:ln>
            <a:solidFill>
              <a:schemeClr val="tx1"/>
            </a:solidFill>
          </a:ln>
        </p:spPr>
      </p:pic>
      <p:sp>
        <p:nvSpPr>
          <p:cNvPr id="41" name="TextBox 40">
            <a:extLst>
              <a:ext uri="{FF2B5EF4-FFF2-40B4-BE49-F238E27FC236}">
                <a16:creationId xmlns:a16="http://schemas.microsoft.com/office/drawing/2014/main" id="{3D9BFF71-B892-2CD5-0609-FC1121E4BFC5}"/>
              </a:ext>
            </a:extLst>
          </p:cNvPr>
          <p:cNvSpPr txBox="1"/>
          <p:nvPr/>
        </p:nvSpPr>
        <p:spPr>
          <a:xfrm>
            <a:off x="2359724" y="3137286"/>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Layout &amp; Workflow</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Sticky Header on columns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Retain titles when scrolling</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Remove Red/Orange/Green</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“Available” column &amp; icons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Use available space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Edit Classification workflow </a:t>
            </a:r>
          </a:p>
        </p:txBody>
      </p:sp>
      <p:cxnSp>
        <p:nvCxnSpPr>
          <p:cNvPr id="40" name="Straight Connector 39">
            <a:extLst>
              <a:ext uri="{FF2B5EF4-FFF2-40B4-BE49-F238E27FC236}">
                <a16:creationId xmlns:a16="http://schemas.microsoft.com/office/drawing/2014/main" id="{393E6141-8420-1AE0-9C11-6ADA3D9F6126}"/>
              </a:ext>
              <a:ext uri="{C183D7F6-B498-43B3-948B-1728B52AA6E4}">
                <adec:decorative xmlns:adec="http://schemas.microsoft.com/office/drawing/2017/decorative" val="1"/>
              </a:ext>
            </a:extLst>
          </p:cNvPr>
          <p:cNvCxnSpPr>
            <a:cxnSpLocks/>
          </p:cNvCxnSpPr>
          <p:nvPr/>
        </p:nvCxnSpPr>
        <p:spPr>
          <a:xfrm>
            <a:off x="4572000" y="921417"/>
            <a:ext cx="0" cy="4023562"/>
          </a:xfrm>
          <a:prstGeom prst="line">
            <a:avLst/>
          </a:prstGeom>
          <a:noFill/>
          <a:ln w="6350" cap="flat" cmpd="sng" algn="ctr">
            <a:solidFill>
              <a:srgbClr val="002060"/>
            </a:solidFill>
            <a:prstDash val="solid"/>
            <a:miter lim="800000"/>
          </a:ln>
          <a:effectLst/>
        </p:spPr>
      </p:cxnSp>
      <p:sp>
        <p:nvSpPr>
          <p:cNvPr id="26" name="Rectangle 25">
            <a:extLst>
              <a:ext uri="{FF2B5EF4-FFF2-40B4-BE49-F238E27FC236}">
                <a16:creationId xmlns:a16="http://schemas.microsoft.com/office/drawing/2014/main" id="{E39DC86F-2ED1-5469-5A68-D4B081DD2BE2}"/>
              </a:ext>
            </a:extLst>
          </p:cNvPr>
          <p:cNvSpPr/>
          <p:nvPr/>
        </p:nvSpPr>
        <p:spPr>
          <a:xfrm>
            <a:off x="4835328" y="898508"/>
            <a:ext cx="1757212" cy="338554"/>
          </a:xfrm>
          <a:prstGeom prst="rect">
            <a:avLst/>
          </a:prstGeom>
        </p:spPr>
        <p:txBody>
          <a:bodyPr wrap="none">
            <a:spAutoFit/>
          </a:bodyPr>
          <a:lstStyle/>
          <a:p>
            <a:pPr defTabSz="609585">
              <a:defRPr/>
            </a:pPr>
            <a:r>
              <a:rPr lang="en-GB" sz="1600" b="1" dirty="0">
                <a:solidFill>
                  <a:srgbClr val="002060"/>
                </a:solidFill>
                <a:latin typeface="Arial" panose="020B0604020202020204"/>
              </a:rPr>
              <a:t>Data Request UI</a:t>
            </a:r>
            <a:endParaRPr lang="en-GB" sz="1600" dirty="0">
              <a:solidFill>
                <a:srgbClr val="002060"/>
              </a:solidFill>
              <a:latin typeface="Arial" panose="020B0604020202020204"/>
            </a:endParaRPr>
          </a:p>
        </p:txBody>
      </p:sp>
      <p:grpSp>
        <p:nvGrpSpPr>
          <p:cNvPr id="3" name="Group 2" descr="image of to be well data request interface">
            <a:extLst>
              <a:ext uri="{FF2B5EF4-FFF2-40B4-BE49-F238E27FC236}">
                <a16:creationId xmlns:a16="http://schemas.microsoft.com/office/drawing/2014/main" id="{96823FAA-9741-12DD-9480-5E8BC041CD1E}"/>
              </a:ext>
            </a:extLst>
          </p:cNvPr>
          <p:cNvGrpSpPr/>
          <p:nvPr/>
        </p:nvGrpSpPr>
        <p:grpSpPr>
          <a:xfrm>
            <a:off x="4820094" y="1328903"/>
            <a:ext cx="1784408" cy="1680954"/>
            <a:chOff x="4493032" y="990601"/>
            <a:chExt cx="4317657" cy="3803650"/>
          </a:xfrm>
        </p:grpSpPr>
        <p:pic>
          <p:nvPicPr>
            <p:cNvPr id="5" name="Picture 4">
              <a:extLst>
                <a:ext uri="{FF2B5EF4-FFF2-40B4-BE49-F238E27FC236}">
                  <a16:creationId xmlns:a16="http://schemas.microsoft.com/office/drawing/2014/main" id="{DF7CF663-0E8A-85B9-4EBF-A12EBC145E9C}"/>
                </a:ext>
              </a:extLst>
            </p:cNvPr>
            <p:cNvPicPr>
              <a:picLocks noChangeAspect="1"/>
            </p:cNvPicPr>
            <p:nvPr/>
          </p:nvPicPr>
          <p:blipFill>
            <a:blip r:embed="rId4"/>
            <a:stretch>
              <a:fillRect/>
            </a:stretch>
          </p:blipFill>
          <p:spPr>
            <a:xfrm>
              <a:off x="4493032" y="990601"/>
              <a:ext cx="4317657" cy="3803650"/>
            </a:xfrm>
            <a:prstGeom prst="rect">
              <a:avLst/>
            </a:prstGeom>
            <a:ln>
              <a:solidFill>
                <a:schemeClr val="tx1"/>
              </a:solidFill>
            </a:ln>
          </p:spPr>
        </p:pic>
        <p:pic>
          <p:nvPicPr>
            <p:cNvPr id="6" name="Picture 5">
              <a:extLst>
                <a:ext uri="{FF2B5EF4-FFF2-40B4-BE49-F238E27FC236}">
                  <a16:creationId xmlns:a16="http://schemas.microsoft.com/office/drawing/2014/main" id="{8FA1C5D1-25C1-D899-DBC3-2DA01F12DB54}"/>
                </a:ext>
              </a:extLst>
            </p:cNvPr>
            <p:cNvPicPr>
              <a:picLocks noChangeAspect="1"/>
            </p:cNvPicPr>
            <p:nvPr/>
          </p:nvPicPr>
          <p:blipFill>
            <a:blip r:embed="rId5"/>
            <a:stretch>
              <a:fillRect/>
            </a:stretch>
          </p:blipFill>
          <p:spPr>
            <a:xfrm>
              <a:off x="4616450" y="2918298"/>
              <a:ext cx="1735418" cy="1771273"/>
            </a:xfrm>
            <a:prstGeom prst="rect">
              <a:avLst/>
            </a:prstGeom>
          </p:spPr>
        </p:pic>
        <p:pic>
          <p:nvPicPr>
            <p:cNvPr id="7" name="Picture 6">
              <a:extLst>
                <a:ext uri="{FF2B5EF4-FFF2-40B4-BE49-F238E27FC236}">
                  <a16:creationId xmlns:a16="http://schemas.microsoft.com/office/drawing/2014/main" id="{A2A767E3-8666-4C7B-6820-B35514891125}"/>
                </a:ext>
              </a:extLst>
            </p:cNvPr>
            <p:cNvPicPr>
              <a:picLocks noChangeAspect="1"/>
            </p:cNvPicPr>
            <p:nvPr/>
          </p:nvPicPr>
          <p:blipFill>
            <a:blip r:embed="rId6"/>
            <a:stretch>
              <a:fillRect/>
            </a:stretch>
          </p:blipFill>
          <p:spPr>
            <a:xfrm>
              <a:off x="6349112" y="2984500"/>
              <a:ext cx="572388" cy="1724819"/>
            </a:xfrm>
            <a:prstGeom prst="rect">
              <a:avLst/>
            </a:prstGeom>
          </p:spPr>
        </p:pic>
        <p:sp>
          <p:nvSpPr>
            <p:cNvPr id="8" name="Rectangle 7">
              <a:extLst>
                <a:ext uri="{FF2B5EF4-FFF2-40B4-BE49-F238E27FC236}">
                  <a16:creationId xmlns:a16="http://schemas.microsoft.com/office/drawing/2014/main" id="{8CBA2EB4-82C8-9172-FF4D-BC2EB68FEEEF}"/>
                </a:ext>
              </a:extLst>
            </p:cNvPr>
            <p:cNvSpPr/>
            <p:nvPr/>
          </p:nvSpPr>
          <p:spPr>
            <a:xfrm>
              <a:off x="6855452" y="1105341"/>
              <a:ext cx="1907548" cy="209109"/>
            </a:xfrm>
            <a:prstGeom prst="rect">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033D30B-A0D1-4FC7-207B-2B9F63DC397E}"/>
                </a:ext>
              </a:extLst>
            </p:cNvPr>
            <p:cNvSpPr/>
            <p:nvPr/>
          </p:nvSpPr>
          <p:spPr>
            <a:xfrm flipV="1">
              <a:off x="4540079" y="2271877"/>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1" name="Rectangle 10">
              <a:extLst>
                <a:ext uri="{FF2B5EF4-FFF2-40B4-BE49-F238E27FC236}">
                  <a16:creationId xmlns:a16="http://schemas.microsoft.com/office/drawing/2014/main" id="{ECEA21BF-8579-5EC4-EA4C-076FE998E9DF}"/>
                </a:ext>
              </a:extLst>
            </p:cNvPr>
            <p:cNvSpPr/>
            <p:nvPr/>
          </p:nvSpPr>
          <p:spPr>
            <a:xfrm flipV="1">
              <a:off x="4540079" y="2420041"/>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2" name="Rectangle 11">
              <a:extLst>
                <a:ext uri="{FF2B5EF4-FFF2-40B4-BE49-F238E27FC236}">
                  <a16:creationId xmlns:a16="http://schemas.microsoft.com/office/drawing/2014/main" id="{299791F6-15CB-BCB8-570A-423687AA0D3E}"/>
                </a:ext>
              </a:extLst>
            </p:cNvPr>
            <p:cNvSpPr/>
            <p:nvPr/>
          </p:nvSpPr>
          <p:spPr>
            <a:xfrm flipV="1">
              <a:off x="4540079" y="2577016"/>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3" name="Rectangle 12">
              <a:extLst>
                <a:ext uri="{FF2B5EF4-FFF2-40B4-BE49-F238E27FC236}">
                  <a16:creationId xmlns:a16="http://schemas.microsoft.com/office/drawing/2014/main" id="{861E3F85-300E-2882-50E9-B0388CEB69C4}"/>
                </a:ext>
              </a:extLst>
            </p:cNvPr>
            <p:cNvSpPr/>
            <p:nvPr/>
          </p:nvSpPr>
          <p:spPr>
            <a:xfrm flipV="1">
              <a:off x="4540079" y="307350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4" name="Rectangle 13">
              <a:extLst>
                <a:ext uri="{FF2B5EF4-FFF2-40B4-BE49-F238E27FC236}">
                  <a16:creationId xmlns:a16="http://schemas.microsoft.com/office/drawing/2014/main" id="{2FA2B0B3-973B-E16E-690B-46B9FD29BA43}"/>
                </a:ext>
              </a:extLst>
            </p:cNvPr>
            <p:cNvSpPr/>
            <p:nvPr/>
          </p:nvSpPr>
          <p:spPr>
            <a:xfrm flipV="1">
              <a:off x="4540079" y="2928563"/>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5" name="Rectangle 14">
              <a:extLst>
                <a:ext uri="{FF2B5EF4-FFF2-40B4-BE49-F238E27FC236}">
                  <a16:creationId xmlns:a16="http://schemas.microsoft.com/office/drawing/2014/main" id="{55EA9D38-3423-09CA-7EDB-B0BA61C7E615}"/>
                </a:ext>
              </a:extLst>
            </p:cNvPr>
            <p:cNvSpPr/>
            <p:nvPr/>
          </p:nvSpPr>
          <p:spPr>
            <a:xfrm flipV="1">
              <a:off x="4541520" y="3243842"/>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8" name="Rectangle 17">
              <a:extLst>
                <a:ext uri="{FF2B5EF4-FFF2-40B4-BE49-F238E27FC236}">
                  <a16:creationId xmlns:a16="http://schemas.microsoft.com/office/drawing/2014/main" id="{2677492E-7FAE-57F8-58AE-0A3A793380AA}"/>
                </a:ext>
              </a:extLst>
            </p:cNvPr>
            <p:cNvSpPr/>
            <p:nvPr/>
          </p:nvSpPr>
          <p:spPr>
            <a:xfrm flipV="1">
              <a:off x="4540079" y="3398781"/>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19" name="Rectangle 18">
              <a:extLst>
                <a:ext uri="{FF2B5EF4-FFF2-40B4-BE49-F238E27FC236}">
                  <a16:creationId xmlns:a16="http://schemas.microsoft.com/office/drawing/2014/main" id="{7D3F543D-5937-F196-1A42-E1A73C7753E5}"/>
                </a:ext>
              </a:extLst>
            </p:cNvPr>
            <p:cNvSpPr/>
            <p:nvPr/>
          </p:nvSpPr>
          <p:spPr>
            <a:xfrm flipV="1">
              <a:off x="4540079" y="3558253"/>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0" name="Rectangle 19">
              <a:extLst>
                <a:ext uri="{FF2B5EF4-FFF2-40B4-BE49-F238E27FC236}">
                  <a16:creationId xmlns:a16="http://schemas.microsoft.com/office/drawing/2014/main" id="{A98EB099-252C-0A6B-A109-7966EC7AE01B}"/>
                </a:ext>
              </a:extLst>
            </p:cNvPr>
            <p:cNvSpPr/>
            <p:nvPr/>
          </p:nvSpPr>
          <p:spPr>
            <a:xfrm flipV="1">
              <a:off x="4540079" y="3932039"/>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1" name="Rectangle 20">
              <a:extLst>
                <a:ext uri="{FF2B5EF4-FFF2-40B4-BE49-F238E27FC236}">
                  <a16:creationId xmlns:a16="http://schemas.microsoft.com/office/drawing/2014/main" id="{D69E6E60-646C-BCA1-76B8-E50CC4D3D138}"/>
                </a:ext>
              </a:extLst>
            </p:cNvPr>
            <p:cNvSpPr/>
            <p:nvPr/>
          </p:nvSpPr>
          <p:spPr>
            <a:xfrm flipV="1">
              <a:off x="4540079" y="408614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3" name="Rectangle 22">
              <a:extLst>
                <a:ext uri="{FF2B5EF4-FFF2-40B4-BE49-F238E27FC236}">
                  <a16:creationId xmlns:a16="http://schemas.microsoft.com/office/drawing/2014/main" id="{E1C1488B-D7E3-F249-D58C-A7C6AE1DEC30}"/>
                </a:ext>
              </a:extLst>
            </p:cNvPr>
            <p:cNvSpPr/>
            <p:nvPr/>
          </p:nvSpPr>
          <p:spPr>
            <a:xfrm flipV="1">
              <a:off x="4540079" y="4246168"/>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sp>
          <p:nvSpPr>
            <p:cNvPr id="24" name="Rectangle 23">
              <a:extLst>
                <a:ext uri="{FF2B5EF4-FFF2-40B4-BE49-F238E27FC236}">
                  <a16:creationId xmlns:a16="http://schemas.microsoft.com/office/drawing/2014/main" id="{A83D4DBF-FDF4-0153-70C3-A77EA496C3CE}"/>
                </a:ext>
              </a:extLst>
            </p:cNvPr>
            <p:cNvSpPr/>
            <p:nvPr/>
          </p:nvSpPr>
          <p:spPr>
            <a:xfrm flipV="1">
              <a:off x="4541519" y="4594839"/>
              <a:ext cx="76371" cy="98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002060"/>
                </a:solidFill>
                <a:latin typeface="Arial" panose="020B0604020202020204"/>
              </a:endParaRPr>
            </a:p>
          </p:txBody>
        </p:sp>
      </p:grpSp>
      <p:sp>
        <p:nvSpPr>
          <p:cNvPr id="36" name="TextBox 35">
            <a:extLst>
              <a:ext uri="{FF2B5EF4-FFF2-40B4-BE49-F238E27FC236}">
                <a16:creationId xmlns:a16="http://schemas.microsoft.com/office/drawing/2014/main" id="{FD7323E4-77AB-29E4-C36B-055B853F3B5C}"/>
              </a:ext>
            </a:extLst>
          </p:cNvPr>
          <p:cNvSpPr txBox="1"/>
          <p:nvPr/>
        </p:nvSpPr>
        <p:spPr>
          <a:xfrm>
            <a:off x="4649207"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Layout &amp; Workflow</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Adopt Inventory UI format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Accessibility updates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Wellbore operations stages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Seismic survey stages (new)</a:t>
            </a:r>
          </a:p>
          <a:p>
            <a:pPr marL="628650" lvl="1"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Acquisition</a:t>
            </a:r>
          </a:p>
          <a:p>
            <a:pPr marL="628650" lvl="1"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Pre &amp; Post Stack</a:t>
            </a:r>
          </a:p>
        </p:txBody>
      </p:sp>
      <p:cxnSp>
        <p:nvCxnSpPr>
          <p:cNvPr id="39" name="Straight Connector 38">
            <a:extLst>
              <a:ext uri="{FF2B5EF4-FFF2-40B4-BE49-F238E27FC236}">
                <a16:creationId xmlns:a16="http://schemas.microsoft.com/office/drawing/2014/main" id="{6A5897D7-B6A1-C95B-F2AD-C02645D21318}"/>
              </a:ext>
              <a:ext uri="{C183D7F6-B498-43B3-948B-1728B52AA6E4}">
                <adec:decorative xmlns:adec="http://schemas.microsoft.com/office/drawing/2017/decorative" val="1"/>
              </a:ext>
            </a:extLst>
          </p:cNvPr>
          <p:cNvCxnSpPr>
            <a:cxnSpLocks/>
          </p:cNvCxnSpPr>
          <p:nvPr/>
        </p:nvCxnSpPr>
        <p:spPr>
          <a:xfrm>
            <a:off x="6855867" y="921417"/>
            <a:ext cx="0" cy="4023562"/>
          </a:xfrm>
          <a:prstGeom prst="line">
            <a:avLst/>
          </a:prstGeom>
          <a:noFill/>
          <a:ln w="6350" cap="flat" cmpd="sng" algn="ctr">
            <a:solidFill>
              <a:srgbClr val="002060"/>
            </a:solidFill>
            <a:prstDash val="solid"/>
            <a:miter lim="800000"/>
          </a:ln>
          <a:effectLst/>
        </p:spPr>
      </p:cxnSp>
      <p:sp>
        <p:nvSpPr>
          <p:cNvPr id="35" name="Rectangle 34">
            <a:extLst>
              <a:ext uri="{FF2B5EF4-FFF2-40B4-BE49-F238E27FC236}">
                <a16:creationId xmlns:a16="http://schemas.microsoft.com/office/drawing/2014/main" id="{F12F7103-022D-3555-9D6F-4AE39661EE84}"/>
              </a:ext>
            </a:extLst>
          </p:cNvPr>
          <p:cNvSpPr/>
          <p:nvPr/>
        </p:nvSpPr>
        <p:spPr>
          <a:xfrm>
            <a:off x="7283493" y="898508"/>
            <a:ext cx="1428596" cy="338554"/>
          </a:xfrm>
          <a:prstGeom prst="rect">
            <a:avLst/>
          </a:prstGeom>
        </p:spPr>
        <p:txBody>
          <a:bodyPr wrap="none">
            <a:spAutoFit/>
          </a:bodyPr>
          <a:lstStyle/>
          <a:p>
            <a:pPr defTabSz="609585">
              <a:defRPr/>
            </a:pPr>
            <a:r>
              <a:rPr lang="en-GB" sz="1600" b="1" dirty="0">
                <a:solidFill>
                  <a:srgbClr val="002060"/>
                </a:solidFill>
                <a:latin typeface="Arial" panose="020B0604020202020204"/>
              </a:rPr>
              <a:t>Notifications</a:t>
            </a:r>
            <a:endParaRPr lang="en-GB" sz="1600" dirty="0">
              <a:solidFill>
                <a:srgbClr val="002060"/>
              </a:solidFill>
              <a:latin typeface="Arial" panose="020B0604020202020204"/>
            </a:endParaRPr>
          </a:p>
        </p:txBody>
      </p:sp>
      <p:grpSp>
        <p:nvGrpSpPr>
          <p:cNvPr id="28" name="Group 27" descr="image of reporting notice email to ISC">
            <a:extLst>
              <a:ext uri="{FF2B5EF4-FFF2-40B4-BE49-F238E27FC236}">
                <a16:creationId xmlns:a16="http://schemas.microsoft.com/office/drawing/2014/main" id="{B92355D1-04E1-E817-D44A-B7D392BEEB97}"/>
              </a:ext>
            </a:extLst>
          </p:cNvPr>
          <p:cNvGrpSpPr/>
          <p:nvPr/>
        </p:nvGrpSpPr>
        <p:grpSpPr>
          <a:xfrm>
            <a:off x="7074634" y="1323372"/>
            <a:ext cx="1846314" cy="1713336"/>
            <a:chOff x="1155221" y="856119"/>
            <a:chExt cx="9111725" cy="5367544"/>
          </a:xfrm>
        </p:grpSpPr>
        <p:pic>
          <p:nvPicPr>
            <p:cNvPr id="29" name="Picture 28">
              <a:extLst>
                <a:ext uri="{FF2B5EF4-FFF2-40B4-BE49-F238E27FC236}">
                  <a16:creationId xmlns:a16="http://schemas.microsoft.com/office/drawing/2014/main" id="{9AB9DFD4-8BA1-BEDB-CA13-BD7C1BBAA8F1}"/>
                </a:ext>
              </a:extLst>
            </p:cNvPr>
            <p:cNvPicPr>
              <a:picLocks noChangeAspect="1"/>
            </p:cNvPicPr>
            <p:nvPr/>
          </p:nvPicPr>
          <p:blipFill>
            <a:blip r:embed="rId7"/>
            <a:stretch>
              <a:fillRect/>
            </a:stretch>
          </p:blipFill>
          <p:spPr>
            <a:xfrm>
              <a:off x="1155221" y="856119"/>
              <a:ext cx="9111725" cy="4466526"/>
            </a:xfrm>
            <a:prstGeom prst="rect">
              <a:avLst/>
            </a:prstGeom>
            <a:ln>
              <a:solidFill>
                <a:srgbClr val="003351"/>
              </a:solidFill>
            </a:ln>
          </p:spPr>
        </p:pic>
        <p:pic>
          <p:nvPicPr>
            <p:cNvPr id="34" name="Picture 33">
              <a:extLst>
                <a:ext uri="{FF2B5EF4-FFF2-40B4-BE49-F238E27FC236}">
                  <a16:creationId xmlns:a16="http://schemas.microsoft.com/office/drawing/2014/main" id="{BC782D5D-3E50-1BCC-3E1E-A1CB4D63DBFD}"/>
                </a:ext>
              </a:extLst>
            </p:cNvPr>
            <p:cNvPicPr>
              <a:picLocks noChangeAspect="1"/>
            </p:cNvPicPr>
            <p:nvPr/>
          </p:nvPicPr>
          <p:blipFill>
            <a:blip r:embed="rId8"/>
            <a:stretch>
              <a:fillRect/>
            </a:stretch>
          </p:blipFill>
          <p:spPr>
            <a:xfrm>
              <a:off x="1155236" y="5322644"/>
              <a:ext cx="9111710" cy="901019"/>
            </a:xfrm>
            <a:prstGeom prst="rect">
              <a:avLst/>
            </a:prstGeom>
            <a:ln>
              <a:solidFill>
                <a:srgbClr val="003351"/>
              </a:solidFill>
            </a:ln>
          </p:spPr>
        </p:pic>
      </p:grpSp>
      <p:sp>
        <p:nvSpPr>
          <p:cNvPr id="38" name="TextBox 37">
            <a:extLst>
              <a:ext uri="{FF2B5EF4-FFF2-40B4-BE49-F238E27FC236}">
                <a16:creationId xmlns:a16="http://schemas.microsoft.com/office/drawing/2014/main" id="{637C3A8F-EFB9-E3BF-CCD2-21D6A7FF3710}"/>
              </a:ext>
            </a:extLst>
          </p:cNvPr>
          <p:cNvSpPr txBox="1"/>
          <p:nvPr/>
        </p:nvSpPr>
        <p:spPr>
          <a:xfrm>
            <a:off x="6940703"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Workflow generated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Adopt Reporting Notice style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Request acknowledgement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Company DM message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Company DM opt out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Close out to messages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Compliance Team workflows</a:t>
            </a:r>
          </a:p>
        </p:txBody>
      </p:sp>
    </p:spTree>
    <p:extLst>
      <p:ext uri="{BB962C8B-B14F-4D97-AF65-F5344CB8AC3E}">
        <p14:creationId xmlns:p14="http://schemas.microsoft.com/office/powerpoint/2010/main" val="1281562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Next steps</a:t>
            </a:r>
          </a:p>
        </p:txBody>
      </p:sp>
    </p:spTree>
    <p:extLst>
      <p:ext uri="{BB962C8B-B14F-4D97-AF65-F5344CB8AC3E}">
        <p14:creationId xmlns:p14="http://schemas.microsoft.com/office/powerpoint/2010/main" val="4200691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Next steps – 3 month outlook</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780147"/>
            <a:ext cx="8533481" cy="4108817"/>
          </a:xfrm>
          <a:prstGeom prst="rect">
            <a:avLst/>
          </a:prstGeom>
          <a:noFill/>
        </p:spPr>
        <p:txBody>
          <a:bodyPr wrap="square" lIns="91440" tIns="45720" rIns="91440" bIns="45720" rtlCol="0" anchor="t">
            <a:spAutoFit/>
          </a:bodyPr>
          <a:lstStyle/>
          <a:p>
            <a:pPr defTabSz="457189">
              <a:spcBef>
                <a:spcPts val="600"/>
              </a:spcBef>
              <a:defRPr/>
            </a:pPr>
            <a:r>
              <a:rPr lang="en-GB" sz="1400" b="1" dirty="0">
                <a:solidFill>
                  <a:srgbClr val="002060"/>
                </a:solidFill>
                <a:latin typeface="Arial" panose="020B0604020202020204" pitchFamily="34" charset="0"/>
                <a:cs typeface="Arial" panose="020B0604020202020204" pitchFamily="34" charset="0"/>
              </a:rPr>
              <a:t>Development plan – continuous improvement</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Accessibility and general layout of Inventory and Data Request UIs</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Data Request workflow and notification changes</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Accepting TIFF for legacy Log Image files and revising LAS header validation</a:t>
            </a:r>
          </a:p>
          <a:p>
            <a:pPr lvl="1" defTabSz="457189">
              <a:spcBef>
                <a:spcPts val="600"/>
              </a:spcBef>
              <a:defRPr/>
            </a:pPr>
            <a:endParaRPr lang="en-GB" sz="1400" dirty="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400" b="1" dirty="0">
                <a:solidFill>
                  <a:srgbClr val="002060"/>
                </a:solidFill>
                <a:latin typeface="Arial" panose="020B0604020202020204" pitchFamily="34" charset="0"/>
                <a:cs typeface="Arial" panose="020B0604020202020204" pitchFamily="34" charset="0"/>
              </a:rPr>
              <a:t>NSTA strategic projects</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OCR of legacy data collection (following 2021 PoC)</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Programmatic access to data</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Enabling data transfer to user’s cloud tenant</a:t>
            </a:r>
            <a:endParaRPr lang="en-GB" sz="1400" b="1" dirty="0">
              <a:solidFill>
                <a:srgbClr val="002060"/>
              </a:solidFill>
              <a:latin typeface="Arial" panose="020B0604020202020204" pitchFamily="34" charset="0"/>
              <a:cs typeface="Arial" panose="020B0604020202020204" pitchFamily="34" charset="0"/>
            </a:endParaRPr>
          </a:p>
          <a:p>
            <a:pPr defTabSz="457189">
              <a:spcBef>
                <a:spcPts val="600"/>
              </a:spcBef>
              <a:defRPr/>
            </a:pPr>
            <a:endParaRPr lang="en-GB" sz="1400" b="1" dirty="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400" b="1" dirty="0">
                <a:solidFill>
                  <a:srgbClr val="002060"/>
                </a:solidFill>
                <a:latin typeface="Arial" panose="020B0604020202020204" pitchFamily="34" charset="0"/>
                <a:cs typeface="Arial" panose="020B0604020202020204" pitchFamily="34" charset="0"/>
              </a:rPr>
              <a:t>Licensing Rounds</a:t>
            </a:r>
            <a:endParaRPr lang="en-GB" sz="1400" dirty="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Offshore Petroleum Licensing Round – closing in January</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How did the NDR contribute to your company’s involvement?</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pitchFamily="34" charset="0"/>
                <a:cs typeface="Arial" panose="020B0604020202020204" pitchFamily="34" charset="0"/>
              </a:rPr>
              <a:t>Questionnaire (as we did for Carbon Storage licensing) – </a:t>
            </a:r>
            <a:r>
              <a:rPr lang="en-GB" sz="1400" dirty="0">
                <a:solidFill>
                  <a:srgbClr val="0065A2">
                    <a:lumMod val="50000"/>
                  </a:srgbClr>
                </a:solidFill>
                <a:latin typeface="Arial" panose="020B0604020202020204"/>
                <a:hlinkClick r:id="rId2"/>
              </a:rPr>
              <a:t>https://forms.office.com/e/8Pr22Tsh2W</a:t>
            </a:r>
            <a:r>
              <a:rPr lang="en-GB" sz="1400" dirty="0">
                <a:solidFill>
                  <a:srgbClr val="0065A2">
                    <a:lumMod val="50000"/>
                  </a:srgbClr>
                </a:solidFill>
                <a:latin typeface="Arial" panose="020B0604020202020204"/>
              </a:rPr>
              <a:t>  </a:t>
            </a:r>
          </a:p>
        </p:txBody>
      </p:sp>
    </p:spTree>
    <p:extLst>
      <p:ext uri="{BB962C8B-B14F-4D97-AF65-F5344CB8AC3E}">
        <p14:creationId xmlns:p14="http://schemas.microsoft.com/office/powerpoint/2010/main" val="50565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 Q&amp;A</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41327" y="2854760"/>
            <a:ext cx="8348663" cy="523215"/>
          </a:xfrm>
          <a:prstGeom prst="rect">
            <a:avLst/>
          </a:prstGeom>
        </p:spPr>
        <p:txBody>
          <a:bodyPr>
            <a:normAutofit fontScale="92500" lnSpcReduction="20000"/>
          </a:bodyPr>
          <a:lstStyle/>
          <a:p>
            <a:pPr marL="0" indent="0">
              <a:buNone/>
            </a:pPr>
            <a:r>
              <a:rPr lang="en-GB" dirty="0"/>
              <a:t>Next steps</a:t>
            </a:r>
          </a:p>
        </p:txBody>
      </p:sp>
    </p:spTree>
    <p:extLst>
      <p:ext uri="{BB962C8B-B14F-4D97-AF65-F5344CB8AC3E}">
        <p14:creationId xmlns:p14="http://schemas.microsoft.com/office/powerpoint/2010/main" val="152355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FD81-A2C8-3FF1-D3F0-E4454902A6E9}"/>
              </a:ext>
            </a:extLst>
          </p:cNvPr>
          <p:cNvSpPr>
            <a:spLocks noGrp="1"/>
          </p:cNvSpPr>
          <p:nvPr>
            <p:ph type="title"/>
          </p:nvPr>
        </p:nvSpPr>
        <p:spPr>
          <a:xfrm>
            <a:off x="1143002" y="1499711"/>
            <a:ext cx="6858000" cy="2073021"/>
          </a:xfrm>
        </p:spPr>
        <p:txBody>
          <a:bodyPr vert="horz" lIns="91440" tIns="45720" rIns="91440" bIns="45720" rtlCol="0" anchor="ctr">
            <a:normAutofit fontScale="90000"/>
          </a:bodyPr>
          <a:lstStyle/>
          <a:p>
            <a:pPr algn="ctr" defTabSz="914400"/>
            <a:r>
              <a:rPr lang="en-US" sz="5400" kern="1200" dirty="0">
                <a:solidFill>
                  <a:srgbClr val="193768"/>
                </a:solidFill>
                <a:latin typeface="+mj-lt"/>
                <a:ea typeface="+mj-ea"/>
                <a:cs typeface="+mj-cs"/>
              </a:rPr>
              <a:t>WELCOME TO OUR FIRST </a:t>
            </a:r>
            <a:r>
              <a:rPr lang="en-US" sz="5400" dirty="0">
                <a:solidFill>
                  <a:srgbClr val="193768"/>
                </a:solidFill>
              </a:rPr>
              <a:t>HYBRID </a:t>
            </a:r>
            <a:r>
              <a:rPr lang="en-US" sz="5400" kern="1200" dirty="0">
                <a:solidFill>
                  <a:srgbClr val="193768"/>
                </a:solidFill>
                <a:latin typeface="+mj-lt"/>
                <a:ea typeface="+mj-ea"/>
                <a:cs typeface="+mj-cs"/>
              </a:rPr>
              <a:t>NDR USER GROUP</a:t>
            </a:r>
          </a:p>
        </p:txBody>
      </p:sp>
      <p:sp>
        <p:nvSpPr>
          <p:cNvPr id="3" name="Slide Number Placeholder 2">
            <a:extLst>
              <a:ext uri="{FF2B5EF4-FFF2-40B4-BE49-F238E27FC236}">
                <a16:creationId xmlns:a16="http://schemas.microsoft.com/office/drawing/2014/main" id="{4E0B336E-E188-D6E6-AAD9-A8F3F86417F4}"/>
              </a:ext>
            </a:extLst>
          </p:cNvPr>
          <p:cNvSpPr>
            <a:spLocks noGrp="1"/>
          </p:cNvSpPr>
          <p:nvPr>
            <p:ph type="sldNum" sz="quarter" idx="4"/>
          </p:nvPr>
        </p:nvSpPr>
        <p:spPr>
          <a:xfrm>
            <a:off x="7866764" y="4767262"/>
            <a:ext cx="951613" cy="273844"/>
          </a:xfrm>
        </p:spPr>
        <p:txBody>
          <a:bodyPr vert="horz" lIns="91440" tIns="45720" rIns="91440" bIns="45720" rtlCol="0" anchor="ctr">
            <a:normAutofit/>
          </a:bodyPr>
          <a:lstStyle/>
          <a:p>
            <a:pPr defTabSz="914400">
              <a:lnSpc>
                <a:spcPct val="90000"/>
              </a:lnSpc>
              <a:spcAft>
                <a:spcPts val="600"/>
              </a:spcAft>
            </a:pPr>
            <a:fld id="{DD0590FE-9BA6-45CB-BC76-38BB9AEE2E90}" type="slidenum">
              <a:rPr lang="en-US" sz="1200">
                <a:solidFill>
                  <a:schemeClr val="tx1">
                    <a:lumMod val="50000"/>
                    <a:lumOff val="50000"/>
                  </a:schemeClr>
                </a:solidFill>
              </a:rPr>
              <a:pPr defTabSz="914400">
                <a:lnSpc>
                  <a:spcPct val="90000"/>
                </a:lnSpc>
                <a:spcAft>
                  <a:spcPts val="600"/>
                </a:spcAft>
              </a:pPr>
              <a:t>3</a:t>
            </a:fld>
            <a:endParaRPr lang="en-US" sz="1200">
              <a:solidFill>
                <a:schemeClr val="tx1">
                  <a:lumMod val="50000"/>
                  <a:lumOff val="50000"/>
                </a:schemeClr>
              </a:solidFill>
            </a:endParaRPr>
          </a:p>
        </p:txBody>
      </p:sp>
    </p:spTree>
    <p:extLst>
      <p:ext uri="{BB962C8B-B14F-4D97-AF65-F5344CB8AC3E}">
        <p14:creationId xmlns:p14="http://schemas.microsoft.com/office/powerpoint/2010/main" val="794306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FDC3-C501-4571-A97A-A676324F9DA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Dates For Your Diary</a:t>
            </a:r>
          </a:p>
        </p:txBody>
      </p:sp>
      <p:sp>
        <p:nvSpPr>
          <p:cNvPr id="3" name="Slide Number Placeholder 2">
            <a:extLst>
              <a:ext uri="{FF2B5EF4-FFF2-40B4-BE49-F238E27FC236}">
                <a16:creationId xmlns:a16="http://schemas.microsoft.com/office/drawing/2014/main" id="{89C42285-C401-466F-B97D-1BD55A62F233}"/>
              </a:ext>
            </a:extLst>
          </p:cNvPr>
          <p:cNvSpPr>
            <a:spLocks noGrp="1"/>
          </p:cNvSpPr>
          <p:nvPr>
            <p:ph type="sldNum" sz="quarter" idx="4"/>
          </p:nvPr>
        </p:nvSpPr>
        <p:spPr/>
        <p:txBody>
          <a:bodyPr/>
          <a:lstStyle/>
          <a:p>
            <a:fld id="{DD0590FE-9BA6-45CB-BC76-38BB9AEE2E90}" type="slidenum">
              <a:rPr lang="en-GB" smtClean="0"/>
              <a:t>30</a:t>
            </a:fld>
            <a:endParaRPr lang="en-GB"/>
          </a:p>
        </p:txBody>
      </p:sp>
      <p:graphicFrame>
        <p:nvGraphicFramePr>
          <p:cNvPr id="4" name="Table 3">
            <a:extLst>
              <a:ext uri="{FF2B5EF4-FFF2-40B4-BE49-F238E27FC236}">
                <a16:creationId xmlns:a16="http://schemas.microsoft.com/office/drawing/2014/main" id="{BED69917-1DAE-4908-89ED-A1E87E46ADF7}"/>
              </a:ext>
            </a:extLst>
          </p:cNvPr>
          <p:cNvGraphicFramePr>
            <a:graphicFrameLocks noGrp="1"/>
          </p:cNvGraphicFramePr>
          <p:nvPr>
            <p:extLst>
              <p:ext uri="{D42A27DB-BD31-4B8C-83A1-F6EECF244321}">
                <p14:modId xmlns:p14="http://schemas.microsoft.com/office/powerpoint/2010/main" val="1417275458"/>
              </p:ext>
            </p:extLst>
          </p:nvPr>
        </p:nvGraphicFramePr>
        <p:xfrm>
          <a:off x="287062" y="1222712"/>
          <a:ext cx="8533090" cy="3218520"/>
        </p:xfrm>
        <a:graphic>
          <a:graphicData uri="http://schemas.openxmlformats.org/drawingml/2006/table">
            <a:tbl>
              <a:tblPr firstRow="1" bandRow="1"/>
              <a:tblGrid>
                <a:gridCol w="1093005">
                  <a:extLst>
                    <a:ext uri="{9D8B030D-6E8A-4147-A177-3AD203B41FA5}">
                      <a16:colId xmlns:a16="http://schemas.microsoft.com/office/drawing/2014/main" val="4102567331"/>
                    </a:ext>
                  </a:extLst>
                </a:gridCol>
                <a:gridCol w="804333">
                  <a:extLst>
                    <a:ext uri="{9D8B030D-6E8A-4147-A177-3AD203B41FA5}">
                      <a16:colId xmlns:a16="http://schemas.microsoft.com/office/drawing/2014/main" val="2744140500"/>
                    </a:ext>
                  </a:extLst>
                </a:gridCol>
                <a:gridCol w="4284133">
                  <a:extLst>
                    <a:ext uri="{9D8B030D-6E8A-4147-A177-3AD203B41FA5}">
                      <a16:colId xmlns:a16="http://schemas.microsoft.com/office/drawing/2014/main" val="2340499951"/>
                    </a:ext>
                  </a:extLst>
                </a:gridCol>
                <a:gridCol w="2351619">
                  <a:extLst>
                    <a:ext uri="{9D8B030D-6E8A-4147-A177-3AD203B41FA5}">
                      <a16:colId xmlns:a16="http://schemas.microsoft.com/office/drawing/2014/main" val="465827358"/>
                    </a:ext>
                  </a:extLst>
                </a:gridCol>
              </a:tblGrid>
              <a:tr h="558820">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150000"/>
                        </a:lnSpc>
                      </a:pPr>
                      <a:r>
                        <a:rPr lang="en-GB" sz="1400" b="1" dirty="0">
                          <a:latin typeface="Arial" panose="020B0604020202020204" pitchFamily="34" charset="0"/>
                          <a:cs typeface="Arial" panose="020B0604020202020204" pitchFamily="34" charset="0"/>
                        </a:rPr>
                        <a:t>Month</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algn="l">
                        <a:lnSpc>
                          <a:spcPct val="150000"/>
                        </a:lnSpc>
                      </a:pPr>
                      <a:r>
                        <a:rPr lang="en-GB" sz="1400" b="1" dirty="0">
                          <a:latin typeface="Arial" panose="020B0604020202020204" pitchFamily="34" charset="0"/>
                          <a:cs typeface="Arial" panose="020B0604020202020204" pitchFamily="34" charset="0"/>
                        </a:rPr>
                        <a:t>Date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150000"/>
                        </a:lnSpc>
                      </a:pPr>
                      <a:r>
                        <a:rPr lang="en-GB" sz="1400" b="1" dirty="0">
                          <a:latin typeface="Arial" panose="020B0604020202020204" pitchFamily="34" charset="0"/>
                          <a:cs typeface="Arial" panose="020B0604020202020204" pitchFamily="34" charset="0"/>
                        </a:rPr>
                        <a:t>Event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algn="l">
                        <a:lnSpc>
                          <a:spcPct val="150000"/>
                        </a:lnSpc>
                      </a:pPr>
                      <a:r>
                        <a:rPr lang="en-GB" sz="1400" b="1" dirty="0">
                          <a:latin typeface="Arial" panose="020B0604020202020204" pitchFamily="34" charset="0"/>
                          <a:cs typeface="Arial" panose="020B0604020202020204" pitchFamily="34" charset="0"/>
                        </a:rPr>
                        <a:t>Participants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72790891"/>
                  </a:ext>
                </a:extLst>
              </a:tr>
              <a:tr h="440267">
                <a:tc>
                  <a:txBody>
                    <a:bodyPr/>
                    <a:lstStyle/>
                    <a:p>
                      <a:pPr algn="l">
                        <a:lnSpc>
                          <a:spcPct val="250000"/>
                        </a:lnSpc>
                      </a:pPr>
                      <a:r>
                        <a:rPr lang="en-GB" sz="1400" b="1" dirty="0">
                          <a:latin typeface="Arial" panose="020B0604020202020204" pitchFamily="34" charset="0"/>
                          <a:cs typeface="Arial" panose="020B0604020202020204" pitchFamily="34" charset="0"/>
                        </a:rPr>
                        <a:t>December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l">
                        <a:lnSpc>
                          <a:spcPct val="250000"/>
                        </a:lnSpc>
                      </a:pPr>
                      <a:r>
                        <a:rPr lang="en-GB" sz="1400" b="0" dirty="0">
                          <a:latin typeface="Arial" panose="020B0604020202020204" pitchFamily="34" charset="0"/>
                          <a:cs typeface="Arial" panose="020B0604020202020204" pitchFamily="34" charset="0"/>
                        </a:rPr>
                        <a:t>Thu 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TFG007 – Kick Off: Legacy Seismic Reporting</a:t>
                      </a:r>
                      <a:endParaRPr lang="en-GB" sz="1400" b="0" dirty="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Data Reporting Licensees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362886942"/>
                  </a:ext>
                </a:extLst>
              </a:tr>
              <a:tr h="423333">
                <a:tc>
                  <a:txBody>
                    <a:bodyPr/>
                    <a:lstStyle/>
                    <a:p>
                      <a:pPr algn="l">
                        <a:lnSpc>
                          <a:spcPct val="250000"/>
                        </a:lnSpc>
                      </a:pPr>
                      <a:r>
                        <a:rPr lang="en-GB" sz="1400" b="1" dirty="0">
                          <a:latin typeface="Arial" panose="020B0604020202020204" pitchFamily="34" charset="0"/>
                          <a:cs typeface="Arial" panose="020B0604020202020204" pitchFamily="34" charset="0"/>
                        </a:rPr>
                        <a:t>January</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l">
                        <a:lnSpc>
                          <a:spcPct val="250000"/>
                        </a:lnSpc>
                      </a:pPr>
                      <a:r>
                        <a:rPr lang="en-GB" sz="1400" b="0" dirty="0">
                          <a:latin typeface="Arial" panose="020B0604020202020204" pitchFamily="34" charset="0"/>
                          <a:cs typeface="Arial" panose="020B0604020202020204" pitchFamily="34" charset="0"/>
                        </a:rPr>
                        <a:t>Tue 10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TFG007 – Review: Legacy Seismic Reporting</a:t>
                      </a:r>
                      <a:endParaRPr lang="en-GB" sz="1400" b="0" dirty="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Data Reporting Licensees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927630094"/>
                  </a:ext>
                </a:extLst>
              </a:tr>
              <a:tr h="440406">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250000"/>
                        </a:lnSpc>
                      </a:pPr>
                      <a:r>
                        <a:rPr lang="en-GB" sz="1400" b="1" dirty="0">
                          <a:latin typeface="Arial" panose="020B0604020202020204" pitchFamily="34" charset="0"/>
                          <a:cs typeface="Arial" panose="020B0604020202020204" pitchFamily="34" charset="0"/>
                        </a:rPr>
                        <a:t>March</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l">
                        <a:lnSpc>
                          <a:spcPct val="250000"/>
                        </a:lnSpc>
                      </a:pPr>
                      <a:r>
                        <a:rPr lang="en-GB" sz="1400" b="0" dirty="0">
                          <a:latin typeface="Arial" panose="020B0604020202020204" pitchFamily="34" charset="0"/>
                          <a:cs typeface="Arial" panose="020B0604020202020204" pitchFamily="34" charset="0"/>
                        </a:rPr>
                        <a:t>Tue 28</a:t>
                      </a:r>
                      <a:r>
                        <a:rPr lang="en-GB" sz="1400" dirty="0">
                          <a:solidFill>
                            <a:srgbClr val="002060"/>
                          </a:solidFill>
                          <a:latin typeface="Arial" panose="020B0604020202020204" pitchFamily="34" charset="0"/>
                          <a:cs typeface="Arial" panose="020B0604020202020204" pitchFamily="34" charset="0"/>
                        </a:rPr>
                        <a:t>*</a:t>
                      </a:r>
                      <a:endParaRPr lang="en-GB" sz="1400" b="0" dirty="0">
                        <a:solidFill>
                          <a:srgbClr val="002060"/>
                        </a:solidFill>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250000"/>
                        </a:lnSpc>
                      </a:pPr>
                      <a:r>
                        <a:rPr lang="en-GB" sz="1400" b="1" dirty="0">
                          <a:latin typeface="Arial" panose="020B0604020202020204" pitchFamily="34" charset="0"/>
                          <a:cs typeface="Arial" panose="020B0604020202020204" pitchFamily="34" charset="0"/>
                        </a:rPr>
                        <a:t>NDR User Group Meeting 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l">
                        <a:lnSpc>
                          <a:spcPct val="250000"/>
                        </a:lnSpc>
                      </a:pPr>
                      <a:r>
                        <a:rPr lang="en-GB" sz="1400" dirty="0">
                          <a:latin typeface="Arial" panose="020B0604020202020204" pitchFamily="34" charset="0"/>
                          <a:cs typeface="Arial" panose="020B0604020202020204" pitchFamily="34" charset="0"/>
                        </a:rPr>
                        <a:t>All NDR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805716253"/>
                  </a:ext>
                </a:extLst>
              </a:tr>
              <a:tr h="0">
                <a:tc>
                  <a:txBody>
                    <a:bodyPr/>
                    <a:lstStyle/>
                    <a:p>
                      <a:pPr algn="l">
                        <a:lnSpc>
                          <a:spcPct val="250000"/>
                        </a:lnSpc>
                      </a:pPr>
                      <a:r>
                        <a:rPr lang="en-GB" sz="1400" b="1" dirty="0">
                          <a:latin typeface="Arial" panose="020B0604020202020204" pitchFamily="34" charset="0"/>
                          <a:cs typeface="Arial" panose="020B0604020202020204" pitchFamily="34" charset="0"/>
                        </a:rPr>
                        <a:t>June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l">
                        <a:lnSpc>
                          <a:spcPct val="250000"/>
                        </a:lnSpc>
                      </a:pPr>
                      <a:r>
                        <a:rPr lang="en-GB" sz="1400" b="0" dirty="0">
                          <a:latin typeface="Arial" panose="020B0604020202020204" pitchFamily="34" charset="0"/>
                          <a:cs typeface="Arial" panose="020B0604020202020204" pitchFamily="34" charset="0"/>
                        </a:rPr>
                        <a:t>Tue 27</a:t>
                      </a:r>
                      <a:r>
                        <a:rPr lang="en-GB" sz="1400" dirty="0">
                          <a:solidFill>
                            <a:srgbClr val="002060"/>
                          </a:solidFill>
                          <a:latin typeface="Arial" panose="020B0604020202020204" pitchFamily="34" charset="0"/>
                          <a:cs typeface="Arial" panose="020B0604020202020204" pitchFamily="34" charset="0"/>
                        </a:rPr>
                        <a:t>*</a:t>
                      </a:r>
                      <a:endParaRPr lang="en-GB" sz="1400" b="0" dirty="0">
                        <a:solidFill>
                          <a:srgbClr val="002060"/>
                        </a:solidFill>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NDR User Group Meeting 9</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All NDR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45929509"/>
                  </a:ext>
                </a:extLst>
              </a:tr>
              <a:tr h="0">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kern="0" baseline="0" dirty="0">
                          <a:latin typeface="Arial" panose="020B0604020202020204" pitchFamily="34" charset="0"/>
                          <a:cs typeface="Arial" panose="020B0604020202020204" pitchFamily="34" charset="0"/>
                        </a:rPr>
                        <a:t>TBC</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kern="0" baseline="0" dirty="0">
                          <a:latin typeface="Arial" panose="020B0604020202020204" pitchFamily="34" charset="0"/>
                          <a:cs typeface="Arial" panose="020B0604020202020204" pitchFamily="34" charset="0"/>
                        </a:rPr>
                        <a:t>TBC</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250000"/>
                        </a:lnSpc>
                      </a:pPr>
                      <a:r>
                        <a:rPr lang="en-GB" sz="1400" b="1" kern="0" baseline="0" dirty="0">
                          <a:latin typeface="Arial" panose="020B0604020202020204" pitchFamily="34" charset="0"/>
                          <a:cs typeface="Arial" panose="020B0604020202020204" pitchFamily="34" charset="0"/>
                        </a:rPr>
                        <a:t>TFG008 – Data Management Best Practice</a:t>
                      </a:r>
                      <a:endParaRPr lang="en-GB" sz="1400" kern="0" baseline="0" dirty="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Data Reporting Licensees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807502998"/>
                  </a:ext>
                </a:extLst>
              </a:tr>
            </a:tbl>
          </a:graphicData>
        </a:graphic>
      </p:graphicFrame>
      <p:sp>
        <p:nvSpPr>
          <p:cNvPr id="5" name="TextBox 4">
            <a:extLst>
              <a:ext uri="{FF2B5EF4-FFF2-40B4-BE49-F238E27FC236}">
                <a16:creationId xmlns:a16="http://schemas.microsoft.com/office/drawing/2014/main" id="{D5389E51-2DD5-44DC-9AC9-9B63E68FDBE2}"/>
              </a:ext>
            </a:extLst>
          </p:cNvPr>
          <p:cNvSpPr txBox="1"/>
          <p:nvPr/>
        </p:nvSpPr>
        <p:spPr>
          <a:xfrm>
            <a:off x="7389708" y="4661932"/>
            <a:ext cx="1575184" cy="307777"/>
          </a:xfrm>
          <a:prstGeom prst="rect">
            <a:avLst/>
          </a:prstGeom>
          <a:noFill/>
        </p:spPr>
        <p:txBody>
          <a:bodyPr wrap="square" rtlCol="0">
            <a:spAutoFit/>
          </a:bodyPr>
          <a:lstStyle/>
          <a:p>
            <a:r>
              <a:rPr lang="en-GB" sz="1400">
                <a:solidFill>
                  <a:srgbClr val="FF0000"/>
                </a:solidFill>
                <a:latin typeface="Calibri" panose="020F0502020204030204"/>
              </a:rPr>
              <a:t>*Provisional date</a:t>
            </a:r>
          </a:p>
        </p:txBody>
      </p:sp>
    </p:spTree>
    <p:extLst>
      <p:ext uri="{BB962C8B-B14F-4D97-AF65-F5344CB8AC3E}">
        <p14:creationId xmlns:p14="http://schemas.microsoft.com/office/powerpoint/2010/main" val="2890687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Contact Information</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780147"/>
            <a:ext cx="8533481" cy="4108817"/>
          </a:xfrm>
          <a:prstGeom prst="rect">
            <a:avLst/>
          </a:prstGeom>
          <a:noFill/>
        </p:spPr>
        <p:txBody>
          <a:bodyPr wrap="square" lIns="91440" tIns="45720" rIns="91440" bIns="45720" rtlCol="0" anchor="t">
            <a:spAutoFit/>
          </a:bodyPr>
          <a:lstStyle/>
          <a:p>
            <a:pPr defTabSz="457189">
              <a:spcBef>
                <a:spcPts val="600"/>
              </a:spcBef>
              <a:defRPr/>
            </a:pPr>
            <a:r>
              <a:rPr lang="en-GB" sz="1400" b="1" dirty="0">
                <a:solidFill>
                  <a:srgbClr val="002060"/>
                </a:solidFill>
                <a:latin typeface="Arial" panose="020B0604020202020204"/>
              </a:rPr>
              <a:t>NSTA NDR Team</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rPr>
              <a:t>Miriam, Dave and Andy</a:t>
            </a:r>
            <a:r>
              <a:rPr lang="en-GB" sz="1400" kern="0" baseline="0" dirty="0">
                <a:solidFill>
                  <a:srgbClr val="002060"/>
                </a:solidFill>
                <a:latin typeface="Arial" panose="020B0604020202020204" pitchFamily="34" charset="0"/>
                <a:cs typeface="Arial" panose="020B0604020202020204" pitchFamily="34" charset="0"/>
              </a:rPr>
              <a:t>  email our mailbox </a:t>
            </a:r>
            <a:r>
              <a:rPr lang="en-GB" sz="1400" kern="0" baseline="0" dirty="0">
                <a:latin typeface="Arial" panose="020B0604020202020204" pitchFamily="34" charset="0"/>
                <a:cs typeface="Arial" panose="020B0604020202020204" pitchFamily="34" charset="0"/>
                <a:hlinkClick r:id="rId2"/>
              </a:rPr>
              <a:t>ndr@nstauthority.co.uk</a:t>
            </a:r>
            <a:r>
              <a:rPr lang="en-GB" sz="1400" kern="0" baseline="0" dirty="0">
                <a:latin typeface="Arial" panose="020B0604020202020204" pitchFamily="34" charset="0"/>
                <a:cs typeface="Arial" panose="020B0604020202020204" pitchFamily="34" charset="0"/>
              </a:rPr>
              <a:t> </a:t>
            </a:r>
            <a:endParaRPr lang="en-GB" sz="1400" dirty="0">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rPr>
              <a:t>General enquires in relation to the National Data Repository</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rPr>
              <a:t>Referrals to NSTA colleagues or Support Centre, where appropriate</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hlinkClick r:id="rId3"/>
              </a:rPr>
              <a:t>Register for the NDR contacts register </a:t>
            </a:r>
            <a:r>
              <a:rPr lang="en-GB" sz="1400" dirty="0">
                <a:solidFill>
                  <a:srgbClr val="002060"/>
                </a:solidFill>
                <a:latin typeface="Arial" panose="020B0604020202020204"/>
              </a:rPr>
              <a:t>– updates and User Group</a:t>
            </a:r>
            <a:endParaRPr lang="en-GB" sz="1400" dirty="0">
              <a:solidFill>
                <a:srgbClr val="002060"/>
              </a:solidFill>
              <a:highlight>
                <a:srgbClr val="00FF00"/>
              </a:highlight>
              <a:latin typeface="Arial" panose="020B0604020202020204"/>
            </a:endParaRPr>
          </a:p>
          <a:p>
            <a:pPr lvl="1" defTabSz="457189">
              <a:spcBef>
                <a:spcPts val="600"/>
              </a:spcBef>
              <a:defRPr/>
            </a:pPr>
            <a:endParaRPr lang="en-GB" sz="1400" dirty="0">
              <a:solidFill>
                <a:srgbClr val="002060"/>
              </a:solidFill>
              <a:latin typeface="Arial" panose="020B0604020202020204"/>
            </a:endParaRPr>
          </a:p>
          <a:p>
            <a:pPr defTabSz="457189">
              <a:spcBef>
                <a:spcPts val="600"/>
              </a:spcBef>
              <a:defRPr/>
            </a:pPr>
            <a:r>
              <a:rPr lang="en-GB" sz="1400" b="1" dirty="0">
                <a:solidFill>
                  <a:srgbClr val="002060"/>
                </a:solidFill>
                <a:latin typeface="Arial" panose="020B0604020202020204"/>
              </a:rPr>
              <a:t>NDR Support Centre</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rPr>
              <a:t>Technical support for matters in relation to using the National Data Repository </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rPr>
              <a:t>Advice on how to use the UI, uploading data, downloads, ordering on media, metadata services</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rPr>
              <a:t>Osokey and Moveout technical expertise</a:t>
            </a:r>
          </a:p>
          <a:p>
            <a:pPr marL="742950" lvl="1"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hlinkClick r:id="rId4"/>
              </a:rPr>
              <a:t>support@uk-ndr.co.uk</a:t>
            </a:r>
            <a:r>
              <a:rPr lang="en-GB" sz="1400" dirty="0">
                <a:solidFill>
                  <a:srgbClr val="0065A2">
                    <a:lumMod val="50000"/>
                  </a:srgbClr>
                </a:solidFill>
                <a:latin typeface="Arial" panose="020B0604020202020204"/>
              </a:rPr>
              <a:t> </a:t>
            </a:r>
          </a:p>
          <a:p>
            <a:pPr marL="742950" lvl="1"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hlinkClick r:id="rId5"/>
              </a:rPr>
              <a:t>https://support.uk-ndr.co.uk/</a:t>
            </a:r>
            <a:r>
              <a:rPr lang="en-GB" sz="1400" dirty="0">
                <a:solidFill>
                  <a:srgbClr val="0065A2">
                    <a:lumMod val="50000"/>
                  </a:srgbClr>
                </a:solidFill>
                <a:latin typeface="Arial" panose="020B0604020202020204"/>
              </a:rPr>
              <a:t> </a:t>
            </a:r>
            <a:endParaRPr lang="en-GB" sz="1400" b="1" dirty="0">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rPr>
              <a:t>                  in app Support Centre launch – raise tickets, support articles and video explainers</a:t>
            </a:r>
          </a:p>
          <a:p>
            <a:pPr marL="742950" lvl="1" indent="-285750" defTabSz="457189">
              <a:spcBef>
                <a:spcPts val="600"/>
              </a:spcBef>
              <a:buFont typeface="Arial" panose="020B0604020202020204" pitchFamily="34" charset="0"/>
              <a:buChar char="•"/>
              <a:defRPr/>
            </a:pPr>
            <a:r>
              <a:rPr lang="en-GB" sz="1400" dirty="0">
                <a:solidFill>
                  <a:srgbClr val="002060"/>
                </a:solidFill>
                <a:latin typeface="Arial" panose="020B0604020202020204"/>
              </a:rPr>
              <a:t>                  Support Centre chat option</a:t>
            </a:r>
          </a:p>
        </p:txBody>
      </p:sp>
      <p:pic>
        <p:nvPicPr>
          <p:cNvPr id="4" name="Picture 3" descr="image of support chat button from the NDR support centre">
            <a:extLst>
              <a:ext uri="{FF2B5EF4-FFF2-40B4-BE49-F238E27FC236}">
                <a16:creationId xmlns:a16="http://schemas.microsoft.com/office/drawing/2014/main" id="{0F0AC943-7CC2-AFD2-D3F2-A42B712158D9}"/>
              </a:ext>
            </a:extLst>
          </p:cNvPr>
          <p:cNvPicPr>
            <a:picLocks noChangeAspect="1"/>
          </p:cNvPicPr>
          <p:nvPr/>
        </p:nvPicPr>
        <p:blipFill>
          <a:blip r:embed="rId6"/>
          <a:stretch>
            <a:fillRect/>
          </a:stretch>
        </p:blipFill>
        <p:spPr>
          <a:xfrm>
            <a:off x="1054477" y="4521450"/>
            <a:ext cx="774324" cy="301873"/>
          </a:xfrm>
          <a:prstGeom prst="rect">
            <a:avLst/>
          </a:prstGeom>
        </p:spPr>
      </p:pic>
      <p:pic>
        <p:nvPicPr>
          <p:cNvPr id="6" name="Picture 5" descr="image of support button from the NDR support centre">
            <a:extLst>
              <a:ext uri="{FF2B5EF4-FFF2-40B4-BE49-F238E27FC236}">
                <a16:creationId xmlns:a16="http://schemas.microsoft.com/office/drawing/2014/main" id="{12D39A51-DF0C-DD92-AF3C-ECF7BD993A0B}"/>
              </a:ext>
            </a:extLst>
          </p:cNvPr>
          <p:cNvPicPr>
            <a:picLocks noChangeAspect="1"/>
          </p:cNvPicPr>
          <p:nvPr/>
        </p:nvPicPr>
        <p:blipFill>
          <a:blip r:embed="rId7"/>
          <a:stretch>
            <a:fillRect/>
          </a:stretch>
        </p:blipFill>
        <p:spPr>
          <a:xfrm>
            <a:off x="1082593" y="4264260"/>
            <a:ext cx="729273" cy="274124"/>
          </a:xfrm>
          <a:prstGeom prst="rect">
            <a:avLst/>
          </a:prstGeom>
        </p:spPr>
      </p:pic>
    </p:spTree>
    <p:extLst>
      <p:ext uri="{BB962C8B-B14F-4D97-AF65-F5344CB8AC3E}">
        <p14:creationId xmlns:p14="http://schemas.microsoft.com/office/powerpoint/2010/main" val="394204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Thank You</a:t>
            </a:r>
          </a:p>
        </p:txBody>
      </p:sp>
    </p:spTree>
    <p:extLst>
      <p:ext uri="{BB962C8B-B14F-4D97-AF65-F5344CB8AC3E}">
        <p14:creationId xmlns:p14="http://schemas.microsoft.com/office/powerpoint/2010/main" val="146181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Meeting etiquette &amp; structure</a:t>
            </a:r>
            <a:endParaRPr lang="en-GB" dirty="0">
              <a:solidFill>
                <a:srgbClr val="00335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62EA2A-48CB-4975-BC7B-BC1D82F9E2CF}"/>
              </a:ext>
            </a:extLst>
          </p:cNvPr>
          <p:cNvSpPr txBox="1"/>
          <p:nvPr/>
        </p:nvSpPr>
        <p:spPr>
          <a:xfrm>
            <a:off x="406400" y="727780"/>
            <a:ext cx="8450943" cy="3970318"/>
          </a:xfrm>
          <a:prstGeom prst="rect">
            <a:avLst/>
          </a:prstGeom>
          <a:noFill/>
        </p:spPr>
        <p:txBody>
          <a:bodyPr wrap="square" rtlCol="0">
            <a:spAutoFit/>
          </a:bodyPr>
          <a:lstStyle/>
          <a:p>
            <a:r>
              <a:rPr lang="en-GB" b="1" dirty="0">
                <a:solidFill>
                  <a:srgbClr val="193768"/>
                </a:solidFill>
                <a:effectLst/>
                <a:latin typeface="Arial" panose="020B0604020202020204" pitchFamily="34" charset="0"/>
                <a:ea typeface="Calibri" panose="020F0502020204030204" pitchFamily="34" charset="0"/>
                <a:cs typeface="Arial" panose="020B0604020202020204" pitchFamily="34" charset="0"/>
              </a:rPr>
              <a:t>For those joining us via Microsoft Teams:</a:t>
            </a:r>
          </a:p>
          <a:p>
            <a:r>
              <a:rPr lang="en-GB" dirty="0">
                <a:solidFill>
                  <a:srgbClr val="003351"/>
                </a:solidFill>
                <a:effectLst/>
                <a:latin typeface="Arial" panose="020B0604020202020204" pitchFamily="34" charset="0"/>
                <a:ea typeface="Calibri" panose="020F0502020204030204" pitchFamily="34" charset="0"/>
                <a:cs typeface="Arial" panose="020B0604020202020204" pitchFamily="34" charset="0"/>
              </a:rPr>
              <a:t>Please turn your cameras off and remain muted.</a:t>
            </a:r>
          </a:p>
          <a:p>
            <a:endParaRPr lang="en-GB" dirty="0">
              <a:solidFill>
                <a:srgbClr val="003351"/>
              </a:solidFill>
              <a:effectLst/>
              <a:latin typeface="Arial" panose="020B0604020202020204" pitchFamily="34" charset="0"/>
              <a:ea typeface="Calibri" panose="020F0502020204030204" pitchFamily="34" charset="0"/>
              <a:cs typeface="Arial" panose="020B0604020202020204" pitchFamily="34" charset="0"/>
            </a:endParaRPr>
          </a:p>
          <a:p>
            <a:r>
              <a:rPr lang="en-GB" dirty="0">
                <a:solidFill>
                  <a:srgbClr val="003351"/>
                </a:solidFill>
                <a:effectLst/>
                <a:latin typeface="Arial" panose="020B0604020202020204" pitchFamily="34" charset="0"/>
                <a:ea typeface="Calibri" panose="020F0502020204030204" pitchFamily="34" charset="0"/>
                <a:cs typeface="Arial" panose="020B0604020202020204" pitchFamily="34" charset="0"/>
              </a:rPr>
              <a:t>Please use the meeting chat to post your questions throughout the meeting.</a:t>
            </a:r>
            <a:endParaRPr lang="en-GB" dirty="0">
              <a:solidFill>
                <a:srgbClr val="003351"/>
              </a:solidFill>
              <a:latin typeface="Arial" panose="020B0604020202020204" pitchFamily="34" charset="0"/>
              <a:ea typeface="Calibri" panose="020F0502020204030204" pitchFamily="34" charset="0"/>
              <a:cs typeface="Arial" panose="020B0604020202020204" pitchFamily="34" charset="0"/>
            </a:endParaRPr>
          </a:p>
          <a:p>
            <a:endParaRPr lang="en-GB"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dirty="0">
                <a:solidFill>
                  <a:srgbClr val="003351"/>
                </a:solidFill>
                <a:latin typeface="Arial" panose="020B0604020202020204" pitchFamily="34" charset="0"/>
                <a:ea typeface="Calibri" panose="020F0502020204030204" pitchFamily="34" charset="0"/>
                <a:cs typeface="Arial" panose="020B0604020202020204" pitchFamily="34" charset="0"/>
              </a:rPr>
              <a:t>Questions raised in the meeting chat will be addressed at the end of each section of today’s presentation, time permitting.</a:t>
            </a:r>
          </a:p>
          <a:p>
            <a:endParaRPr lang="en-GB"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b="1" dirty="0">
                <a:solidFill>
                  <a:srgbClr val="193768"/>
                </a:solidFill>
                <a:latin typeface="Arial" panose="020B0604020202020204" pitchFamily="34" charset="0"/>
                <a:ea typeface="Calibri" panose="020F0502020204030204" pitchFamily="34" charset="0"/>
                <a:cs typeface="Arial" panose="020B0604020202020204" pitchFamily="34" charset="0"/>
              </a:rPr>
              <a:t>For those joining us in the room:</a:t>
            </a:r>
          </a:p>
          <a:p>
            <a:r>
              <a:rPr lang="en-GB" dirty="0">
                <a:solidFill>
                  <a:srgbClr val="003351"/>
                </a:solidFill>
                <a:latin typeface="Arial" panose="020B0604020202020204" pitchFamily="34" charset="0"/>
                <a:ea typeface="Calibri" panose="020F0502020204030204" pitchFamily="34" charset="0"/>
                <a:cs typeface="Arial" panose="020B0604020202020204" pitchFamily="34" charset="0"/>
              </a:rPr>
              <a:t>Please feel free to ask questions at the end of each section of today’s meeting. There will also be ample time for discussion at the end and during lunch.</a:t>
            </a:r>
          </a:p>
          <a:p>
            <a:endParaRPr lang="en-GB"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dirty="0">
                <a:solidFill>
                  <a:srgbClr val="003351"/>
                </a:solidFill>
                <a:latin typeface="Arial" panose="020B0604020202020204" pitchFamily="34" charset="0"/>
                <a:ea typeface="Calibri" panose="020F0502020204030204" pitchFamily="34" charset="0"/>
                <a:cs typeface="Arial" panose="020B0604020202020204" pitchFamily="34" charset="0"/>
              </a:rPr>
              <a:t>The meeting will not be recorded - slides to be shared on the </a:t>
            </a:r>
            <a:r>
              <a:rPr lang="en-GB" dirty="0">
                <a:solidFill>
                  <a:srgbClr val="003351"/>
                </a:solidFill>
                <a:latin typeface="Arial" panose="020B0604020202020204" pitchFamily="34" charset="0"/>
                <a:ea typeface="Calibri" panose="020F0502020204030204" pitchFamily="34" charset="0"/>
                <a:cs typeface="Arial" panose="020B0604020202020204" pitchFamily="34" charset="0"/>
                <a:hlinkClick r:id="rId2"/>
              </a:rPr>
              <a:t>NSTA NDR User Group web page</a:t>
            </a:r>
            <a:endParaRPr lang="en-GB" dirty="0">
              <a:solidFill>
                <a:srgbClr val="003351"/>
              </a:solidFill>
              <a:highlight>
                <a:srgbClr val="00FF00"/>
              </a:highligh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89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Agenda</a:t>
            </a:r>
            <a:endParaRPr lang="en-GB" dirty="0">
              <a:solidFill>
                <a:srgbClr val="00335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7A49F9F-7FA4-4EF8-A3DD-10DF6EA97A7C}"/>
              </a:ext>
            </a:extLst>
          </p:cNvPr>
          <p:cNvSpPr txBox="1"/>
          <p:nvPr/>
        </p:nvSpPr>
        <p:spPr>
          <a:xfrm>
            <a:off x="65938" y="803850"/>
            <a:ext cx="8892481" cy="4339650"/>
          </a:xfrm>
          <a:prstGeom prst="rect">
            <a:avLst/>
          </a:prstGeom>
          <a:noFill/>
        </p:spPr>
        <p:txBody>
          <a:bodyPr wrap="square" rtlCol="0">
            <a:spAutoFit/>
          </a:bodyPr>
          <a:lstStyle/>
          <a:p>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rgbClr val="002060"/>
                </a:solidFill>
                <a:latin typeface="Arial" panose="020B0604020202020204" pitchFamily="34" charset="0"/>
                <a:ea typeface="Calibri" panose="020F0502020204030204" pitchFamily="34" charset="0"/>
                <a:cs typeface="Arial" panose="020B0604020202020204" pitchFamily="34" charset="0"/>
              </a:rPr>
              <a:t>I</a:t>
            </a:r>
            <a:r>
              <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ntroduction and general topics  (</a:t>
            </a:r>
            <a:r>
              <a:rPr lang="en-GB" sz="1600" b="1" dirty="0">
                <a:solidFill>
                  <a:srgbClr val="002060"/>
                </a:solidFill>
                <a:latin typeface="Arial" panose="020B0604020202020204" pitchFamily="34" charset="0"/>
                <a:ea typeface="Calibri" panose="020F0502020204030204" pitchFamily="34" charset="0"/>
                <a:cs typeface="Arial" panose="020B0604020202020204" pitchFamily="34" charset="0"/>
              </a:rPr>
              <a:t>11:00</a:t>
            </a:r>
            <a:r>
              <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7429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General updates: Version releases, Updates to documentation</a:t>
            </a:r>
          </a:p>
          <a:p>
            <a:pPr marL="7429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Well data availability</a:t>
            </a:r>
          </a:p>
          <a:p>
            <a:pPr marL="7429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Seismic data availability</a:t>
            </a:r>
          </a:p>
          <a:p>
            <a:pPr marL="457200"/>
            <a:endPar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Task Finish Groups &amp; Projects  (11:25)</a:t>
            </a:r>
          </a:p>
          <a:p>
            <a:pPr marL="7429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TFG006 – Cloud to Cloud seismic data reporting</a:t>
            </a:r>
          </a:p>
          <a:p>
            <a:pPr marL="7429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TFG007 – </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Proposed - Legacy Seismic Data Reporting</a:t>
            </a:r>
            <a:endParaRPr lang="en-GB"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7429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TFG008 –</a:t>
            </a:r>
            <a:r>
              <a:rPr lang="en-GB" sz="1600" i="1" dirty="0">
                <a:solidFill>
                  <a:srgbClr val="002060"/>
                </a:solidFill>
                <a:latin typeface="Arial" panose="020B0604020202020204" pitchFamily="34" charset="0"/>
                <a:ea typeface="Calibri" panose="020F0502020204030204" pitchFamily="34" charset="0"/>
                <a:cs typeface="Arial" panose="020B0604020202020204" pitchFamily="34" charset="0"/>
              </a:rPr>
              <a:t> Proposed - Data Management Best Practices for Licensees</a:t>
            </a:r>
          </a:p>
          <a:p>
            <a:pPr marL="457200"/>
            <a:endParaRPr lang="en-GB" sz="1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57200"/>
            <a:r>
              <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Review and Discussion - </a:t>
            </a:r>
            <a:r>
              <a:rPr lang="en-GB" sz="1600" b="1" dirty="0">
                <a:solidFill>
                  <a:srgbClr val="002060"/>
                </a:solidFill>
                <a:latin typeface="Arial" panose="020B0604020202020204" pitchFamily="34" charset="0"/>
                <a:ea typeface="Calibri" panose="020F0502020204030204" pitchFamily="34" charset="0"/>
                <a:cs typeface="Arial" panose="020B0604020202020204" pitchFamily="34" charset="0"/>
              </a:rPr>
              <a:t>Inventory &amp; Data Requests (11:50)</a:t>
            </a:r>
          </a:p>
          <a:p>
            <a:pPr marL="628650" indent="-1714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UI/UX Review and Developments Outline</a:t>
            </a:r>
          </a:p>
          <a:p>
            <a:pPr marL="628650" indent="-1714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Discussion Q&amp;A</a:t>
            </a:r>
          </a:p>
          <a:p>
            <a:pPr marL="457200"/>
            <a:endParaRPr lang="en-GB" sz="1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57200"/>
            <a:r>
              <a:rPr lang="en-GB" sz="1600" b="1" dirty="0">
                <a:solidFill>
                  <a:srgbClr val="002060"/>
                </a:solidFill>
                <a:latin typeface="Arial" panose="020B0604020202020204" pitchFamily="34" charset="0"/>
                <a:cs typeface="Arial" panose="020B0604020202020204" pitchFamily="34" charset="0"/>
              </a:rPr>
              <a:t>Next steps – 3 month outlook  (12:15)</a:t>
            </a:r>
          </a:p>
          <a:p>
            <a:pPr marL="7429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Development plan summary</a:t>
            </a:r>
          </a:p>
          <a:p>
            <a:pPr marL="742950" indent="-285750">
              <a:buFont typeface="Arial" panose="020B0604020202020204" pitchFamily="34" charset="0"/>
              <a:buChar char="•"/>
            </a:pPr>
            <a:r>
              <a:rPr lang="en-GB" sz="1600" dirty="0">
                <a:solidFill>
                  <a:srgbClr val="002060"/>
                </a:solidFill>
                <a:latin typeface="Arial" panose="020B0604020202020204" pitchFamily="34" charset="0"/>
                <a:ea typeface="Calibri" panose="020F0502020204030204" pitchFamily="34" charset="0"/>
                <a:cs typeface="Arial" panose="020B0604020202020204" pitchFamily="34" charset="0"/>
              </a:rPr>
              <a:t>Dates for your diary &amp; NDR Contact information</a:t>
            </a:r>
          </a:p>
        </p:txBody>
      </p:sp>
    </p:spTree>
    <p:extLst>
      <p:ext uri="{BB962C8B-B14F-4D97-AF65-F5344CB8AC3E}">
        <p14:creationId xmlns:p14="http://schemas.microsoft.com/office/powerpoint/2010/main" val="238257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Version, documentation and other updates</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4285789"/>
          </a:xfrm>
          <a:prstGeom prst="rect">
            <a:avLst/>
          </a:prstGeom>
          <a:noFill/>
        </p:spPr>
        <p:txBody>
          <a:bodyPr wrap="square" lIns="91440" tIns="45720" rIns="91440" bIns="45720" rtlCol="0" anchor="t">
            <a:spAutoFit/>
          </a:bodyPr>
          <a:lstStyle/>
          <a:p>
            <a:pPr defTabSz="457189">
              <a:spcBef>
                <a:spcPts val="600"/>
              </a:spcBef>
              <a:defRPr/>
            </a:pPr>
            <a:r>
              <a:rPr lang="en-GB" sz="1350" b="1" dirty="0">
                <a:solidFill>
                  <a:srgbClr val="193768"/>
                </a:solidFill>
                <a:latin typeface="Arial" panose="020B0604020202020204"/>
              </a:rPr>
              <a:t>v20220930_17	Notice to NDR stakeholders	3.10.22	</a:t>
            </a:r>
            <a:r>
              <a:rPr lang="en-GB" sz="1350" dirty="0">
                <a:solidFill>
                  <a:srgbClr val="193768"/>
                </a:solidFill>
                <a:latin typeface="Arial" panose="020B0604020202020204"/>
              </a:rPr>
              <a:t>		</a:t>
            </a:r>
          </a:p>
          <a:p>
            <a:pPr defTabSz="457189">
              <a:spcBef>
                <a:spcPts val="600"/>
              </a:spcBef>
              <a:defRPr/>
            </a:pPr>
            <a:r>
              <a:rPr lang="en-GB" sz="1350" dirty="0">
                <a:solidFill>
                  <a:srgbClr val="193768"/>
                </a:solidFill>
                <a:latin typeface="Arial" panose="020B0604020202020204"/>
              </a:rPr>
              <a:t>Data Discovery Map 	- Spatial filtering by offshore block – populate Project table in one click</a:t>
            </a:r>
          </a:p>
          <a:p>
            <a:pPr defTabSz="457189">
              <a:spcBef>
                <a:spcPts val="600"/>
              </a:spcBef>
              <a:defRPr/>
            </a:pPr>
            <a:r>
              <a:rPr lang="en-GB" sz="1350" dirty="0">
                <a:solidFill>
                  <a:srgbClr val="193768"/>
                </a:solidFill>
                <a:latin typeface="Arial" panose="020B0604020202020204"/>
              </a:rPr>
              <a:t>Project &amp; File Tables	- Processing 30 projects simultaneously – increased from 10</a:t>
            </a:r>
          </a:p>
          <a:p>
            <a:pPr defTabSz="457189">
              <a:spcBef>
                <a:spcPts val="600"/>
              </a:spcBef>
              <a:defRPr/>
            </a:pPr>
            <a:r>
              <a:rPr lang="en-GB" sz="1350" dirty="0">
                <a:solidFill>
                  <a:srgbClr val="193768"/>
                </a:solidFill>
                <a:latin typeface="Arial" panose="020B0604020202020204"/>
              </a:rPr>
              <a:t>				- Accessibility – active/inactive buttons, clarification of mouseovers, abbreviations</a:t>
            </a:r>
          </a:p>
          <a:p>
            <a:pPr defTabSz="457189">
              <a:spcBef>
                <a:spcPts val="600"/>
              </a:spcBef>
              <a:defRPr/>
            </a:pPr>
            <a:r>
              <a:rPr lang="en-GB" sz="1350" dirty="0">
                <a:solidFill>
                  <a:srgbClr val="193768"/>
                </a:solidFill>
                <a:latin typeface="Arial" panose="020B0604020202020204"/>
              </a:rPr>
              <a:t>				- Searchability – data range filters, handling of Well SoR attributes</a:t>
            </a:r>
          </a:p>
          <a:p>
            <a:pPr defTabSz="457189">
              <a:spcBef>
                <a:spcPts val="600"/>
              </a:spcBef>
              <a:defRPr/>
            </a:pPr>
            <a:r>
              <a:rPr lang="en-GB" sz="1350" dirty="0">
                <a:solidFill>
                  <a:srgbClr val="193768"/>
                </a:solidFill>
                <a:latin typeface="Arial" panose="020B0604020202020204"/>
              </a:rPr>
              <a:t>				- Area attribute – differentiating major areas of the UKCS (WoS, SNS, EIS etc.)</a:t>
            </a:r>
          </a:p>
          <a:p>
            <a:pPr defTabSz="457189">
              <a:spcBef>
                <a:spcPts val="600"/>
              </a:spcBef>
              <a:defRPr/>
            </a:pPr>
            <a:r>
              <a:rPr lang="en-GB" sz="1350" dirty="0">
                <a:solidFill>
                  <a:srgbClr val="193768"/>
                </a:solidFill>
                <a:latin typeface="Arial" panose="020B0604020202020204"/>
              </a:rPr>
              <a:t>Coordinate Systems	- Formalised support for the TM0 North CRS</a:t>
            </a:r>
          </a:p>
          <a:p>
            <a:pPr defTabSz="457189">
              <a:spcBef>
                <a:spcPts val="600"/>
              </a:spcBef>
              <a:defRPr/>
            </a:pPr>
            <a:r>
              <a:rPr lang="en-GB" sz="1350" dirty="0">
                <a:solidFill>
                  <a:srgbClr val="0065A2"/>
                </a:solidFill>
                <a:latin typeface="Arial" panose="020B0604020202020204"/>
                <a:hlinkClick r:id="rId2">
                  <a:extLst>
                    <a:ext uri="{A12FA001-AC4F-418D-AE19-62706E023703}">
                      <ahyp:hlinkClr xmlns:ahyp="http://schemas.microsoft.com/office/drawing/2018/hyperlinkcolor" val="tx"/>
                    </a:ext>
                  </a:extLst>
                </a:hlinkClick>
              </a:rPr>
              <a:t>https://support.uk-ndr.co.uk/hc/en-gb/articles/7913974530578-Release-Notes-30th-September-2022</a:t>
            </a:r>
          </a:p>
          <a:p>
            <a:pPr defTabSz="457189">
              <a:spcBef>
                <a:spcPts val="600"/>
              </a:spcBef>
              <a:defRPr/>
            </a:pPr>
            <a:endParaRPr lang="en-GB" sz="1350" b="1" dirty="0">
              <a:solidFill>
                <a:srgbClr val="193768"/>
              </a:solidFill>
              <a:latin typeface="Arial" panose="020B0604020202020204"/>
            </a:endParaRPr>
          </a:p>
          <a:p>
            <a:pPr defTabSz="457189">
              <a:spcBef>
                <a:spcPts val="600"/>
              </a:spcBef>
              <a:defRPr/>
            </a:pPr>
            <a:r>
              <a:rPr lang="en-GB" sz="1350" b="1" dirty="0">
                <a:solidFill>
                  <a:srgbClr val="193768"/>
                </a:solidFill>
                <a:latin typeface="Arial" panose="020B0604020202020204"/>
              </a:rPr>
              <a:t>v20221111_16	Notice to NDR stakeholders 11.11.22</a:t>
            </a:r>
          </a:p>
          <a:p>
            <a:pPr defTabSz="457189">
              <a:spcBef>
                <a:spcPts val="600"/>
              </a:spcBef>
              <a:defRPr/>
            </a:pPr>
            <a:r>
              <a:rPr lang="en-GB" sz="1350" dirty="0">
                <a:solidFill>
                  <a:srgbClr val="193768"/>
                </a:solidFill>
                <a:latin typeface="Arial" panose="020B0604020202020204"/>
              </a:rPr>
              <a:t>Project Table 		- Area attribute populated for seismic and site survey projects, and “CSC” area added</a:t>
            </a:r>
          </a:p>
          <a:p>
            <a:pPr defTabSz="457189">
              <a:spcBef>
                <a:spcPts val="600"/>
              </a:spcBef>
              <a:defRPr/>
            </a:pPr>
            <a:r>
              <a:rPr lang="en-GB" sz="1350" dirty="0">
                <a:solidFill>
                  <a:srgbClr val="193768"/>
                </a:solidFill>
                <a:latin typeface="Arial" panose="020B0604020202020204"/>
              </a:rPr>
              <a:t>Project &amp; File Tables	- Depth range filter functionality added to well attributes </a:t>
            </a:r>
          </a:p>
          <a:p>
            <a:pPr defTabSz="457189">
              <a:spcBef>
                <a:spcPts val="600"/>
              </a:spcBef>
              <a:defRPr/>
            </a:pPr>
            <a:r>
              <a:rPr lang="en-GB" sz="1350" dirty="0">
                <a:solidFill>
                  <a:srgbClr val="193768"/>
                </a:solidFill>
                <a:latin typeface="Arial" panose="020B0604020202020204"/>
              </a:rPr>
              <a:t>Classification Tags 	- Extended handling of CS8/C Tag mapping to the Data Request workflow UI </a:t>
            </a:r>
          </a:p>
          <a:p>
            <a:pPr defTabSz="457189">
              <a:spcBef>
                <a:spcPts val="600"/>
              </a:spcBef>
              <a:defRPr/>
            </a:pPr>
            <a:r>
              <a:rPr lang="en-GB" sz="1350" dirty="0">
                <a:solidFill>
                  <a:srgbClr val="0065A2"/>
                </a:solidFill>
                <a:latin typeface="Arial" panose="020B0604020202020204"/>
                <a:hlinkClick r:id="rId2">
                  <a:extLst>
                    <a:ext uri="{A12FA001-AC4F-418D-AE19-62706E023703}">
                      <ahyp:hlinkClr xmlns:ahyp="http://schemas.microsoft.com/office/drawing/2018/hyperlinkcolor" val="tx"/>
                    </a:ext>
                  </a:extLst>
                </a:hlinkClick>
              </a:rPr>
              <a:t>https://support.uk-ndr.co.uk/hc/en-gb/articles/8598764628370-Release-notes-11th-November-2022</a:t>
            </a:r>
          </a:p>
          <a:p>
            <a:pPr defTabSz="457189">
              <a:spcBef>
                <a:spcPts val="600"/>
              </a:spcBef>
              <a:defRPr/>
            </a:pPr>
            <a:endParaRPr lang="en-GB" sz="1350" b="1" dirty="0">
              <a:solidFill>
                <a:srgbClr val="0065A2">
                  <a:lumMod val="50000"/>
                </a:srgbClr>
              </a:solidFill>
              <a:highlight>
                <a:srgbClr val="FFFF00"/>
              </a:highlight>
              <a:latin typeface="Arial" panose="020B0604020202020204"/>
              <a:cs typeface="Arial" panose="020B0604020202020204"/>
            </a:endParaRPr>
          </a:p>
        </p:txBody>
      </p:sp>
    </p:spTree>
    <p:extLst>
      <p:ext uri="{BB962C8B-B14F-4D97-AF65-F5344CB8AC3E}">
        <p14:creationId xmlns:p14="http://schemas.microsoft.com/office/powerpoint/2010/main" val="223463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Version, documentation </a:t>
            </a:r>
            <a:r>
              <a:rPr lang="en-GB" dirty="0">
                <a:solidFill>
                  <a:srgbClr val="003351"/>
                </a:solidFill>
                <a:latin typeface="Arial" panose="020B0604020202020204" pitchFamily="34" charset="0"/>
                <a:cs typeface="Arial" panose="020B0604020202020204" pitchFamily="34" charset="0"/>
              </a:rPr>
              <a:t>and other updates</a:t>
            </a:r>
            <a:r>
              <a:rPr lang="en-GB" dirty="0">
                <a:solidFill>
                  <a:schemeClr val="bg1"/>
                </a:solidFill>
                <a:latin typeface="Arial" panose="020B0604020202020204" pitchFamily="34" charset="0"/>
                <a:cs typeface="Arial" panose="020B0604020202020204" pitchFamily="34" charset="0"/>
              </a:rPr>
              <a:t>.</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3993401"/>
          </a:xfrm>
          <a:prstGeom prst="rect">
            <a:avLst/>
          </a:prstGeom>
          <a:noFill/>
        </p:spPr>
        <p:txBody>
          <a:bodyPr wrap="square" lIns="91440" tIns="45720" rIns="91440" bIns="45720" rtlCol="0" anchor="t">
            <a:spAutoFit/>
          </a:bodyPr>
          <a:lstStyle/>
          <a:p>
            <a:pPr defTabSz="457189">
              <a:spcBef>
                <a:spcPts val="600"/>
              </a:spcBef>
              <a:defRPr/>
            </a:pPr>
            <a:r>
              <a:rPr lang="en-GB" sz="1350" b="1" dirty="0">
                <a:solidFill>
                  <a:srgbClr val="193768"/>
                </a:solidFill>
                <a:latin typeface="Arial" panose="020B0604020202020204"/>
              </a:rPr>
              <a:t>Documentation:</a:t>
            </a:r>
            <a:endParaRPr lang="en-GB" sz="1350" b="1" dirty="0">
              <a:solidFill>
                <a:srgbClr val="193768"/>
              </a:solidFill>
              <a:latin typeface="Arial" panose="020B0604020202020204"/>
              <a:cs typeface="Arial"/>
            </a:endParaRPr>
          </a:p>
          <a:p>
            <a:pPr defTabSz="457189">
              <a:spcBef>
                <a:spcPts val="600"/>
              </a:spcBef>
              <a:defRPr/>
            </a:pPr>
            <a:endParaRPr lang="en-GB" sz="1350" dirty="0">
              <a:solidFill>
                <a:srgbClr val="193768"/>
              </a:solidFill>
              <a:latin typeface="Arial" panose="020B0604020202020204"/>
            </a:endParaRPr>
          </a:p>
          <a:p>
            <a:pPr defTabSz="457189">
              <a:spcBef>
                <a:spcPts val="600"/>
              </a:spcBef>
              <a:defRPr/>
            </a:pPr>
            <a:r>
              <a:rPr lang="en-GB" sz="1350" b="1" dirty="0">
                <a:solidFill>
                  <a:srgbClr val="193768"/>
                </a:solidFill>
                <a:latin typeface="Arial" panose="020B0604020202020204"/>
              </a:rPr>
              <a:t>Form &amp; Manner for NDR:</a:t>
            </a:r>
            <a:r>
              <a:rPr lang="en-GB" sz="1350" dirty="0">
                <a:solidFill>
                  <a:srgbClr val="193768"/>
                </a:solidFill>
                <a:latin typeface="Arial" panose="020B0604020202020204"/>
              </a:rPr>
              <a:t> Recent update announced in November 2022</a:t>
            </a:r>
          </a:p>
          <a:p>
            <a:pPr defTabSz="457189">
              <a:spcBef>
                <a:spcPts val="600"/>
              </a:spcBef>
              <a:defRPr/>
            </a:pPr>
            <a:r>
              <a:rPr lang="en-GB" sz="1350" dirty="0">
                <a:solidFill>
                  <a:srgbClr val="193768"/>
                </a:solidFill>
                <a:latin typeface="Arial" panose="020B0604020202020204"/>
                <a:cs typeface="Arial"/>
              </a:rPr>
              <a:t>	Largely involved moving from the old OGA branding to the up to date NSTA branding and layout</a:t>
            </a:r>
          </a:p>
          <a:p>
            <a:pPr defTabSz="457189">
              <a:spcBef>
                <a:spcPts val="600"/>
              </a:spcBef>
              <a:defRPr/>
            </a:pPr>
            <a:r>
              <a:rPr lang="en-GB" sz="1350" dirty="0">
                <a:solidFill>
                  <a:srgbClr val="193768"/>
                </a:solidFill>
                <a:latin typeface="Arial" panose="020B0604020202020204"/>
                <a:cs typeface="Arial"/>
              </a:rPr>
              <a:t>	Material changes to clarify required formatting of SEG-D to promote sensible file management</a:t>
            </a:r>
          </a:p>
          <a:p>
            <a:pPr defTabSz="457189">
              <a:spcBef>
                <a:spcPts val="600"/>
              </a:spcBef>
              <a:defRPr/>
            </a:pPr>
            <a:r>
              <a:rPr lang="en-GB" sz="1300" dirty="0">
                <a:solidFill>
                  <a:srgbClr val="193768"/>
                </a:solidFill>
                <a:latin typeface="Arial" panose="020B0604020202020204"/>
                <a:cs typeface="Arial"/>
                <a:hlinkClick r:id="rId2"/>
              </a:rPr>
              <a:t>https://www.nstauthority.co.uk/media/8512/information-reporting-form-and-manner-for-ndr-november-2022-v2.pdf</a:t>
            </a:r>
            <a:r>
              <a:rPr lang="en-GB" sz="1300" dirty="0">
                <a:solidFill>
                  <a:srgbClr val="193768"/>
                </a:solidFill>
                <a:latin typeface="Arial" panose="020B0604020202020204"/>
                <a:cs typeface="Arial"/>
              </a:rPr>
              <a:t> </a:t>
            </a:r>
          </a:p>
          <a:p>
            <a:pPr defTabSz="457189">
              <a:spcBef>
                <a:spcPts val="600"/>
              </a:spcBef>
              <a:defRPr/>
            </a:pPr>
            <a:endParaRPr lang="en-GB" sz="1350" dirty="0">
              <a:solidFill>
                <a:srgbClr val="193768"/>
              </a:solidFill>
              <a:latin typeface="Arial" panose="020B0604020202020204"/>
              <a:cs typeface="Arial"/>
            </a:endParaRPr>
          </a:p>
          <a:p>
            <a:pPr defTabSz="457189">
              <a:spcBef>
                <a:spcPts val="600"/>
              </a:spcBef>
              <a:defRPr/>
            </a:pPr>
            <a:r>
              <a:rPr lang="en-GB" sz="1350" dirty="0">
                <a:solidFill>
                  <a:srgbClr val="193768"/>
                </a:solidFill>
                <a:latin typeface="Arial" panose="020B0604020202020204"/>
                <a:cs typeface="Arial"/>
              </a:rPr>
              <a:t>NSTA intends to update its position with:</a:t>
            </a:r>
          </a:p>
          <a:p>
            <a:pPr marL="742950" lvl="1" indent="-285750" defTabSz="457189">
              <a:spcBef>
                <a:spcPts val="600"/>
              </a:spcBef>
              <a:buFont typeface="Arial" panose="020B0604020202020204" pitchFamily="34" charset="0"/>
              <a:buChar char="•"/>
              <a:defRPr/>
            </a:pPr>
            <a:r>
              <a:rPr lang="en-GB" sz="1350" dirty="0">
                <a:solidFill>
                  <a:srgbClr val="193768"/>
                </a:solidFill>
                <a:latin typeface="Arial" panose="020B0604020202020204"/>
                <a:cs typeface="Arial"/>
              </a:rPr>
              <a:t>Acceptance of TIFF format for “LOG IMAGE” file types for wells completed prior to 2018</a:t>
            </a:r>
          </a:p>
          <a:p>
            <a:pPr marL="742950" lvl="1" indent="-285750" defTabSz="457189">
              <a:spcBef>
                <a:spcPts val="600"/>
              </a:spcBef>
              <a:buFont typeface="Arial" panose="020B0604020202020204" pitchFamily="34" charset="0"/>
              <a:buChar char="•"/>
              <a:defRPr/>
            </a:pPr>
            <a:r>
              <a:rPr lang="en-GB" sz="1350" dirty="0">
                <a:solidFill>
                  <a:srgbClr val="193768"/>
                </a:solidFill>
                <a:latin typeface="Arial" panose="020B0604020202020204"/>
                <a:cs typeface="Arial"/>
              </a:rPr>
              <a:t>Validation of LAS format “DWL FILE” file types using PON12 Well ID, rather than surface location</a:t>
            </a:r>
          </a:p>
          <a:p>
            <a:pPr defTabSz="457189">
              <a:spcBef>
                <a:spcPts val="600"/>
              </a:spcBef>
              <a:defRPr/>
            </a:pPr>
            <a:endParaRPr lang="en-GB" sz="1350" dirty="0">
              <a:solidFill>
                <a:srgbClr val="193768"/>
              </a:solidFill>
              <a:latin typeface="Arial" panose="020B0604020202020204"/>
              <a:cs typeface="Arial"/>
            </a:endParaRPr>
          </a:p>
          <a:p>
            <a:pPr defTabSz="457189">
              <a:spcBef>
                <a:spcPts val="600"/>
              </a:spcBef>
              <a:defRPr/>
            </a:pPr>
            <a:r>
              <a:rPr lang="en-GB" sz="1350" dirty="0">
                <a:solidFill>
                  <a:srgbClr val="193768"/>
                </a:solidFill>
                <a:latin typeface="Arial" panose="020B0604020202020204"/>
                <a:cs typeface="Arial"/>
              </a:rPr>
              <a:t>Revisions to the document will coincide with the deployment of changes to requirements.</a:t>
            </a:r>
          </a:p>
          <a:p>
            <a:pPr defTabSz="457189">
              <a:spcBef>
                <a:spcPts val="600"/>
              </a:spcBef>
              <a:defRPr/>
            </a:pPr>
            <a:endParaRPr lang="en-GB" sz="1350" dirty="0">
              <a:solidFill>
                <a:srgbClr val="193768"/>
              </a:solidFill>
              <a:latin typeface="Arial" panose="020B0604020202020204"/>
              <a:cs typeface="Arial"/>
            </a:endParaRPr>
          </a:p>
          <a:p>
            <a:pPr defTabSz="457189">
              <a:spcBef>
                <a:spcPts val="600"/>
              </a:spcBef>
              <a:defRPr/>
            </a:pPr>
            <a:r>
              <a:rPr lang="en-GB" sz="1350" b="1" dirty="0">
                <a:solidFill>
                  <a:srgbClr val="193768"/>
                </a:solidFill>
                <a:latin typeface="Arial" panose="020B0604020202020204"/>
                <a:cs typeface="Arial"/>
              </a:rPr>
              <a:t>NDR User Agreement: </a:t>
            </a:r>
            <a:r>
              <a:rPr lang="en-GB" sz="1350" dirty="0">
                <a:solidFill>
                  <a:srgbClr val="193768"/>
                </a:solidFill>
                <a:latin typeface="Arial" panose="020B0604020202020204"/>
                <a:cs typeface="Arial"/>
              </a:rPr>
              <a:t>Revised version in NSTA branding to be posted – no substantive changes to terms</a:t>
            </a:r>
          </a:p>
        </p:txBody>
      </p:sp>
    </p:spTree>
    <p:extLst>
      <p:ext uri="{BB962C8B-B14F-4D97-AF65-F5344CB8AC3E}">
        <p14:creationId xmlns:p14="http://schemas.microsoft.com/office/powerpoint/2010/main" val="158919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Well data availability update</a:t>
            </a:r>
          </a:p>
        </p:txBody>
      </p:sp>
      <p:sp>
        <p:nvSpPr>
          <p:cNvPr id="30" name="Rectangle 29">
            <a:extLst>
              <a:ext uri="{FF2B5EF4-FFF2-40B4-BE49-F238E27FC236}">
                <a16:creationId xmlns:a16="http://schemas.microsoft.com/office/drawing/2014/main" id="{DDA87741-9D98-EDED-487A-5834329321FF}"/>
              </a:ext>
            </a:extLst>
          </p:cNvPr>
          <p:cNvSpPr/>
          <p:nvPr/>
        </p:nvSpPr>
        <p:spPr>
          <a:xfrm>
            <a:off x="162758" y="915491"/>
            <a:ext cx="2031325" cy="338554"/>
          </a:xfrm>
          <a:prstGeom prst="rect">
            <a:avLst/>
          </a:prstGeom>
        </p:spPr>
        <p:txBody>
          <a:bodyPr wrap="none">
            <a:spAutoFit/>
          </a:bodyPr>
          <a:lstStyle/>
          <a:p>
            <a:pPr defTabSz="609585">
              <a:defRPr/>
            </a:pPr>
            <a:r>
              <a:rPr lang="en-GB" sz="1600" b="1" dirty="0">
                <a:solidFill>
                  <a:srgbClr val="002060"/>
                </a:solidFill>
                <a:latin typeface="Arial" panose="020B0604020202020204"/>
              </a:rPr>
              <a:t>October/November</a:t>
            </a:r>
            <a:endParaRPr lang="en-GB" sz="1600" dirty="0">
              <a:solidFill>
                <a:srgbClr val="002060"/>
              </a:solidFill>
              <a:latin typeface="Arial" panose="020B0604020202020204"/>
            </a:endParaRPr>
          </a:p>
        </p:txBody>
      </p:sp>
      <p:pic>
        <p:nvPicPr>
          <p:cNvPr id="65" name="Picture 64" descr="Graph showing volumes of well data loaded in october and november">
            <a:extLst>
              <a:ext uri="{FF2B5EF4-FFF2-40B4-BE49-F238E27FC236}">
                <a16:creationId xmlns:a16="http://schemas.microsoft.com/office/drawing/2014/main" id="{76D5497E-E83F-5F79-2478-497EDFB2B4FE}"/>
              </a:ext>
            </a:extLst>
          </p:cNvPr>
          <p:cNvPicPr>
            <a:picLocks noChangeAspect="1"/>
          </p:cNvPicPr>
          <p:nvPr/>
        </p:nvPicPr>
        <p:blipFill>
          <a:blip r:embed="rId2"/>
          <a:stretch>
            <a:fillRect/>
          </a:stretch>
        </p:blipFill>
        <p:spPr>
          <a:xfrm>
            <a:off x="253644" y="1329831"/>
            <a:ext cx="1837647" cy="1692770"/>
          </a:xfrm>
          <a:prstGeom prst="rect">
            <a:avLst/>
          </a:prstGeom>
          <a:ln>
            <a:solidFill>
              <a:schemeClr val="tx1"/>
            </a:solidFill>
          </a:ln>
        </p:spPr>
      </p:pic>
      <p:sp>
        <p:nvSpPr>
          <p:cNvPr id="22" name="TextBox 21">
            <a:extLst>
              <a:ext uri="{FF2B5EF4-FFF2-40B4-BE49-F238E27FC236}">
                <a16:creationId xmlns:a16="http://schemas.microsoft.com/office/drawing/2014/main" id="{D2E795F2-1AB2-37BB-C7AF-B5E1C8850AF0}"/>
              </a:ext>
            </a:extLst>
          </p:cNvPr>
          <p:cNvSpPr txBox="1"/>
          <p:nvPr/>
        </p:nvSpPr>
        <p:spPr>
          <a:xfrm>
            <a:off x="162758" y="3137286"/>
            <a:ext cx="2031324" cy="1692771"/>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70 GB data reported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Wells completed every year from 1966 to 2022</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43 GB to EA2016 wells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Mostly to 46 recently completed wells; 2021/22</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All data remains protected</a:t>
            </a:r>
          </a:p>
        </p:txBody>
      </p:sp>
      <p:cxnSp>
        <p:nvCxnSpPr>
          <p:cNvPr id="27" name="Straight Connector 26">
            <a:extLst>
              <a:ext uri="{FF2B5EF4-FFF2-40B4-BE49-F238E27FC236}">
                <a16:creationId xmlns:a16="http://schemas.microsoft.com/office/drawing/2014/main" id="{61968B82-B645-6ADF-A826-AA6934091E57}"/>
              </a:ext>
              <a:ext uri="{C183D7F6-B498-43B3-948B-1728B52AA6E4}">
                <adec:decorative xmlns:adec="http://schemas.microsoft.com/office/drawing/2017/decorative" val="1"/>
              </a:ext>
            </a:extLst>
          </p:cNvPr>
          <p:cNvCxnSpPr>
            <a:cxnSpLocks/>
          </p:cNvCxnSpPr>
          <p:nvPr/>
        </p:nvCxnSpPr>
        <p:spPr>
          <a:xfrm>
            <a:off x="2276903" y="921417"/>
            <a:ext cx="0" cy="4023562"/>
          </a:xfrm>
          <a:prstGeom prst="line">
            <a:avLst/>
          </a:prstGeom>
          <a:noFill/>
          <a:ln w="6350" cap="flat" cmpd="sng" algn="ctr">
            <a:solidFill>
              <a:srgbClr val="002060"/>
            </a:solidFill>
            <a:prstDash val="solid"/>
            <a:miter lim="800000"/>
          </a:ln>
          <a:effectLst/>
        </p:spPr>
      </p:cxnSp>
      <p:sp>
        <p:nvSpPr>
          <p:cNvPr id="31" name="Rectangle 30">
            <a:extLst>
              <a:ext uri="{FF2B5EF4-FFF2-40B4-BE49-F238E27FC236}">
                <a16:creationId xmlns:a16="http://schemas.microsoft.com/office/drawing/2014/main" id="{D35CF46D-B2DD-DC27-3121-D2E56410FF9B}"/>
              </a:ext>
            </a:extLst>
          </p:cNvPr>
          <p:cNvSpPr/>
          <p:nvPr/>
        </p:nvSpPr>
        <p:spPr>
          <a:xfrm>
            <a:off x="2681899" y="915491"/>
            <a:ext cx="1391728" cy="338554"/>
          </a:xfrm>
          <a:prstGeom prst="rect">
            <a:avLst/>
          </a:prstGeom>
        </p:spPr>
        <p:txBody>
          <a:bodyPr wrap="none">
            <a:spAutoFit/>
          </a:bodyPr>
          <a:lstStyle/>
          <a:p>
            <a:pPr defTabSz="609585">
              <a:defRPr/>
            </a:pPr>
            <a:r>
              <a:rPr lang="en-GB" sz="1600" b="1" dirty="0">
                <a:solidFill>
                  <a:srgbClr val="002060"/>
                </a:solidFill>
                <a:latin typeface="Arial" panose="020B0604020202020204"/>
              </a:rPr>
              <a:t>Legacy Data</a:t>
            </a:r>
            <a:endParaRPr lang="en-GB" sz="1600" dirty="0">
              <a:solidFill>
                <a:srgbClr val="002060"/>
              </a:solidFill>
              <a:latin typeface="Arial" panose="020B0604020202020204"/>
            </a:endParaRPr>
          </a:p>
        </p:txBody>
      </p:sp>
      <p:pic>
        <p:nvPicPr>
          <p:cNvPr id="62" name="Picture 61" descr="Image of recent wellbore releases">
            <a:extLst>
              <a:ext uri="{FF2B5EF4-FFF2-40B4-BE49-F238E27FC236}">
                <a16:creationId xmlns:a16="http://schemas.microsoft.com/office/drawing/2014/main" id="{A3807634-9AFB-F299-3382-182B06C61363}"/>
              </a:ext>
            </a:extLst>
          </p:cNvPr>
          <p:cNvPicPr>
            <a:picLocks noChangeAspect="1"/>
          </p:cNvPicPr>
          <p:nvPr/>
        </p:nvPicPr>
        <p:blipFill>
          <a:blip r:embed="rId3"/>
          <a:stretch>
            <a:fillRect/>
          </a:stretch>
        </p:blipFill>
        <p:spPr>
          <a:xfrm>
            <a:off x="2479456" y="1328904"/>
            <a:ext cx="1796614" cy="1690523"/>
          </a:xfrm>
          <a:prstGeom prst="rect">
            <a:avLst/>
          </a:prstGeom>
          <a:ln>
            <a:solidFill>
              <a:srgbClr val="003351"/>
            </a:solidFill>
          </a:ln>
        </p:spPr>
      </p:pic>
      <p:sp>
        <p:nvSpPr>
          <p:cNvPr id="53" name="TextBox 52">
            <a:extLst>
              <a:ext uri="{FF2B5EF4-FFF2-40B4-BE49-F238E27FC236}">
                <a16:creationId xmlns:a16="http://schemas.microsoft.com/office/drawing/2014/main" id="{EE9174A2-1A72-C51F-F949-A003CCAECEF8}"/>
              </a:ext>
            </a:extLst>
          </p:cNvPr>
          <p:cNvSpPr txBox="1"/>
          <p:nvPr/>
        </p:nvSpPr>
        <p:spPr>
          <a:xfrm>
            <a:off x="2359724" y="3137286"/>
            <a:ext cx="2129454" cy="1692771"/>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27 GB data released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Relating to 492 individual wells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PA1998 completed &lt;2018</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Eligible for immediate release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Response to Data Requests</a:t>
            </a:r>
          </a:p>
        </p:txBody>
      </p:sp>
      <p:cxnSp>
        <p:nvCxnSpPr>
          <p:cNvPr id="40" name="Straight Connector 39">
            <a:extLst>
              <a:ext uri="{FF2B5EF4-FFF2-40B4-BE49-F238E27FC236}">
                <a16:creationId xmlns:a16="http://schemas.microsoft.com/office/drawing/2014/main" id="{393E6141-8420-1AE0-9C11-6ADA3D9F6126}"/>
              </a:ext>
              <a:ext uri="{C183D7F6-B498-43B3-948B-1728B52AA6E4}">
                <adec:decorative xmlns:adec="http://schemas.microsoft.com/office/drawing/2017/decorative" val="1"/>
              </a:ext>
            </a:extLst>
          </p:cNvPr>
          <p:cNvCxnSpPr>
            <a:cxnSpLocks/>
          </p:cNvCxnSpPr>
          <p:nvPr/>
        </p:nvCxnSpPr>
        <p:spPr>
          <a:xfrm>
            <a:off x="4572000" y="921417"/>
            <a:ext cx="0" cy="4023562"/>
          </a:xfrm>
          <a:prstGeom prst="line">
            <a:avLst/>
          </a:prstGeom>
          <a:noFill/>
          <a:ln w="6350" cap="flat" cmpd="sng" algn="ctr">
            <a:solidFill>
              <a:srgbClr val="002060"/>
            </a:solidFill>
            <a:prstDash val="solid"/>
            <a:miter lim="800000"/>
          </a:ln>
          <a:effectLst/>
        </p:spPr>
      </p:cxnSp>
      <p:sp>
        <p:nvSpPr>
          <p:cNvPr id="32" name="Rectangle 31">
            <a:extLst>
              <a:ext uri="{FF2B5EF4-FFF2-40B4-BE49-F238E27FC236}">
                <a16:creationId xmlns:a16="http://schemas.microsoft.com/office/drawing/2014/main" id="{B68D5E86-AE23-5533-8083-050EBAC62D03}"/>
              </a:ext>
            </a:extLst>
          </p:cNvPr>
          <p:cNvSpPr/>
          <p:nvPr/>
        </p:nvSpPr>
        <p:spPr>
          <a:xfrm>
            <a:off x="4989285" y="915491"/>
            <a:ext cx="1426994" cy="338554"/>
          </a:xfrm>
          <a:prstGeom prst="rect">
            <a:avLst/>
          </a:prstGeom>
        </p:spPr>
        <p:txBody>
          <a:bodyPr wrap="none">
            <a:spAutoFit/>
          </a:bodyPr>
          <a:lstStyle/>
          <a:p>
            <a:pPr defTabSz="609585">
              <a:defRPr/>
            </a:pPr>
            <a:r>
              <a:rPr lang="en-GB" sz="1600" b="1" dirty="0">
                <a:solidFill>
                  <a:srgbClr val="002060"/>
                </a:solidFill>
                <a:latin typeface="Arial" panose="020B0604020202020204"/>
              </a:rPr>
              <a:t>Modern Data</a:t>
            </a:r>
            <a:endParaRPr lang="en-GB" sz="1600" dirty="0">
              <a:solidFill>
                <a:srgbClr val="002060"/>
              </a:solidFill>
              <a:latin typeface="Arial" panose="020B0604020202020204"/>
            </a:endParaRPr>
          </a:p>
        </p:txBody>
      </p:sp>
      <p:pic>
        <p:nvPicPr>
          <p:cNvPr id="59" name="Picture 58" descr="Image of recent and forthcoming well data releases from the NDR landing page">
            <a:extLst>
              <a:ext uri="{FF2B5EF4-FFF2-40B4-BE49-F238E27FC236}">
                <a16:creationId xmlns:a16="http://schemas.microsoft.com/office/drawing/2014/main" id="{81DA3FD8-877C-91BD-AF2B-A3C6EF32F907}"/>
              </a:ext>
            </a:extLst>
          </p:cNvPr>
          <p:cNvPicPr>
            <a:picLocks noChangeAspect="1"/>
          </p:cNvPicPr>
          <p:nvPr/>
        </p:nvPicPr>
        <p:blipFill>
          <a:blip r:embed="rId4"/>
          <a:stretch>
            <a:fillRect/>
          </a:stretch>
        </p:blipFill>
        <p:spPr>
          <a:xfrm>
            <a:off x="4803935" y="1328903"/>
            <a:ext cx="1797693" cy="1686875"/>
          </a:xfrm>
          <a:prstGeom prst="rect">
            <a:avLst/>
          </a:prstGeom>
          <a:ln>
            <a:solidFill>
              <a:schemeClr val="tx1"/>
            </a:solidFill>
          </a:ln>
        </p:spPr>
      </p:pic>
      <p:sp>
        <p:nvSpPr>
          <p:cNvPr id="54" name="TextBox 53">
            <a:extLst>
              <a:ext uri="{FF2B5EF4-FFF2-40B4-BE49-F238E27FC236}">
                <a16:creationId xmlns:a16="http://schemas.microsoft.com/office/drawing/2014/main" id="{3DBEA1C1-A312-81FB-A97D-387C9EB2D7E5}"/>
              </a:ext>
            </a:extLst>
          </p:cNvPr>
          <p:cNvSpPr txBox="1"/>
          <p:nvPr/>
        </p:nvSpPr>
        <p:spPr>
          <a:xfrm>
            <a:off x="4649207" y="3137285"/>
            <a:ext cx="2129454" cy="1877437"/>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4 GB data released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16 EA2016 wells released over October and November</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Announced monthly but are actioned when eligible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&gt;1000 files recently acquired data (2020 completions)</a:t>
            </a:r>
          </a:p>
          <a:p>
            <a:pPr marL="171450" indent="-171450" defTabSz="457189">
              <a:spcBef>
                <a:spcPts val="600"/>
              </a:spcBef>
              <a:buFont typeface="Arial" panose="020B0604020202020204" pitchFamily="34" charset="0"/>
              <a:buChar char="•"/>
              <a:defRPr/>
            </a:pPr>
            <a:endParaRPr lang="en-GB" sz="1200" dirty="0">
              <a:solidFill>
                <a:srgbClr val="002060"/>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6A5897D7-B6A1-C95B-F2AD-C02645D21318}"/>
              </a:ext>
              <a:ext uri="{C183D7F6-B498-43B3-948B-1728B52AA6E4}">
                <adec:decorative xmlns:adec="http://schemas.microsoft.com/office/drawing/2017/decorative" val="1"/>
              </a:ext>
            </a:extLst>
          </p:cNvPr>
          <p:cNvCxnSpPr>
            <a:cxnSpLocks/>
          </p:cNvCxnSpPr>
          <p:nvPr/>
        </p:nvCxnSpPr>
        <p:spPr>
          <a:xfrm>
            <a:off x="6855867" y="921417"/>
            <a:ext cx="0" cy="4023562"/>
          </a:xfrm>
          <a:prstGeom prst="line">
            <a:avLst/>
          </a:prstGeom>
          <a:noFill/>
          <a:ln w="6350" cap="flat" cmpd="sng" algn="ctr">
            <a:solidFill>
              <a:srgbClr val="002060"/>
            </a:solidFill>
            <a:prstDash val="solid"/>
            <a:miter lim="800000"/>
          </a:ln>
          <a:effectLst/>
        </p:spPr>
      </p:cxnSp>
      <p:sp>
        <p:nvSpPr>
          <p:cNvPr id="33" name="Rectangle 32">
            <a:extLst>
              <a:ext uri="{FF2B5EF4-FFF2-40B4-BE49-F238E27FC236}">
                <a16:creationId xmlns:a16="http://schemas.microsoft.com/office/drawing/2014/main" id="{D4ED6A02-25FB-9780-E27F-9A2C3056BB57}"/>
              </a:ext>
            </a:extLst>
          </p:cNvPr>
          <p:cNvSpPr/>
          <p:nvPr/>
        </p:nvSpPr>
        <p:spPr>
          <a:xfrm>
            <a:off x="7070732" y="915491"/>
            <a:ext cx="1678665" cy="338554"/>
          </a:xfrm>
          <a:prstGeom prst="rect">
            <a:avLst/>
          </a:prstGeom>
        </p:spPr>
        <p:txBody>
          <a:bodyPr wrap="none">
            <a:spAutoFit/>
          </a:bodyPr>
          <a:lstStyle/>
          <a:p>
            <a:pPr defTabSz="609585">
              <a:defRPr/>
            </a:pPr>
            <a:r>
              <a:rPr lang="en-GB" sz="1600" b="1" dirty="0">
                <a:solidFill>
                  <a:srgbClr val="002060"/>
                </a:solidFill>
                <a:latin typeface="Arial" panose="020B0604020202020204"/>
              </a:rPr>
              <a:t>Improving Data</a:t>
            </a:r>
            <a:endParaRPr lang="en-GB" sz="1600" dirty="0">
              <a:solidFill>
                <a:srgbClr val="002060"/>
              </a:solidFill>
              <a:latin typeface="Arial" panose="020B0604020202020204"/>
            </a:endParaRPr>
          </a:p>
        </p:txBody>
      </p:sp>
      <p:pic>
        <p:nvPicPr>
          <p:cNvPr id="61" name="Picture 60" descr="Image - Calendar of September 2022">
            <a:extLst>
              <a:ext uri="{FF2B5EF4-FFF2-40B4-BE49-F238E27FC236}">
                <a16:creationId xmlns:a16="http://schemas.microsoft.com/office/drawing/2014/main" id="{4127599D-A9BF-D571-7E06-10020BA0A836}"/>
              </a:ext>
            </a:extLst>
          </p:cNvPr>
          <p:cNvPicPr>
            <a:picLocks noChangeAspect="1"/>
          </p:cNvPicPr>
          <p:nvPr/>
        </p:nvPicPr>
        <p:blipFill>
          <a:blip r:embed="rId5"/>
          <a:stretch>
            <a:fillRect/>
          </a:stretch>
        </p:blipFill>
        <p:spPr>
          <a:xfrm>
            <a:off x="7070731" y="1328903"/>
            <a:ext cx="1819615" cy="1700411"/>
          </a:xfrm>
          <a:prstGeom prst="rect">
            <a:avLst/>
          </a:prstGeom>
        </p:spPr>
      </p:pic>
      <p:sp>
        <p:nvSpPr>
          <p:cNvPr id="55" name="TextBox 54">
            <a:extLst>
              <a:ext uri="{FF2B5EF4-FFF2-40B4-BE49-F238E27FC236}">
                <a16:creationId xmlns:a16="http://schemas.microsoft.com/office/drawing/2014/main" id="{373C4BE8-C7B4-A97E-E9FA-B26EF5BE1964}"/>
              </a:ext>
            </a:extLst>
          </p:cNvPr>
          <p:cNvSpPr txBox="1"/>
          <p:nvPr/>
        </p:nvSpPr>
        <p:spPr>
          <a:xfrm>
            <a:off x="6940703" y="3137285"/>
            <a:ext cx="2129454" cy="18466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10 wellbores, 850 files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Completed in March 2020</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14% in invalid file formats </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Wireline Logs (LAS) as .pdf</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Dev Survey (ASCII) as .csv</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Digital </a:t>
            </a:r>
            <a:r>
              <a:rPr lang="en-GB" sz="1200" dirty="0" err="1">
                <a:solidFill>
                  <a:srgbClr val="002060"/>
                </a:solidFill>
                <a:latin typeface="Arial" panose="020B0604020202020204" pitchFamily="34" charset="0"/>
                <a:cs typeface="Arial" panose="020B0604020202020204" pitchFamily="34" charset="0"/>
              </a:rPr>
              <a:t>mudlog</a:t>
            </a:r>
            <a:r>
              <a:rPr lang="en-GB" sz="1200" dirty="0">
                <a:solidFill>
                  <a:srgbClr val="002060"/>
                </a:solidFill>
                <a:latin typeface="Arial" panose="020B0604020202020204" pitchFamily="34" charset="0"/>
                <a:cs typeface="Arial" panose="020B0604020202020204" pitchFamily="34" charset="0"/>
              </a:rPr>
              <a:t> (ASCII) as .txt</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0 instances after July 2021</a:t>
            </a:r>
          </a:p>
        </p:txBody>
      </p:sp>
    </p:spTree>
    <p:extLst>
      <p:ext uri="{BB962C8B-B14F-4D97-AF65-F5344CB8AC3E}">
        <p14:creationId xmlns:p14="http://schemas.microsoft.com/office/powerpoint/2010/main" val="36041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Seismic data availability update</a:t>
            </a:r>
          </a:p>
        </p:txBody>
      </p:sp>
      <p:sp>
        <p:nvSpPr>
          <p:cNvPr id="30" name="Rectangle 29">
            <a:extLst>
              <a:ext uri="{FF2B5EF4-FFF2-40B4-BE49-F238E27FC236}">
                <a16:creationId xmlns:a16="http://schemas.microsoft.com/office/drawing/2014/main" id="{DDA87741-9D98-EDED-487A-5834329321FF}"/>
              </a:ext>
            </a:extLst>
          </p:cNvPr>
          <p:cNvSpPr/>
          <p:nvPr/>
        </p:nvSpPr>
        <p:spPr>
          <a:xfrm>
            <a:off x="162758" y="915491"/>
            <a:ext cx="2031325" cy="338554"/>
          </a:xfrm>
          <a:prstGeom prst="rect">
            <a:avLst/>
          </a:prstGeom>
        </p:spPr>
        <p:txBody>
          <a:bodyPr wrap="none">
            <a:spAutoFit/>
          </a:bodyPr>
          <a:lstStyle/>
          <a:p>
            <a:pPr defTabSz="609585">
              <a:defRPr/>
            </a:pPr>
            <a:r>
              <a:rPr lang="en-GB" sz="1600" b="1" dirty="0">
                <a:solidFill>
                  <a:srgbClr val="002060"/>
                </a:solidFill>
                <a:latin typeface="Arial" panose="020B0604020202020204"/>
              </a:rPr>
              <a:t>October/November</a:t>
            </a:r>
            <a:endParaRPr lang="en-GB" sz="1600" dirty="0">
              <a:solidFill>
                <a:srgbClr val="002060"/>
              </a:solidFill>
              <a:latin typeface="Arial" panose="020B0604020202020204"/>
            </a:endParaRPr>
          </a:p>
        </p:txBody>
      </p:sp>
      <p:pic>
        <p:nvPicPr>
          <p:cNvPr id="10" name="Picture 9" descr="Graph showing the amount of seismic data loaded in october and november">
            <a:extLst>
              <a:ext uri="{FF2B5EF4-FFF2-40B4-BE49-F238E27FC236}">
                <a16:creationId xmlns:a16="http://schemas.microsoft.com/office/drawing/2014/main" id="{B014AB0E-B16E-DE70-6350-E25A7C7EA2F8}"/>
              </a:ext>
            </a:extLst>
          </p:cNvPr>
          <p:cNvPicPr>
            <a:picLocks noChangeAspect="1"/>
          </p:cNvPicPr>
          <p:nvPr/>
        </p:nvPicPr>
        <p:blipFill>
          <a:blip r:embed="rId2"/>
          <a:stretch>
            <a:fillRect/>
          </a:stretch>
        </p:blipFill>
        <p:spPr>
          <a:xfrm>
            <a:off x="235172" y="1328903"/>
            <a:ext cx="1856115" cy="1686876"/>
          </a:xfrm>
          <a:prstGeom prst="rect">
            <a:avLst/>
          </a:prstGeom>
          <a:ln>
            <a:solidFill>
              <a:srgbClr val="003351"/>
            </a:solidFill>
          </a:ln>
        </p:spPr>
      </p:pic>
      <p:sp>
        <p:nvSpPr>
          <p:cNvPr id="22" name="TextBox 21">
            <a:extLst>
              <a:ext uri="{FF2B5EF4-FFF2-40B4-BE49-F238E27FC236}">
                <a16:creationId xmlns:a16="http://schemas.microsoft.com/office/drawing/2014/main" id="{D2E795F2-1AB2-37BB-C7AF-B5E1C8850AF0}"/>
              </a:ext>
            </a:extLst>
          </p:cNvPr>
          <p:cNvSpPr txBox="1"/>
          <p:nvPr/>
        </p:nvSpPr>
        <p:spPr>
          <a:xfrm>
            <a:off x="162758" y="3137286"/>
            <a:ext cx="2031324" cy="1985159"/>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125 TB uploaded/reported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&gt;70% data loaded during October / November is eligible for immediate disclosure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5 MB doc for a '71 survey</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35 TB field data for 2019 OBN, routinely reported, and remains ‘protected’</a:t>
            </a:r>
            <a:endParaRPr lang="en-GB" sz="1200" dirty="0">
              <a:solidFill>
                <a:srgbClr val="002060"/>
              </a:solidFill>
              <a:highlight>
                <a:srgbClr val="FFFF00"/>
              </a:highlight>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61968B82-B645-6ADF-A826-AA6934091E57}"/>
              </a:ext>
              <a:ext uri="{C183D7F6-B498-43B3-948B-1728B52AA6E4}">
                <adec:decorative xmlns:adec="http://schemas.microsoft.com/office/drawing/2017/decorative" val="1"/>
              </a:ext>
            </a:extLst>
          </p:cNvPr>
          <p:cNvCxnSpPr>
            <a:cxnSpLocks/>
          </p:cNvCxnSpPr>
          <p:nvPr/>
        </p:nvCxnSpPr>
        <p:spPr>
          <a:xfrm>
            <a:off x="2276903" y="921417"/>
            <a:ext cx="0" cy="4023562"/>
          </a:xfrm>
          <a:prstGeom prst="line">
            <a:avLst/>
          </a:prstGeom>
          <a:noFill/>
          <a:ln w="6350" cap="flat" cmpd="sng" algn="ctr">
            <a:solidFill>
              <a:srgbClr val="002060"/>
            </a:solidFill>
            <a:prstDash val="solid"/>
            <a:miter lim="800000"/>
          </a:ln>
          <a:effectLst/>
        </p:spPr>
      </p:cxnSp>
      <p:sp>
        <p:nvSpPr>
          <p:cNvPr id="31" name="Rectangle 30">
            <a:extLst>
              <a:ext uri="{FF2B5EF4-FFF2-40B4-BE49-F238E27FC236}">
                <a16:creationId xmlns:a16="http://schemas.microsoft.com/office/drawing/2014/main" id="{D35CF46D-B2DD-DC27-3121-D2E56410FF9B}"/>
              </a:ext>
            </a:extLst>
          </p:cNvPr>
          <p:cNvSpPr/>
          <p:nvPr/>
        </p:nvSpPr>
        <p:spPr>
          <a:xfrm>
            <a:off x="2566690" y="915491"/>
            <a:ext cx="1726755" cy="338554"/>
          </a:xfrm>
          <a:prstGeom prst="rect">
            <a:avLst/>
          </a:prstGeom>
        </p:spPr>
        <p:txBody>
          <a:bodyPr wrap="none">
            <a:spAutoFit/>
          </a:bodyPr>
          <a:lstStyle/>
          <a:p>
            <a:pPr defTabSz="609585">
              <a:defRPr/>
            </a:pPr>
            <a:r>
              <a:rPr lang="en-GB" sz="1600" b="1" dirty="0">
                <a:solidFill>
                  <a:srgbClr val="002060"/>
                </a:solidFill>
                <a:latin typeface="Arial" panose="020B0604020202020204"/>
              </a:rPr>
              <a:t>Offline to Cloud</a:t>
            </a:r>
            <a:endParaRPr lang="en-GB" sz="1600" dirty="0">
              <a:solidFill>
                <a:srgbClr val="002060"/>
              </a:solidFill>
              <a:latin typeface="Arial" panose="020B0604020202020204"/>
            </a:endParaRPr>
          </a:p>
        </p:txBody>
      </p:sp>
      <p:pic>
        <p:nvPicPr>
          <p:cNvPr id="14" name="Picture 13" descr="Image showing map of seismic surveys to the west of shetland">
            <a:extLst>
              <a:ext uri="{FF2B5EF4-FFF2-40B4-BE49-F238E27FC236}">
                <a16:creationId xmlns:a16="http://schemas.microsoft.com/office/drawing/2014/main" id="{8EACAAFB-C5D9-CB50-2E75-D21CD4D860C7}"/>
              </a:ext>
            </a:extLst>
          </p:cNvPr>
          <p:cNvPicPr>
            <a:picLocks noChangeAspect="1"/>
          </p:cNvPicPr>
          <p:nvPr/>
        </p:nvPicPr>
        <p:blipFill>
          <a:blip r:embed="rId3"/>
          <a:stretch>
            <a:fillRect/>
          </a:stretch>
        </p:blipFill>
        <p:spPr>
          <a:xfrm>
            <a:off x="2524997" y="1334825"/>
            <a:ext cx="1784409" cy="1680954"/>
          </a:xfrm>
          <a:prstGeom prst="rect">
            <a:avLst/>
          </a:prstGeom>
          <a:ln>
            <a:solidFill>
              <a:schemeClr val="tx1"/>
            </a:solidFill>
          </a:ln>
        </p:spPr>
      </p:pic>
      <p:sp>
        <p:nvSpPr>
          <p:cNvPr id="53" name="TextBox 52">
            <a:extLst>
              <a:ext uri="{FF2B5EF4-FFF2-40B4-BE49-F238E27FC236}">
                <a16:creationId xmlns:a16="http://schemas.microsoft.com/office/drawing/2014/main" id="{EE9174A2-1A72-C51F-F949-A003CCAECEF8}"/>
              </a:ext>
            </a:extLst>
          </p:cNvPr>
          <p:cNvSpPr txBox="1"/>
          <p:nvPr/>
        </p:nvSpPr>
        <p:spPr>
          <a:xfrm>
            <a:off x="2359724" y="3137286"/>
            <a:ext cx="2129454" cy="1800493"/>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Field &amp; Processed Data</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Osokey migrating NSTA’s SEG-D from regional 2D surveys (2015 &amp; 2016)</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NSTA/Moveout collaboration WoS surveys nav-merged </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SEG-Y in response to 33</a:t>
            </a:r>
            <a:r>
              <a:rPr lang="en-GB" sz="1200" baseline="30000" dirty="0">
                <a:solidFill>
                  <a:srgbClr val="002060"/>
                </a:solidFill>
                <a:latin typeface="Arial" panose="020B0604020202020204" pitchFamily="34" charset="0"/>
                <a:cs typeface="Arial" panose="020B0604020202020204" pitchFamily="34" charset="0"/>
              </a:rPr>
              <a:t>rd</a:t>
            </a:r>
            <a:r>
              <a:rPr lang="en-GB" sz="1200" dirty="0">
                <a:solidFill>
                  <a:srgbClr val="002060"/>
                </a:solidFill>
                <a:latin typeface="Arial" panose="020B0604020202020204" pitchFamily="34" charset="0"/>
                <a:cs typeface="Arial" panose="020B0604020202020204" pitchFamily="34" charset="0"/>
              </a:rPr>
              <a:t> Round data requests</a:t>
            </a:r>
          </a:p>
        </p:txBody>
      </p:sp>
      <p:cxnSp>
        <p:nvCxnSpPr>
          <p:cNvPr id="40" name="Straight Connector 39">
            <a:extLst>
              <a:ext uri="{FF2B5EF4-FFF2-40B4-BE49-F238E27FC236}">
                <a16:creationId xmlns:a16="http://schemas.microsoft.com/office/drawing/2014/main" id="{393E6141-8420-1AE0-9C11-6ADA3D9F6126}"/>
              </a:ext>
              <a:ext uri="{C183D7F6-B498-43B3-948B-1728B52AA6E4}">
                <adec:decorative xmlns:adec="http://schemas.microsoft.com/office/drawing/2017/decorative" val="1"/>
              </a:ext>
            </a:extLst>
          </p:cNvPr>
          <p:cNvCxnSpPr>
            <a:cxnSpLocks/>
          </p:cNvCxnSpPr>
          <p:nvPr/>
        </p:nvCxnSpPr>
        <p:spPr>
          <a:xfrm>
            <a:off x="4572000" y="921417"/>
            <a:ext cx="0" cy="4023562"/>
          </a:xfrm>
          <a:prstGeom prst="line">
            <a:avLst/>
          </a:prstGeom>
          <a:noFill/>
          <a:ln w="6350" cap="flat" cmpd="sng" algn="ctr">
            <a:solidFill>
              <a:srgbClr val="002060"/>
            </a:solidFill>
            <a:prstDash val="solid"/>
            <a:miter lim="800000"/>
          </a:ln>
          <a:effectLst/>
        </p:spPr>
      </p:cxnSp>
      <p:sp>
        <p:nvSpPr>
          <p:cNvPr id="32" name="Rectangle 31">
            <a:extLst>
              <a:ext uri="{FF2B5EF4-FFF2-40B4-BE49-F238E27FC236}">
                <a16:creationId xmlns:a16="http://schemas.microsoft.com/office/drawing/2014/main" id="{B68D5E86-AE23-5533-8083-050EBAC62D03}"/>
              </a:ext>
            </a:extLst>
          </p:cNvPr>
          <p:cNvSpPr/>
          <p:nvPr/>
        </p:nvSpPr>
        <p:spPr>
          <a:xfrm>
            <a:off x="4761163" y="915491"/>
            <a:ext cx="1943161" cy="338554"/>
          </a:xfrm>
          <a:prstGeom prst="rect">
            <a:avLst/>
          </a:prstGeom>
        </p:spPr>
        <p:txBody>
          <a:bodyPr wrap="none">
            <a:spAutoFit/>
          </a:bodyPr>
          <a:lstStyle/>
          <a:p>
            <a:pPr defTabSz="609585">
              <a:defRPr/>
            </a:pPr>
            <a:r>
              <a:rPr lang="en-GB" sz="1600" b="1" dirty="0">
                <a:solidFill>
                  <a:srgbClr val="002060"/>
                </a:solidFill>
                <a:latin typeface="Arial" panose="020B0604020202020204"/>
              </a:rPr>
              <a:t>Remaining Offline</a:t>
            </a:r>
            <a:endParaRPr lang="en-GB" sz="1600" dirty="0">
              <a:solidFill>
                <a:srgbClr val="002060"/>
              </a:solidFill>
              <a:latin typeface="Arial" panose="020B0604020202020204"/>
            </a:endParaRPr>
          </a:p>
        </p:txBody>
      </p:sp>
      <p:pic>
        <p:nvPicPr>
          <p:cNvPr id="16" name="Picture 15" descr="Image showing seismic surveys in the southern north sea with missing data">
            <a:extLst>
              <a:ext uri="{FF2B5EF4-FFF2-40B4-BE49-F238E27FC236}">
                <a16:creationId xmlns:a16="http://schemas.microsoft.com/office/drawing/2014/main" id="{BB8D29B7-6E26-7454-428E-6521CC6133BB}"/>
              </a:ext>
            </a:extLst>
          </p:cNvPr>
          <p:cNvPicPr>
            <a:picLocks noChangeAspect="1"/>
          </p:cNvPicPr>
          <p:nvPr/>
        </p:nvPicPr>
        <p:blipFill>
          <a:blip r:embed="rId4"/>
          <a:stretch>
            <a:fillRect/>
          </a:stretch>
        </p:blipFill>
        <p:spPr>
          <a:xfrm>
            <a:off x="4834595" y="1334824"/>
            <a:ext cx="1794473" cy="1680955"/>
          </a:xfrm>
          <a:prstGeom prst="rect">
            <a:avLst/>
          </a:prstGeom>
          <a:ln>
            <a:solidFill>
              <a:schemeClr val="tx1"/>
            </a:solidFill>
          </a:ln>
        </p:spPr>
      </p:pic>
      <p:sp>
        <p:nvSpPr>
          <p:cNvPr id="54" name="TextBox 53">
            <a:extLst>
              <a:ext uri="{FF2B5EF4-FFF2-40B4-BE49-F238E27FC236}">
                <a16:creationId xmlns:a16="http://schemas.microsoft.com/office/drawing/2014/main" id="{3DBEA1C1-A312-81FB-A97D-387C9EB2D7E5}"/>
              </a:ext>
            </a:extLst>
          </p:cNvPr>
          <p:cNvSpPr txBox="1"/>
          <p:nvPr/>
        </p:nvSpPr>
        <p:spPr>
          <a:xfrm>
            <a:off x="4649207" y="3137285"/>
            <a:ext cx="2129454" cy="1954381"/>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Field &amp; Processed Data</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9 3D SEG-D data sets </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4 x SNS &amp; 5 x CNS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Various deficiencies mean currently we can’t nav-merge </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Some overlap with current and prospective CS licences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SEG-Y and other data offline</a:t>
            </a:r>
          </a:p>
        </p:txBody>
      </p:sp>
      <p:cxnSp>
        <p:nvCxnSpPr>
          <p:cNvPr id="39" name="Straight Connector 38">
            <a:extLst>
              <a:ext uri="{FF2B5EF4-FFF2-40B4-BE49-F238E27FC236}">
                <a16:creationId xmlns:a16="http://schemas.microsoft.com/office/drawing/2014/main" id="{6A5897D7-B6A1-C95B-F2AD-C02645D21318}"/>
              </a:ext>
              <a:ext uri="{C183D7F6-B498-43B3-948B-1728B52AA6E4}">
                <adec:decorative xmlns:adec="http://schemas.microsoft.com/office/drawing/2017/decorative" val="1"/>
              </a:ext>
            </a:extLst>
          </p:cNvPr>
          <p:cNvCxnSpPr>
            <a:cxnSpLocks/>
          </p:cNvCxnSpPr>
          <p:nvPr/>
        </p:nvCxnSpPr>
        <p:spPr>
          <a:xfrm>
            <a:off x="6855867" y="921417"/>
            <a:ext cx="0" cy="4023562"/>
          </a:xfrm>
          <a:prstGeom prst="line">
            <a:avLst/>
          </a:prstGeom>
          <a:noFill/>
          <a:ln w="6350" cap="flat" cmpd="sng" algn="ctr">
            <a:solidFill>
              <a:srgbClr val="002060"/>
            </a:solidFill>
            <a:prstDash val="solid"/>
            <a:miter lim="800000"/>
          </a:ln>
          <a:effectLst/>
        </p:spPr>
      </p:cxnSp>
      <p:sp>
        <p:nvSpPr>
          <p:cNvPr id="33" name="Rectangle 32">
            <a:extLst>
              <a:ext uri="{FF2B5EF4-FFF2-40B4-BE49-F238E27FC236}">
                <a16:creationId xmlns:a16="http://schemas.microsoft.com/office/drawing/2014/main" id="{D4ED6A02-25FB-9780-E27F-9A2C3056BB57}"/>
              </a:ext>
            </a:extLst>
          </p:cNvPr>
          <p:cNvSpPr/>
          <p:nvPr/>
        </p:nvSpPr>
        <p:spPr>
          <a:xfrm>
            <a:off x="7112119" y="915491"/>
            <a:ext cx="1721946" cy="338554"/>
          </a:xfrm>
          <a:prstGeom prst="rect">
            <a:avLst/>
          </a:prstGeom>
        </p:spPr>
        <p:txBody>
          <a:bodyPr wrap="none">
            <a:spAutoFit/>
          </a:bodyPr>
          <a:lstStyle/>
          <a:p>
            <a:pPr defTabSz="609585">
              <a:defRPr/>
            </a:pPr>
            <a:r>
              <a:rPr lang="en-GB" sz="1600" b="1" dirty="0">
                <a:solidFill>
                  <a:srgbClr val="002060"/>
                </a:solidFill>
                <a:latin typeface="Arial" panose="020B0604020202020204"/>
              </a:rPr>
              <a:t>Processed Data</a:t>
            </a:r>
            <a:endParaRPr lang="en-GB" sz="1600" dirty="0">
              <a:solidFill>
                <a:srgbClr val="002060"/>
              </a:solidFill>
              <a:latin typeface="Arial" panose="020B0604020202020204"/>
            </a:endParaRPr>
          </a:p>
        </p:txBody>
      </p:sp>
      <p:pic>
        <p:nvPicPr>
          <p:cNvPr id="17" name="Picture 16" descr="image showing availability of processed seismic data">
            <a:extLst>
              <a:ext uri="{FF2B5EF4-FFF2-40B4-BE49-F238E27FC236}">
                <a16:creationId xmlns:a16="http://schemas.microsoft.com/office/drawing/2014/main" id="{53DF118F-5756-894C-64D0-FD0219FFFE4E}"/>
              </a:ext>
            </a:extLst>
          </p:cNvPr>
          <p:cNvPicPr>
            <a:picLocks noChangeAspect="1"/>
          </p:cNvPicPr>
          <p:nvPr/>
        </p:nvPicPr>
        <p:blipFill>
          <a:blip r:embed="rId5"/>
          <a:stretch>
            <a:fillRect/>
          </a:stretch>
        </p:blipFill>
        <p:spPr>
          <a:xfrm>
            <a:off x="7074637" y="1328903"/>
            <a:ext cx="1834191" cy="1680955"/>
          </a:xfrm>
          <a:prstGeom prst="rect">
            <a:avLst/>
          </a:prstGeom>
          <a:ln>
            <a:solidFill>
              <a:schemeClr val="tx1"/>
            </a:solidFill>
          </a:ln>
        </p:spPr>
      </p:pic>
      <p:sp>
        <p:nvSpPr>
          <p:cNvPr id="55" name="TextBox 54">
            <a:extLst>
              <a:ext uri="{FF2B5EF4-FFF2-40B4-BE49-F238E27FC236}">
                <a16:creationId xmlns:a16="http://schemas.microsoft.com/office/drawing/2014/main" id="{373C4BE8-C7B4-A97E-E9FA-B26EF5BE1964}"/>
              </a:ext>
            </a:extLst>
          </p:cNvPr>
          <p:cNvSpPr txBox="1"/>
          <p:nvPr/>
        </p:nvSpPr>
        <p:spPr>
          <a:xfrm>
            <a:off x="6940703" y="3137285"/>
            <a:ext cx="2129454" cy="1954381"/>
          </a:xfrm>
          <a:prstGeom prst="rect">
            <a:avLst/>
          </a:prstGeom>
          <a:noFill/>
        </p:spPr>
        <p:txBody>
          <a:bodyPr wrap="square" lIns="0" rIns="0" rtlCol="0">
            <a:spAutoFit/>
          </a:bodyPr>
          <a:lstStyle/>
          <a:p>
            <a:pPr algn="ctr" defTabSz="457189">
              <a:spcBef>
                <a:spcPts val="600"/>
              </a:spcBef>
              <a:defRPr/>
            </a:pPr>
            <a:r>
              <a:rPr lang="en-GB" sz="1200" b="1" dirty="0">
                <a:solidFill>
                  <a:srgbClr val="002060"/>
                </a:solidFill>
                <a:latin typeface="Arial" panose="020B0604020202020204" pitchFamily="34" charset="0"/>
                <a:cs typeface="Arial" panose="020B0604020202020204" pitchFamily="34" charset="0"/>
              </a:rPr>
              <a:t>Reporting request led</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Post Stack, Velocities etc.</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Relating to eighteen surveys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Reported by 15 licensees</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Mostly of 1990’s vintage</a:t>
            </a:r>
          </a:p>
          <a:p>
            <a:pPr marL="171450" indent="-1714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Last of four regional merged post stack volumes from Lyme Bay Consulting</a:t>
            </a:r>
          </a:p>
        </p:txBody>
      </p:sp>
    </p:spTree>
    <p:extLst>
      <p:ext uri="{BB962C8B-B14F-4D97-AF65-F5344CB8AC3E}">
        <p14:creationId xmlns:p14="http://schemas.microsoft.com/office/powerpoint/2010/main" val="3390458651"/>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6f71bc7-eed5-4ebc-893f-d76acaddfc24">
      <UserInfo>
        <DisplayName>David Lecore (North Sea Transition Authority)</DisplayName>
        <AccountId>32</AccountId>
        <AccountType/>
      </UserInfo>
      <UserInfo>
        <DisplayName>Phil Harrison (North Sea Transition Authority)</DisplayName>
        <AccountId>14</AccountId>
        <AccountType/>
      </UserInfo>
    </SharedWithUsers>
    <lcf76f155ced4ddcb4097134ff3c332f xmlns="4b1a9e67-4bd3-4e10-8ceb-d8428c69d47a">
      <Terms xmlns="http://schemas.microsoft.com/office/infopath/2007/PartnerControls"/>
    </lcf76f155ced4ddcb4097134ff3c332f>
    <TaxCatchAll xmlns="66f71bc7-eed5-4ebc-893f-d76acaddfc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A1CE390250D747B635895183CF047A" ma:contentTypeVersion="15" ma:contentTypeDescription="Create a new document." ma:contentTypeScope="" ma:versionID="3bc29f87d0281100857170fe0ffc8ade">
  <xsd:schema xmlns:xsd="http://www.w3.org/2001/XMLSchema" xmlns:xs="http://www.w3.org/2001/XMLSchema" xmlns:p="http://schemas.microsoft.com/office/2006/metadata/properties" xmlns:ns2="4b1a9e67-4bd3-4e10-8ceb-d8428c69d47a" xmlns:ns3="66f71bc7-eed5-4ebc-893f-d76acaddfc24" targetNamespace="http://schemas.microsoft.com/office/2006/metadata/properties" ma:root="true" ma:fieldsID="d9e4f459438fe8a43f4befe8280b2ea5" ns2:_="" ns3:_="">
    <xsd:import namespace="4b1a9e67-4bd3-4e10-8ceb-d8428c69d47a"/>
    <xsd:import namespace="66f71bc7-eed5-4ebc-893f-d76acaddfc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9e67-4bd3-4e10-8ceb-d8428c69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f71bc7-eed5-4ebc-893f-d76acaddf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24c2800-ae55-4920-8405-8945bcf78682}" ma:internalName="TaxCatchAll" ma:showField="CatchAllData" ma:web="66f71bc7-eed5-4ebc-893f-d76acaddfc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A2D43-9AE9-4122-9B56-05E4F6FE6115}">
  <ds:schemaRefs>
    <ds:schemaRef ds:uri="http://schemas.microsoft.com/sharepoint/v3/contenttype/forms"/>
  </ds:schemaRefs>
</ds:datastoreItem>
</file>

<file path=customXml/itemProps2.xml><?xml version="1.0" encoding="utf-8"?>
<ds:datastoreItem xmlns:ds="http://schemas.openxmlformats.org/officeDocument/2006/customXml" ds:itemID="{1AAFB752-9F3A-401C-8907-B37242933A67}">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66f71bc7-eed5-4ebc-893f-d76acaddfc24"/>
    <ds:schemaRef ds:uri="4b1a9e67-4bd3-4e10-8ceb-d8428c69d47a"/>
    <ds:schemaRef ds:uri="http://purl.org/dc/dcmitype/"/>
  </ds:schemaRefs>
</ds:datastoreItem>
</file>

<file path=customXml/itemProps3.xml><?xml version="1.0" encoding="utf-8"?>
<ds:datastoreItem xmlns:ds="http://schemas.openxmlformats.org/officeDocument/2006/customXml" ds:itemID="{90AC16AE-98BC-480D-A687-5A064B3EF6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a9e67-4bd3-4e10-8ceb-d8428c69d47a"/>
    <ds:schemaRef ds:uri="66f71bc7-eed5-4ebc-893f-d76acaddfc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11335</TotalTime>
  <Words>2585</Words>
  <Application>Microsoft Office PowerPoint</Application>
  <PresentationFormat>On-screen Show (16:9)</PresentationFormat>
  <Paragraphs>480</Paragraphs>
  <Slides>32</Slides>
  <Notes>10</Notes>
  <HiddenSlides>0</HiddenSlides>
  <MMClips>0</MMClips>
  <ScaleCrop>false</ScaleCrop>
  <HeadingPairs>
    <vt:vector size="4" baseType="variant">
      <vt:variant>
        <vt:lpstr>Theme</vt:lpstr>
      </vt:variant>
      <vt:variant>
        <vt:i4>11</vt:i4>
      </vt:variant>
      <vt:variant>
        <vt:lpstr>Slide Titles</vt:lpstr>
      </vt:variant>
      <vt:variant>
        <vt:i4>32</vt:i4>
      </vt:variant>
    </vt:vector>
  </HeadingPairs>
  <TitlesOfParts>
    <vt:vector size="43" baseType="lpstr">
      <vt:lpstr>Custom Design</vt:lpstr>
      <vt:lpstr>OGA_Master_template_16:9</vt:lpstr>
      <vt:lpstr>1_OGA_Master_template_16:9</vt:lpstr>
      <vt:lpstr>2_OGA_Master_template_16:9</vt:lpstr>
      <vt:lpstr>3_OGA_Master_template_16:9</vt:lpstr>
      <vt:lpstr>4_OGA_Master_template_16:9</vt:lpstr>
      <vt:lpstr>1_Office Theme</vt:lpstr>
      <vt:lpstr>5_OGA_Master_template_16:9</vt:lpstr>
      <vt:lpstr>1_Custom Design</vt:lpstr>
      <vt:lpstr>7_OGA_Master_template_16:9</vt:lpstr>
      <vt:lpstr>Office Theme</vt:lpstr>
      <vt:lpstr>Safety Moment  Please take note of the fire exits.  The assembly point is the rainbow steps on Flourmill Lane.  There is a planned fire alarm test at 12pm.</vt:lpstr>
      <vt:lpstr>UK National Data Repository</vt:lpstr>
      <vt:lpstr>WELCOME TO OUR FIRST HYBRID NDR USER GROUP</vt:lpstr>
      <vt:lpstr>Meeting etiquette &amp; structure</vt:lpstr>
      <vt:lpstr>Agenda</vt:lpstr>
      <vt:lpstr>Version, documentation and other updates</vt:lpstr>
      <vt:lpstr>Version, documentation and other updates.</vt:lpstr>
      <vt:lpstr>Well data availability update</vt:lpstr>
      <vt:lpstr>Seismic data availability update</vt:lpstr>
      <vt:lpstr>Q&amp;A</vt:lpstr>
      <vt:lpstr>Task Finish Groups and Projects</vt:lpstr>
      <vt:lpstr>TFG006 – Cloud to Cloud Seismic Reporting</vt:lpstr>
      <vt:lpstr>TFG007 - Legacy Seismic Reporting</vt:lpstr>
      <vt:lpstr>TFG007 - Legacy Seismic Reporting.</vt:lpstr>
      <vt:lpstr>TFG007 - Legacy Seismic Reporting..</vt:lpstr>
      <vt:lpstr>TFG007 - Legacy Seismic Reporting…</vt:lpstr>
      <vt:lpstr>TFG008 – DM Best Practices (Licensees)</vt:lpstr>
      <vt:lpstr>Q&amp;A </vt:lpstr>
      <vt:lpstr>Review – Inventory and Data Requests</vt:lpstr>
      <vt:lpstr>Inventory &amp; Data Requests</vt:lpstr>
      <vt:lpstr>Inventory – proposed changes </vt:lpstr>
      <vt:lpstr>Inventory &amp; Data Requests.</vt:lpstr>
      <vt:lpstr>Data Requests – proposed changes</vt:lpstr>
      <vt:lpstr>Inventory &amp; Data Requests..</vt:lpstr>
      <vt:lpstr>Data Requests – ISC reporting notice</vt:lpstr>
      <vt:lpstr>Discussion – Questions on planned updates</vt:lpstr>
      <vt:lpstr>Next steps</vt:lpstr>
      <vt:lpstr>Next steps – 3 month outlook</vt:lpstr>
      <vt:lpstr> Q&amp;A</vt:lpstr>
      <vt:lpstr>Dates For Your Diary</vt:lpstr>
      <vt:lpstr>Contact Information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Andy Thompson (North Sea Transition Authority)</cp:lastModifiedBy>
  <cp:revision>4</cp:revision>
  <cp:lastPrinted>2016-10-24T07:58:33Z</cp:lastPrinted>
  <dcterms:created xsi:type="dcterms:W3CDTF">2016-10-17T11:59:42Z</dcterms:created>
  <dcterms:modified xsi:type="dcterms:W3CDTF">2023-04-24T14:37:21Z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0x01010068A1CE390250D747B635895183CF047A</vt:lpwstr>
  </property>
  <property fmtid="{D5CDD505-2E9C-101B-9397-08002B2CF9AE}" pid="6" name="_dlc_DocIdItemGuid">
    <vt:lpwstr>9670c90e-f094-4c9b-aa74-5ec05bb7bd9b</vt:lpwstr>
  </property>
  <property fmtid="{D5CDD505-2E9C-101B-9397-08002B2CF9AE}" pid="7" name="TaxKeyword">
    <vt:lpwstr/>
  </property>
  <property fmtid="{D5CDD505-2E9C-101B-9397-08002B2CF9AE}" pid="8" name="Sub Category">
    <vt:lpwstr/>
  </property>
  <property fmtid="{D5CDD505-2E9C-101B-9397-08002B2CF9AE}" pid="9" name="Category">
    <vt:lpwstr>95;#08_Stakeholder Engagement|39c15162-aeca-4c6b-b803-3f5ed1b8be5c</vt:lpwstr>
  </property>
</Properties>
</file>