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1" r:id="rId4"/>
    <p:sldMasterId id="2147483719" r:id="rId5"/>
    <p:sldMasterId id="2147483808" r:id="rId6"/>
    <p:sldMasterId id="2147483826" r:id="rId7"/>
    <p:sldMasterId id="2147483843" r:id="rId8"/>
    <p:sldMasterId id="2147483860" r:id="rId9"/>
  </p:sldMasterIdLst>
  <p:notesMasterIdLst>
    <p:notesMasterId r:id="rId41"/>
  </p:notesMasterIdLst>
  <p:handoutMasterIdLst>
    <p:handoutMasterId r:id="rId42"/>
  </p:handoutMasterIdLst>
  <p:sldIdLst>
    <p:sldId id="779" r:id="rId10"/>
    <p:sldId id="882" r:id="rId11"/>
    <p:sldId id="952" r:id="rId12"/>
    <p:sldId id="888" r:id="rId13"/>
    <p:sldId id="822" r:id="rId14"/>
    <p:sldId id="913" r:id="rId15"/>
    <p:sldId id="932" r:id="rId16"/>
    <p:sldId id="944" r:id="rId17"/>
    <p:sldId id="929" r:id="rId18"/>
    <p:sldId id="934" r:id="rId19"/>
    <p:sldId id="886" r:id="rId20"/>
    <p:sldId id="935" r:id="rId21"/>
    <p:sldId id="887" r:id="rId22"/>
    <p:sldId id="936" r:id="rId23"/>
    <p:sldId id="885" r:id="rId24"/>
    <p:sldId id="937" r:id="rId25"/>
    <p:sldId id="945" r:id="rId26"/>
    <p:sldId id="943" r:id="rId27"/>
    <p:sldId id="946" r:id="rId28"/>
    <p:sldId id="942" r:id="rId29"/>
    <p:sldId id="947" r:id="rId30"/>
    <p:sldId id="948" r:id="rId31"/>
    <p:sldId id="949" r:id="rId32"/>
    <p:sldId id="938" r:id="rId33"/>
    <p:sldId id="939" r:id="rId34"/>
    <p:sldId id="940" r:id="rId35"/>
    <p:sldId id="941" r:id="rId36"/>
    <p:sldId id="950" r:id="rId37"/>
    <p:sldId id="951" r:id="rId38"/>
    <p:sldId id="881" r:id="rId39"/>
    <p:sldId id="806" r:id="rId40"/>
  </p:sldIdLst>
  <p:sldSz cx="9144000" cy="5143500" type="screen16x9"/>
  <p:notesSz cx="6858000"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13">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alker Christopher (Oil and Gas Authority)" initials="WC" lastIdx="3" clrIdx="0"/>
  <p:cmAuthor id="7" name="Nic Granger (Oil &amp; Gas Authority)" initials="NG(&amp;GA" lastIdx="1" clrIdx="7">
    <p:extLst>
      <p:ext uri="{19B8F6BF-5375-455C-9EA6-DF929625EA0E}">
        <p15:presenceInfo xmlns:p15="http://schemas.microsoft.com/office/powerpoint/2012/main" userId="S::Nic.Granger@ogauthority.co.uk::86df2bd1-d84d-4527-9c22-4a49c45a0b8e" providerId="AD"/>
      </p:ext>
    </p:extLst>
  </p:cmAuthor>
  <p:cmAuthor id="1" name="David Lecore (Oil &amp; Gas Authority)" initials="DL(&amp;GA" lastIdx="15" clrIdx="1">
    <p:extLst>
      <p:ext uri="{19B8F6BF-5375-455C-9EA6-DF929625EA0E}">
        <p15:presenceInfo xmlns:p15="http://schemas.microsoft.com/office/powerpoint/2012/main" userId="S::David.Lecore@ogauthority.co.uk::5a63dd3c-845b-4393-8a87-75039c82e634" providerId="AD"/>
      </p:ext>
    </p:extLst>
  </p:cmAuthor>
  <p:cmAuthor id="2" name="Robert Swiergon (Oil &amp; Gas Authority)" initials="RA" lastIdx="11" clrIdx="2">
    <p:extLst>
      <p:ext uri="{19B8F6BF-5375-455C-9EA6-DF929625EA0E}">
        <p15:presenceInfo xmlns:p15="http://schemas.microsoft.com/office/powerpoint/2012/main" userId="S::robert.swiergon@ogauthority.co.uk::cc03a8d1-46b3-46a3-85ac-5df82dc13b5d" providerId="AD"/>
      </p:ext>
    </p:extLst>
  </p:cmAuthor>
  <p:cmAuthor id="3" name="John Seabourn (Oil &amp; Gas Authority)" initials="JS(&amp;GA" lastIdx="5" clrIdx="3">
    <p:extLst>
      <p:ext uri="{19B8F6BF-5375-455C-9EA6-DF929625EA0E}">
        <p15:presenceInfo xmlns:p15="http://schemas.microsoft.com/office/powerpoint/2012/main" userId="S::John.Seabourn@ogauthority.co.uk::eb90218a-4f45-4a2d-9e23-729677d3c2ef" providerId="AD"/>
      </p:ext>
    </p:extLst>
  </p:cmAuthor>
  <p:cmAuthor id="4" name="Andy Thompson (Oil &amp; Gas Authority)" initials="AT(&amp;GA" lastIdx="18" clrIdx="4">
    <p:extLst>
      <p:ext uri="{19B8F6BF-5375-455C-9EA6-DF929625EA0E}">
        <p15:presenceInfo xmlns:p15="http://schemas.microsoft.com/office/powerpoint/2012/main" userId="S::Andrew.Thompson@ogauthority.co.uk::321959ed-7daa-421a-aad7-834d2e4c66f9" providerId="AD"/>
      </p:ext>
    </p:extLst>
  </p:cmAuthor>
  <p:cmAuthor id="5" name="Miriam Paterson (Oil &amp; Gas Authority)" initials="MP(&amp;GA" lastIdx="1" clrIdx="5">
    <p:extLst>
      <p:ext uri="{19B8F6BF-5375-455C-9EA6-DF929625EA0E}">
        <p15:presenceInfo xmlns:p15="http://schemas.microsoft.com/office/powerpoint/2012/main" userId="S::Miriam.Paterson@ogauthority.co.uk::74bb3175-2638-4c5f-af30-d06d48dd2ab3" providerId="AD"/>
      </p:ext>
    </p:extLst>
  </p:cmAuthor>
  <p:cmAuthor id="6" name="Simon James (Oil &amp; Gas Authority)" initials="SJ(&amp;GA" lastIdx="4" clrIdx="6">
    <p:extLst>
      <p:ext uri="{19B8F6BF-5375-455C-9EA6-DF929625EA0E}">
        <p15:presenceInfo xmlns:p15="http://schemas.microsoft.com/office/powerpoint/2012/main" userId="S::Simon.James@ogauthority.co.uk::762e178f-77c3-475a-8359-d3c2bfe8a4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5050"/>
    <a:srgbClr val="ED7D31"/>
    <a:srgbClr val="CF0C71"/>
    <a:srgbClr val="003399"/>
    <a:srgbClr val="4472C4"/>
    <a:srgbClr val="70AD47"/>
    <a:srgbClr val="FD625E"/>
    <a:srgbClr val="01B8AA"/>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98" autoAdjust="0"/>
    <p:restoredTop sz="86458" autoAdjust="0"/>
  </p:normalViewPr>
  <p:slideViewPr>
    <p:cSldViewPr snapToGrid="0">
      <p:cViewPr varScale="1">
        <p:scale>
          <a:sx n="127" d="100"/>
          <a:sy n="127" d="100"/>
        </p:scale>
        <p:origin x="462" y="138"/>
      </p:cViewPr>
      <p:guideLst/>
    </p:cSldViewPr>
  </p:slideViewPr>
  <p:outlineViewPr>
    <p:cViewPr>
      <p:scale>
        <a:sx n="33" d="100"/>
        <a:sy n="33" d="100"/>
      </p:scale>
      <p:origin x="0" y="-4200"/>
    </p:cViewPr>
  </p:outlineViewPr>
  <p:notesTextViewPr>
    <p:cViewPr>
      <p:scale>
        <a:sx n="1" d="1"/>
        <a:sy n="1" d="1"/>
      </p:scale>
      <p:origin x="0" y="0"/>
    </p:cViewPr>
  </p:notesTextViewPr>
  <p:notesViewPr>
    <p:cSldViewPr snapToGrid="0">
      <p:cViewPr>
        <p:scale>
          <a:sx n="1" d="2"/>
          <a:sy n="1" d="2"/>
        </p:scale>
        <p:origin x="0" y="0"/>
      </p:cViewPr>
      <p:guideLst>
        <p:guide orient="horz" pos="2913"/>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66FC44-3FBB-4EDB-B952-8624D6532536}"/>
              </a:ext>
            </a:extLst>
          </p:cNvPr>
          <p:cNvSpPr>
            <a:spLocks noGrp="1"/>
          </p:cNvSpPr>
          <p:nvPr>
            <p:ph type="hdr" sz="quarter"/>
          </p:nvPr>
        </p:nvSpPr>
        <p:spPr>
          <a:xfrm>
            <a:off x="0" y="0"/>
            <a:ext cx="2971800" cy="463550"/>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5925394-4F73-4F50-9B37-7ABCC7C5AAD6}"/>
              </a:ext>
            </a:extLst>
          </p:cNvPr>
          <p:cNvSpPr>
            <a:spLocks noGrp="1"/>
          </p:cNvSpPr>
          <p:nvPr>
            <p:ph type="dt" sz="quarter" idx="1"/>
          </p:nvPr>
        </p:nvSpPr>
        <p:spPr>
          <a:xfrm>
            <a:off x="3884613" y="0"/>
            <a:ext cx="2971800" cy="463550"/>
          </a:xfrm>
          <a:prstGeom prst="rect">
            <a:avLst/>
          </a:prstGeom>
        </p:spPr>
        <p:txBody>
          <a:bodyPr vert="horz" lIns="91440" tIns="45720" rIns="91440" bIns="45720" rtlCol="0"/>
          <a:lstStyle>
            <a:lvl1pPr algn="r">
              <a:defRPr sz="1200"/>
            </a:lvl1pPr>
          </a:lstStyle>
          <a:p>
            <a:fld id="{52077FB2-8417-4EE8-A8ED-71841BD955E1}" type="datetimeFigureOut">
              <a:rPr lang="en-GB" smtClean="0"/>
              <a:t>27/07/2022</a:t>
            </a:fld>
            <a:endParaRPr lang="en-GB"/>
          </a:p>
        </p:txBody>
      </p:sp>
      <p:sp>
        <p:nvSpPr>
          <p:cNvPr id="4" name="Footer Placeholder 3">
            <a:extLst>
              <a:ext uri="{FF2B5EF4-FFF2-40B4-BE49-F238E27FC236}">
                <a16:creationId xmlns:a16="http://schemas.microsoft.com/office/drawing/2014/main" id="{1164C1FD-9BE5-4CED-B678-0A7D4A8E0E4E}"/>
              </a:ext>
            </a:extLst>
          </p:cNvPr>
          <p:cNvSpPr>
            <a:spLocks noGrp="1"/>
          </p:cNvSpPr>
          <p:nvPr>
            <p:ph type="ftr" sz="quarter" idx="2"/>
          </p:nvPr>
        </p:nvSpPr>
        <p:spPr>
          <a:xfrm>
            <a:off x="0" y="8777288"/>
            <a:ext cx="2971800" cy="4635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36A45E5-9E4C-4FFA-9DD5-5443BC7E18EE}"/>
              </a:ext>
            </a:extLst>
          </p:cNvPr>
          <p:cNvSpPr>
            <a:spLocks noGrp="1"/>
          </p:cNvSpPr>
          <p:nvPr>
            <p:ph type="sldNum" sz="quarter" idx="3"/>
          </p:nvPr>
        </p:nvSpPr>
        <p:spPr>
          <a:xfrm>
            <a:off x="3884613" y="8777288"/>
            <a:ext cx="2971800" cy="463550"/>
          </a:xfrm>
          <a:prstGeom prst="rect">
            <a:avLst/>
          </a:prstGeom>
        </p:spPr>
        <p:txBody>
          <a:bodyPr vert="horz" lIns="91440" tIns="45720" rIns="91440" bIns="45720" rtlCol="0" anchor="b"/>
          <a:lstStyle>
            <a:lvl1pPr algn="r">
              <a:defRPr sz="1200"/>
            </a:lvl1pPr>
          </a:lstStyle>
          <a:p>
            <a:fld id="{D266549C-9897-4376-A31E-52639625D8E9}" type="slidenum">
              <a:rPr lang="en-GB" smtClean="0"/>
              <a:t>‹#›</a:t>
            </a:fld>
            <a:endParaRPr lang="en-GB"/>
          </a:p>
        </p:txBody>
      </p:sp>
    </p:spTree>
    <p:extLst>
      <p:ext uri="{BB962C8B-B14F-4D97-AF65-F5344CB8AC3E}">
        <p14:creationId xmlns:p14="http://schemas.microsoft.com/office/powerpoint/2010/main" val="26502871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800" cy="461472"/>
          </a:xfrm>
          <a:prstGeom prst="rect">
            <a:avLst/>
          </a:prstGeom>
        </p:spPr>
        <p:txBody>
          <a:bodyPr vert="horz" lIns="106271" tIns="53136" rIns="106271" bIns="53136" rtlCol="0"/>
          <a:lstStyle>
            <a:lvl1pPr algn="l">
              <a:defRPr sz="1400"/>
            </a:lvl1pPr>
          </a:lstStyle>
          <a:p>
            <a:endParaRPr lang="en-GB"/>
          </a:p>
        </p:txBody>
      </p:sp>
      <p:sp>
        <p:nvSpPr>
          <p:cNvPr id="3" name="Date Placeholder 2"/>
          <p:cNvSpPr>
            <a:spLocks noGrp="1"/>
          </p:cNvSpPr>
          <p:nvPr>
            <p:ph type="dt" idx="1"/>
          </p:nvPr>
        </p:nvSpPr>
        <p:spPr>
          <a:xfrm>
            <a:off x="3885011" y="2"/>
            <a:ext cx="2971800" cy="461472"/>
          </a:xfrm>
          <a:prstGeom prst="rect">
            <a:avLst/>
          </a:prstGeom>
        </p:spPr>
        <p:txBody>
          <a:bodyPr vert="horz" lIns="106271" tIns="53136" rIns="106271" bIns="53136" rtlCol="0"/>
          <a:lstStyle>
            <a:lvl1pPr algn="r">
              <a:defRPr sz="1400"/>
            </a:lvl1pPr>
          </a:lstStyle>
          <a:p>
            <a:fld id="{18509D73-1F11-47CD-8D52-DA2AEAF3C024}" type="datetimeFigureOut">
              <a:rPr lang="en-GB" smtClean="0"/>
              <a:t>27/07/2022</a:t>
            </a:fld>
            <a:endParaRPr lang="en-GB"/>
          </a:p>
        </p:txBody>
      </p:sp>
      <p:sp>
        <p:nvSpPr>
          <p:cNvPr id="4" name="Slide Image Placeholder 3"/>
          <p:cNvSpPr>
            <a:spLocks noGrp="1" noRot="1" noChangeAspect="1"/>
          </p:cNvSpPr>
          <p:nvPr>
            <p:ph type="sldImg" idx="2"/>
          </p:nvPr>
        </p:nvSpPr>
        <p:spPr>
          <a:xfrm>
            <a:off x="349250" y="692150"/>
            <a:ext cx="6159500" cy="3465513"/>
          </a:xfrm>
          <a:prstGeom prst="rect">
            <a:avLst/>
          </a:prstGeom>
          <a:noFill/>
          <a:ln w="12700">
            <a:solidFill>
              <a:prstClr val="black"/>
            </a:solidFill>
          </a:ln>
        </p:spPr>
        <p:txBody>
          <a:bodyPr vert="horz" lIns="106271" tIns="53136" rIns="106271" bIns="53136" rtlCol="0" anchor="ctr"/>
          <a:lstStyle/>
          <a:p>
            <a:endParaRPr lang="en-GB"/>
          </a:p>
        </p:txBody>
      </p:sp>
      <p:sp>
        <p:nvSpPr>
          <p:cNvPr id="5" name="Notes Placeholder 4"/>
          <p:cNvSpPr>
            <a:spLocks noGrp="1"/>
          </p:cNvSpPr>
          <p:nvPr>
            <p:ph type="body" sz="quarter" idx="3"/>
          </p:nvPr>
        </p:nvSpPr>
        <p:spPr>
          <a:xfrm>
            <a:off x="685800" y="4389687"/>
            <a:ext cx="5486400" cy="4158947"/>
          </a:xfrm>
          <a:prstGeom prst="rect">
            <a:avLst/>
          </a:prstGeom>
        </p:spPr>
        <p:txBody>
          <a:bodyPr vert="horz" lIns="106271" tIns="53136" rIns="106271" bIns="5313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776521"/>
            <a:ext cx="2971800" cy="461472"/>
          </a:xfrm>
          <a:prstGeom prst="rect">
            <a:avLst/>
          </a:prstGeom>
        </p:spPr>
        <p:txBody>
          <a:bodyPr vert="horz" lIns="106271" tIns="53136" rIns="106271" bIns="53136" rtlCol="0" anchor="b"/>
          <a:lstStyle>
            <a:lvl1pPr algn="l">
              <a:defRPr sz="1400"/>
            </a:lvl1pPr>
          </a:lstStyle>
          <a:p>
            <a:endParaRPr lang="en-GB"/>
          </a:p>
        </p:txBody>
      </p:sp>
      <p:sp>
        <p:nvSpPr>
          <p:cNvPr id="7" name="Slide Number Placeholder 6"/>
          <p:cNvSpPr>
            <a:spLocks noGrp="1"/>
          </p:cNvSpPr>
          <p:nvPr>
            <p:ph type="sldNum" sz="quarter" idx="5"/>
          </p:nvPr>
        </p:nvSpPr>
        <p:spPr>
          <a:xfrm>
            <a:off x="3885011" y="8776521"/>
            <a:ext cx="2971800" cy="461472"/>
          </a:xfrm>
          <a:prstGeom prst="rect">
            <a:avLst/>
          </a:prstGeom>
        </p:spPr>
        <p:txBody>
          <a:bodyPr vert="horz" lIns="106271" tIns="53136" rIns="106271" bIns="53136" rtlCol="0" anchor="b"/>
          <a:lstStyle>
            <a:lvl1pPr algn="r">
              <a:defRPr sz="1400"/>
            </a:lvl1pPr>
          </a:lstStyle>
          <a:p>
            <a:fld id="{F27E7B17-5099-4BBE-8F19-7BFADD7AACEA}" type="slidenum">
              <a:rPr lang="en-GB" smtClean="0"/>
              <a:t>‹#›</a:t>
            </a:fld>
            <a:endParaRPr lang="en-GB"/>
          </a:p>
        </p:txBody>
      </p:sp>
    </p:spTree>
    <p:extLst>
      <p:ext uri="{BB962C8B-B14F-4D97-AF65-F5344CB8AC3E}">
        <p14:creationId xmlns:p14="http://schemas.microsoft.com/office/powerpoint/2010/main" val="2302390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1</a:t>
            </a:fld>
            <a:endParaRPr lang="en-GB"/>
          </a:p>
        </p:txBody>
      </p:sp>
    </p:spTree>
    <p:extLst>
      <p:ext uri="{BB962C8B-B14F-4D97-AF65-F5344CB8AC3E}">
        <p14:creationId xmlns:p14="http://schemas.microsoft.com/office/powerpoint/2010/main" val="3578042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17</a:t>
            </a:fld>
            <a:endParaRPr lang="en-GB"/>
          </a:p>
        </p:txBody>
      </p:sp>
    </p:spTree>
    <p:extLst>
      <p:ext uri="{BB962C8B-B14F-4D97-AF65-F5344CB8AC3E}">
        <p14:creationId xmlns:p14="http://schemas.microsoft.com/office/powerpoint/2010/main" val="4125452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7E7B17-5099-4BBE-8F19-7BFADD7AACEA}" type="slidenum">
              <a:rPr lang="en-GB" smtClean="0"/>
              <a:t>18</a:t>
            </a:fld>
            <a:endParaRPr lang="en-GB"/>
          </a:p>
        </p:txBody>
      </p:sp>
    </p:spTree>
    <p:extLst>
      <p:ext uri="{BB962C8B-B14F-4D97-AF65-F5344CB8AC3E}">
        <p14:creationId xmlns:p14="http://schemas.microsoft.com/office/powerpoint/2010/main" val="2343773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19</a:t>
            </a:fld>
            <a:endParaRPr lang="en-GB"/>
          </a:p>
        </p:txBody>
      </p:sp>
    </p:spTree>
    <p:extLst>
      <p:ext uri="{BB962C8B-B14F-4D97-AF65-F5344CB8AC3E}">
        <p14:creationId xmlns:p14="http://schemas.microsoft.com/office/powerpoint/2010/main" val="2358191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21</a:t>
            </a:fld>
            <a:endParaRPr lang="en-GB"/>
          </a:p>
        </p:txBody>
      </p:sp>
    </p:spTree>
    <p:extLst>
      <p:ext uri="{BB962C8B-B14F-4D97-AF65-F5344CB8AC3E}">
        <p14:creationId xmlns:p14="http://schemas.microsoft.com/office/powerpoint/2010/main" val="3206558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2</a:t>
            </a:fld>
            <a:endParaRPr lang="en-GB"/>
          </a:p>
        </p:txBody>
      </p:sp>
    </p:spTree>
    <p:extLst>
      <p:ext uri="{BB962C8B-B14F-4D97-AF65-F5344CB8AC3E}">
        <p14:creationId xmlns:p14="http://schemas.microsoft.com/office/powerpoint/2010/main" val="3750508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23</a:t>
            </a:fld>
            <a:endParaRPr lang="en-GB"/>
          </a:p>
        </p:txBody>
      </p:sp>
    </p:spTree>
    <p:extLst>
      <p:ext uri="{BB962C8B-B14F-4D97-AF65-F5344CB8AC3E}">
        <p14:creationId xmlns:p14="http://schemas.microsoft.com/office/powerpoint/2010/main" val="553209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24</a:t>
            </a:fld>
            <a:endParaRPr lang="en-GB"/>
          </a:p>
        </p:txBody>
      </p:sp>
    </p:spTree>
    <p:extLst>
      <p:ext uri="{BB962C8B-B14F-4D97-AF65-F5344CB8AC3E}">
        <p14:creationId xmlns:p14="http://schemas.microsoft.com/office/powerpoint/2010/main" val="3190331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25</a:t>
            </a:fld>
            <a:endParaRPr lang="en-GB"/>
          </a:p>
        </p:txBody>
      </p:sp>
    </p:spTree>
    <p:extLst>
      <p:ext uri="{BB962C8B-B14F-4D97-AF65-F5344CB8AC3E}">
        <p14:creationId xmlns:p14="http://schemas.microsoft.com/office/powerpoint/2010/main" val="1644550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26</a:t>
            </a:fld>
            <a:endParaRPr lang="en-GB"/>
          </a:p>
        </p:txBody>
      </p:sp>
    </p:spTree>
    <p:extLst>
      <p:ext uri="{BB962C8B-B14F-4D97-AF65-F5344CB8AC3E}">
        <p14:creationId xmlns:p14="http://schemas.microsoft.com/office/powerpoint/2010/main" val="3564964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7E7B17-5099-4BBE-8F19-7BFADD7AACEA}" type="slidenum">
              <a:rPr lang="en-GB" smtClean="0"/>
              <a:t>27</a:t>
            </a:fld>
            <a:endParaRPr lang="en-GB"/>
          </a:p>
        </p:txBody>
      </p:sp>
    </p:spTree>
    <p:extLst>
      <p:ext uri="{BB962C8B-B14F-4D97-AF65-F5344CB8AC3E}">
        <p14:creationId xmlns:p14="http://schemas.microsoft.com/office/powerpoint/2010/main" val="33126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28</a:t>
            </a:fld>
            <a:endParaRPr lang="en-GB"/>
          </a:p>
        </p:txBody>
      </p:sp>
    </p:spTree>
    <p:extLst>
      <p:ext uri="{BB962C8B-B14F-4D97-AF65-F5344CB8AC3E}">
        <p14:creationId xmlns:p14="http://schemas.microsoft.com/office/powerpoint/2010/main" val="1998500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3</a:t>
            </a:fld>
            <a:endParaRPr lang="en-GB"/>
          </a:p>
        </p:txBody>
      </p:sp>
    </p:spTree>
    <p:extLst>
      <p:ext uri="{BB962C8B-B14F-4D97-AF65-F5344CB8AC3E}">
        <p14:creationId xmlns:p14="http://schemas.microsoft.com/office/powerpoint/2010/main" val="191573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4</a:t>
            </a:fld>
            <a:endParaRPr lang="en-GB"/>
          </a:p>
        </p:txBody>
      </p:sp>
    </p:spTree>
    <p:extLst>
      <p:ext uri="{BB962C8B-B14F-4D97-AF65-F5344CB8AC3E}">
        <p14:creationId xmlns:p14="http://schemas.microsoft.com/office/powerpoint/2010/main" val="83159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6</a:t>
            </a:fld>
            <a:endParaRPr lang="en-GB"/>
          </a:p>
        </p:txBody>
      </p:sp>
    </p:spTree>
    <p:extLst>
      <p:ext uri="{BB962C8B-B14F-4D97-AF65-F5344CB8AC3E}">
        <p14:creationId xmlns:p14="http://schemas.microsoft.com/office/powerpoint/2010/main" val="391577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7</a:t>
            </a:fld>
            <a:endParaRPr lang="en-GB"/>
          </a:p>
        </p:txBody>
      </p:sp>
    </p:spTree>
    <p:extLst>
      <p:ext uri="{BB962C8B-B14F-4D97-AF65-F5344CB8AC3E}">
        <p14:creationId xmlns:p14="http://schemas.microsoft.com/office/powerpoint/2010/main" val="648526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8</a:t>
            </a:fld>
            <a:endParaRPr lang="en-GB"/>
          </a:p>
        </p:txBody>
      </p:sp>
    </p:spTree>
    <p:extLst>
      <p:ext uri="{BB962C8B-B14F-4D97-AF65-F5344CB8AC3E}">
        <p14:creationId xmlns:p14="http://schemas.microsoft.com/office/powerpoint/2010/main" val="3200788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7E7B17-5099-4BBE-8F19-7BFADD7AACEA}" type="slidenum">
              <a:rPr lang="en-GB" smtClean="0"/>
              <a:t>9</a:t>
            </a:fld>
            <a:endParaRPr lang="en-GB"/>
          </a:p>
        </p:txBody>
      </p:sp>
    </p:spTree>
    <p:extLst>
      <p:ext uri="{BB962C8B-B14F-4D97-AF65-F5344CB8AC3E}">
        <p14:creationId xmlns:p14="http://schemas.microsoft.com/office/powerpoint/2010/main" val="1699851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5E28A0-AE1A-4AEC-9E52-A3BC1086D0A6}"/>
              </a:ext>
            </a:extLst>
          </p:cNvPr>
          <p:cNvSpPr txBox="1"/>
          <p:nvPr userDrawn="1"/>
        </p:nvSpPr>
        <p:spPr>
          <a:xfrm>
            <a:off x="0" y="-50192"/>
            <a:ext cx="4031938" cy="369332"/>
          </a:xfrm>
          <a:prstGeom prst="rect">
            <a:avLst/>
          </a:prstGeom>
          <a:noFill/>
        </p:spPr>
        <p:txBody>
          <a:bodyPr wrap="none" rtlCol="0">
            <a:spAutoFit/>
          </a:bodyPr>
          <a:lstStyle/>
          <a:p>
            <a:r>
              <a:rPr lang="en-GB" sz="1800">
                <a:solidFill>
                  <a:schemeClr val="bg1"/>
                </a:solidFill>
              </a:rPr>
              <a:t>DRAFT – COMMERCIAL SENSITIVE</a:t>
            </a:r>
          </a:p>
        </p:txBody>
      </p:sp>
      <p:sp>
        <p:nvSpPr>
          <p:cNvPr id="4" name="object 3">
            <a:extLst>
              <a:ext uri="{FF2B5EF4-FFF2-40B4-BE49-F238E27FC236}">
                <a16:creationId xmlns:a16="http://schemas.microsoft.com/office/drawing/2014/main" id="{668AE168-61D1-4938-8944-6084A0B9E692}"/>
              </a:ext>
            </a:extLst>
          </p:cNvPr>
          <p:cNvSpPr/>
          <p:nvPr userDrawn="1"/>
        </p:nvSpPr>
        <p:spPr>
          <a:xfrm>
            <a:off x="792004" y="2928852"/>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endParaRPr sz="1800">
              <a:solidFill>
                <a:prstClr val="black"/>
              </a:solidFill>
            </a:endParaRPr>
          </a:p>
        </p:txBody>
      </p:sp>
      <p:pic>
        <p:nvPicPr>
          <p:cNvPr id="7" name="Picture 6" descr="Oil &amp; Gas Authority_CYAN_AW.png">
            <a:extLst>
              <a:ext uri="{FF2B5EF4-FFF2-40B4-BE49-F238E27FC236}">
                <a16:creationId xmlns:a16="http://schemas.microsoft.com/office/drawing/2014/main" id="{3E97481E-D8B5-4B31-BC5E-33CB37601A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1" y="364676"/>
            <a:ext cx="1548794" cy="1298037"/>
          </a:xfrm>
          <a:prstGeom prst="rect">
            <a:avLst/>
          </a:prstGeom>
        </p:spPr>
      </p:pic>
    </p:spTree>
    <p:extLst>
      <p:ext uri="{BB962C8B-B14F-4D97-AF65-F5344CB8AC3E}">
        <p14:creationId xmlns:p14="http://schemas.microsoft.com/office/powerpoint/2010/main" val="319609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2959536258"/>
      </p:ext>
    </p:extLst>
  </p:cSld>
  <p:clrMapOvr>
    <a:masterClrMapping/>
  </p:clrMapOvr>
  <p:extLst>
    <p:ext uri="{DCECCB84-F9BA-43D5-87BE-67443E8EF086}">
      <p15:sldGuideLst xmlns:p15="http://schemas.microsoft.com/office/powerpoint/2012/main">
        <p15:guide id="1" pos="2857" userDrawn="1">
          <p15:clr>
            <a:srgbClr val="FBAE40"/>
          </p15:clr>
        </p15:guide>
        <p15:guide id="2" pos="297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070430663"/>
      </p:ext>
    </p:extLst>
  </p:cSld>
  <p:clrMapOvr>
    <a:masterClrMapping/>
  </p:clrMapOvr>
  <p:extLst>
    <p:ext uri="{DCECCB84-F9BA-43D5-87BE-67443E8EF086}">
      <p15:sldGuideLst xmlns:p15="http://schemas.microsoft.com/office/powerpoint/2012/main">
        <p15:guide id="1" pos="1973" userDrawn="1">
          <p15:clr>
            <a:srgbClr val="FBAE40"/>
          </p15:clr>
        </p15:guide>
        <p15:guide id="2" pos="2064" userDrawn="1">
          <p15:clr>
            <a:srgbClr val="FBAE40"/>
          </p15:clr>
        </p15:guide>
        <p15:guide id="3" pos="3765" userDrawn="1">
          <p15:clr>
            <a:srgbClr val="FBAE40"/>
          </p15:clr>
        </p15:guide>
        <p15:guide id="4" pos="385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3733800817"/>
      </p:ext>
    </p:extLst>
  </p:cSld>
  <p:clrMapOvr>
    <a:masterClrMapping/>
  </p:clrMapOvr>
  <p:extLst>
    <p:ext uri="{DCECCB84-F9BA-43D5-87BE-67443E8EF086}">
      <p15:sldGuideLst xmlns:p15="http://schemas.microsoft.com/office/powerpoint/2012/main">
        <p15:guide id="1" pos="2857" userDrawn="1">
          <p15:clr>
            <a:srgbClr val="FBAE40"/>
          </p15:clr>
        </p15:guide>
        <p15:guide id="2" pos="2971">
          <p15:clr>
            <a:srgbClr val="FBAE40"/>
          </p15:clr>
        </p15:guide>
        <p15:guide id="3" pos="1497" userDrawn="1">
          <p15:clr>
            <a:srgbClr val="FBAE40"/>
          </p15:clr>
        </p15:guide>
        <p15:guide id="4" pos="1610" userDrawn="1">
          <p15:clr>
            <a:srgbClr val="FBAE40"/>
          </p15:clr>
        </p15:guide>
        <p15:guide id="5" pos="4195" userDrawn="1">
          <p15:clr>
            <a:srgbClr val="FBAE40"/>
          </p15:clr>
        </p15:guide>
        <p15:guide id="6" pos="43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3" y="944563"/>
            <a:ext cx="4103687" cy="3605212"/>
          </a:xfrm>
          <a:prstGeom prst="rect">
            <a:avLst/>
          </a:prstGeom>
          <a:noFill/>
        </p:spPr>
        <p:txBody>
          <a:bodyPr anchor="ctr"/>
          <a:lstStyle>
            <a:lvl1pPr>
              <a:defRPr lang="en-GB" dirty="0"/>
            </a:lvl1pPr>
          </a:lstStyle>
          <a:p>
            <a:pPr marL="0" lvl="0" indent="0" algn="ctr">
              <a:buNone/>
            </a:pPr>
            <a:endParaRPr lang="en-GB"/>
          </a:p>
        </p:txBody>
      </p:sp>
    </p:spTree>
    <p:extLst>
      <p:ext uri="{BB962C8B-B14F-4D97-AF65-F5344CB8AC3E}">
        <p14:creationId xmlns:p14="http://schemas.microsoft.com/office/powerpoint/2010/main" val="650574377"/>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0" y="1117600"/>
            <a:ext cx="2698750" cy="1974850"/>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1117600"/>
            <a:ext cx="2700338" cy="197485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1117600"/>
            <a:ext cx="2698750" cy="197485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1130870637"/>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88" y="1177500"/>
            <a:ext cx="1971725" cy="148824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88" y="1177500"/>
            <a:ext cx="1971725" cy="148824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0" y="1177500"/>
            <a:ext cx="1971725" cy="148824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2" y="1177500"/>
            <a:ext cx="1971725" cy="1488241"/>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686853747"/>
      </p:ext>
    </p:extLst>
  </p:cSld>
  <p:clrMapOvr>
    <a:masterClrMapping/>
  </p:clrMapOvr>
  <p:extLst>
    <p:ext uri="{DCECCB84-F9BA-43D5-87BE-67443E8EF086}">
      <p15:sldGuideLst xmlns:p15="http://schemas.microsoft.com/office/powerpoint/2012/main">
        <p15:guide id="1" pos="2865" userDrawn="1">
          <p15:clr>
            <a:srgbClr val="FBAE40"/>
          </p15:clr>
        </p15:guide>
        <p15:guide id="2" pos="2964" userDrawn="1">
          <p15:clr>
            <a:srgbClr val="FBAE40"/>
          </p15:clr>
        </p15:guide>
        <p15:guide id="3" pos="1519" userDrawn="1">
          <p15:clr>
            <a:srgbClr val="FBAE40"/>
          </p15:clr>
        </p15:guide>
        <p15:guide id="4" pos="1617" userDrawn="1">
          <p15:clr>
            <a:srgbClr val="FBAE40"/>
          </p15:clr>
        </p15:guide>
        <p15:guide id="5" pos="4209" userDrawn="1">
          <p15:clr>
            <a:srgbClr val="FBAE40"/>
          </p15:clr>
        </p15:guide>
        <p15:guide id="6" pos="430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3681661457"/>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0" userDrawn="1">
          <p15:clr>
            <a:srgbClr val="FBAE40"/>
          </p15:clr>
        </p15:guide>
        <p15:guide id="5" pos="4209">
          <p15:clr>
            <a:srgbClr val="FBAE40"/>
          </p15:clr>
        </p15:guide>
        <p15:guide id="6" pos="4309" userDrawn="1">
          <p15:clr>
            <a:srgbClr val="FBAE40"/>
          </p15:clr>
        </p15:guide>
        <p15:guide id="7" orient="horz" pos="730" userDrawn="1">
          <p15:clr>
            <a:srgbClr val="FBAE40"/>
          </p15:clr>
        </p15:guide>
        <p15:guide id="8" orient="horz" pos="1673" userDrawn="1">
          <p15:clr>
            <a:srgbClr val="FBAE40"/>
          </p15:clr>
        </p15:guide>
        <p15:guide id="9" orient="horz" pos="1754" userDrawn="1">
          <p15:clr>
            <a:srgbClr val="FBAE40"/>
          </p15:clr>
        </p15:guide>
        <p15:guide id="10" orient="horz" pos="269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107614085"/>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3375773054"/>
      </p:ext>
    </p:extLst>
  </p:cSld>
  <p:clrMapOvr>
    <a:masterClrMapping/>
  </p:clrMapOvr>
  <p:extLst>
    <p:ext uri="{DCECCB84-F9BA-43D5-87BE-67443E8EF086}">
      <p15:sldGuideLst xmlns:p15="http://schemas.microsoft.com/office/powerpoint/2012/main">
        <p15:guide id="2" pos="3923" userDrawn="1">
          <p15:clr>
            <a:srgbClr val="FBAE40"/>
          </p15:clr>
        </p15:guide>
        <p15:guide id="7" pos="379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2811265945"/>
      </p:ext>
    </p:extLst>
  </p:cSld>
  <p:clrMapOvr>
    <a:masterClrMapping/>
  </p:clrMapOvr>
  <p:extLst>
    <p:ext uri="{DCECCB84-F9BA-43D5-87BE-67443E8EF086}">
      <p15:sldGuideLst xmlns:p15="http://schemas.microsoft.com/office/powerpoint/2012/main">
        <p15:guide id="1" pos="2849" userDrawn="1">
          <p15:clr>
            <a:srgbClr val="FBAE40"/>
          </p15:clr>
        </p15:guide>
        <p15:guide id="2" pos="2970" userDrawn="1">
          <p15:clr>
            <a:srgbClr val="FBAE40"/>
          </p15:clr>
        </p15:guide>
        <p15:guide id="3" pos="1497">
          <p15:clr>
            <a:srgbClr val="FBAE40"/>
          </p15:clr>
        </p15:guide>
        <p15:guide id="4" pos="1616" userDrawn="1">
          <p15:clr>
            <a:srgbClr val="FBAE40"/>
          </p15:clr>
        </p15:guide>
        <p15:guide id="5" pos="4203" userDrawn="1">
          <p15:clr>
            <a:srgbClr val="FBAE40"/>
          </p15:clr>
        </p15:guide>
        <p15:guide id="6" pos="432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object 3"/>
          <p:cNvSpPr/>
          <p:nvPr userDrawn="1"/>
        </p:nvSpPr>
        <p:spPr>
          <a:xfrm>
            <a:off x="792004" y="2928852"/>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endParaRPr sz="1800">
              <a:solidFill>
                <a:prstClr val="black"/>
              </a:solidFill>
            </a:endParaRPr>
          </a:p>
        </p:txBody>
      </p:sp>
      <p:pic>
        <p:nvPicPr>
          <p:cNvPr id="4" name="Picture 3" descr="Oil &amp; Gas Authority_CYAN_A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1" y="364676"/>
            <a:ext cx="1548794" cy="1298037"/>
          </a:xfrm>
          <a:prstGeom prst="rect">
            <a:avLst/>
          </a:prstGeom>
        </p:spPr>
      </p:pic>
      <p:sp>
        <p:nvSpPr>
          <p:cNvPr id="5" name="TextBox 4"/>
          <p:cNvSpPr txBox="1"/>
          <p:nvPr userDrawn="1"/>
        </p:nvSpPr>
        <p:spPr>
          <a:xfrm>
            <a:off x="837422" y="4655617"/>
            <a:ext cx="7823978" cy="488595"/>
          </a:xfrm>
          <a:prstGeom prst="rect">
            <a:avLst/>
          </a:prstGeom>
          <a:noFill/>
        </p:spPr>
        <p:txBody>
          <a:bodyPr vert="horz" wrap="square" lIns="0" tIns="87630" rIns="0" bIns="0" rtlCol="0">
            <a:spAutoFit/>
          </a:bodyPr>
          <a:lstStyle/>
          <a:p>
            <a:pPr defTabSz="457189"/>
            <a:r>
              <a:rPr lang="en-GB" sz="800">
                <a:solidFill>
                  <a:srgbClr val="FFFFFF">
                    <a:lumMod val="75000"/>
                  </a:srgbClr>
                </a:solidFill>
                <a:latin typeface="Helvetica 45 Light"/>
              </a:rPr>
              <a:t>© OGA 2017</a:t>
            </a:r>
          </a:p>
          <a:p>
            <a:pPr defTabSz="457189"/>
            <a:r>
              <a:rPr lang="en-GB" sz="600">
                <a:solidFill>
                  <a:srgbClr val="FFFFFF">
                    <a:lumMod val="75000"/>
                  </a:srgbClr>
                </a:solidFill>
                <a:latin typeface="Helvetica 45 Light"/>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Tree>
    <p:extLst>
      <p:ext uri="{BB962C8B-B14F-4D97-AF65-F5344CB8AC3E}">
        <p14:creationId xmlns:p14="http://schemas.microsoft.com/office/powerpoint/2010/main" val="4103273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00E569-29DA-4C92-8B98-093A575D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580" y="79410"/>
            <a:ext cx="2472690" cy="724646"/>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8"/>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627940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with logo">
    <p:spTree>
      <p:nvGrpSpPr>
        <p:cNvPr id="1" name=""/>
        <p:cNvGrpSpPr/>
        <p:nvPr/>
      </p:nvGrpSpPr>
      <p:grpSpPr>
        <a:xfrm>
          <a:off x="0" y="0"/>
          <a:ext cx="0" cy="0"/>
          <a:chOff x="0" y="0"/>
          <a:chExt cx="0" cy="0"/>
        </a:xfrm>
      </p:grpSpPr>
      <p:sp>
        <p:nvSpPr>
          <p:cNvPr id="7" name="object 3"/>
          <p:cNvSpPr/>
          <p:nvPr userDrawn="1"/>
        </p:nvSpPr>
        <p:spPr>
          <a:xfrm>
            <a:off x="6780739" y="305934"/>
            <a:ext cx="2003285" cy="268946"/>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defTabSz="457189"/>
            <a:endParaRPr sz="1800">
              <a:solidFill>
                <a:prstClr val="black"/>
              </a:solidFill>
            </a:endParaRPr>
          </a:p>
        </p:txBody>
      </p:sp>
    </p:spTree>
    <p:extLst>
      <p:ext uri="{BB962C8B-B14F-4D97-AF65-F5344CB8AC3E}">
        <p14:creationId xmlns:p14="http://schemas.microsoft.com/office/powerpoint/2010/main" val="4267921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0B287C-6E98-4ABE-9770-5F9F12084E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31801" y="189909"/>
            <a:ext cx="1314292" cy="1102863"/>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3"/>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5" y="2854758"/>
            <a:ext cx="8348663" cy="523215"/>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6" y="4430371"/>
            <a:ext cx="810008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2"/>
            <a:ext cx="6398202" cy="568325"/>
          </a:xfrm>
          <a:prstGeom prst="rect">
            <a:avLst/>
          </a:prstGeom>
        </p:spPr>
        <p:txBody>
          <a:bodyPr/>
          <a:lstStyle>
            <a:lvl1pPr marL="0" indent="0">
              <a:buNone/>
              <a:defRPr sz="1600"/>
            </a:lvl1pPr>
          </a:lstStyle>
          <a:p>
            <a:pPr lvl="0"/>
            <a:r>
              <a:rPr lang="en-US"/>
              <a:t>Speaker &amp; title</a:t>
            </a:r>
          </a:p>
        </p:txBody>
      </p:sp>
    </p:spTree>
    <p:extLst>
      <p:ext uri="{BB962C8B-B14F-4D97-AF65-F5344CB8AC3E}">
        <p14:creationId xmlns:p14="http://schemas.microsoft.com/office/powerpoint/2010/main" val="3990257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27275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350801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ogo, OGA blue heading and dark blue footer">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0CEC0A83-1059-4C8C-A35C-5FC5D3B30997}"/>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194624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0CEC0A83-1059-4C8C-A35C-5FC5D3B30997}"/>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3"/>
            <a:ext cx="5321576" cy="376237"/>
          </a:xfrm>
          <a:prstGeom prst="rect">
            <a:avLst/>
          </a:prstGeom>
        </p:spPr>
        <p:txBody>
          <a:bodyPr lIns="0" tIns="0"/>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26606632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707689510"/>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3913466189"/>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155143156"/>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guide id="3" pos="1497">
          <p15:clr>
            <a:srgbClr val="FBAE40"/>
          </p15:clr>
        </p15:guide>
        <p15:guide id="4" pos="1610">
          <p15:clr>
            <a:srgbClr val="FBAE40"/>
          </p15:clr>
        </p15:guide>
        <p15:guide id="5" pos="4195">
          <p15:clr>
            <a:srgbClr val="FBAE40"/>
          </p15:clr>
        </p15:guide>
        <p15:guide id="6" pos="43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7" name="object 3"/>
          <p:cNvSpPr/>
          <p:nvPr userDrawn="1"/>
        </p:nvSpPr>
        <p:spPr>
          <a:xfrm>
            <a:off x="6780739" y="305934"/>
            <a:ext cx="2003285" cy="268946"/>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defTabSz="457189"/>
            <a:endParaRPr sz="1800">
              <a:solidFill>
                <a:prstClr val="black"/>
              </a:solidFill>
            </a:endParaRPr>
          </a:p>
        </p:txBody>
      </p:sp>
    </p:spTree>
    <p:extLst>
      <p:ext uri="{BB962C8B-B14F-4D97-AF65-F5344CB8AC3E}">
        <p14:creationId xmlns:p14="http://schemas.microsoft.com/office/powerpoint/2010/main" val="2659937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3" y="944563"/>
            <a:ext cx="4103687" cy="3605212"/>
          </a:xfrm>
          <a:prstGeom prst="rect">
            <a:avLst/>
          </a:prstGeom>
          <a:noFill/>
        </p:spPr>
        <p:txBody>
          <a:bodyPr anchor="ctr"/>
          <a:lstStyle>
            <a:lvl1pPr>
              <a:defRPr lang="en-GB" dirty="0"/>
            </a:lvl1pPr>
          </a:lstStyle>
          <a:p>
            <a:pPr marL="0" lvl="0" indent="0" algn="ctr">
              <a:buNone/>
            </a:pPr>
            <a:endParaRPr lang="en-GB"/>
          </a:p>
        </p:txBody>
      </p:sp>
    </p:spTree>
    <p:extLst>
      <p:ext uri="{BB962C8B-B14F-4D97-AF65-F5344CB8AC3E}">
        <p14:creationId xmlns:p14="http://schemas.microsoft.com/office/powerpoint/2010/main" val="2723944178"/>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0" y="1117600"/>
            <a:ext cx="2698750" cy="1974850"/>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1117600"/>
            <a:ext cx="2700338" cy="197485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1117600"/>
            <a:ext cx="2698750" cy="197485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4285187016"/>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88" y="1177500"/>
            <a:ext cx="1971725" cy="148824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88" y="1177500"/>
            <a:ext cx="1971725" cy="148824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0" y="1177500"/>
            <a:ext cx="1971725" cy="148824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2" y="1177500"/>
            <a:ext cx="1971725" cy="1488241"/>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402326991"/>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7">
          <p15:clr>
            <a:srgbClr val="FBAE40"/>
          </p15:clr>
        </p15:guide>
        <p15:guide id="5" pos="4209">
          <p15:clr>
            <a:srgbClr val="FBAE40"/>
          </p15:clr>
        </p15:guide>
        <p15:guide id="6" pos="430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522726926"/>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0">
          <p15:clr>
            <a:srgbClr val="FBAE40"/>
          </p15:clr>
        </p15:guide>
        <p15:guide id="5" pos="4209">
          <p15:clr>
            <a:srgbClr val="FBAE40"/>
          </p15:clr>
        </p15:guide>
        <p15:guide id="6" pos="4309">
          <p15:clr>
            <a:srgbClr val="FBAE40"/>
          </p15:clr>
        </p15:guide>
        <p15:guide id="7" orient="horz" pos="730">
          <p15:clr>
            <a:srgbClr val="FBAE40"/>
          </p15:clr>
        </p15:guide>
        <p15:guide id="8" orient="horz" pos="1673">
          <p15:clr>
            <a:srgbClr val="FBAE40"/>
          </p15:clr>
        </p15:guide>
        <p15:guide id="9" orient="horz" pos="1754">
          <p15:clr>
            <a:srgbClr val="FBAE40"/>
          </p15:clr>
        </p15:guide>
        <p15:guide id="10" orient="horz" pos="269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2236257605"/>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4030699089"/>
      </p:ext>
    </p:extLst>
  </p:cSld>
  <p:clrMapOvr>
    <a:masterClrMapping/>
  </p:clrMapOvr>
  <p:extLst>
    <p:ext uri="{DCECCB84-F9BA-43D5-87BE-67443E8EF086}">
      <p15:sldGuideLst xmlns:p15="http://schemas.microsoft.com/office/powerpoint/2012/main">
        <p15:guide id="2" pos="3923">
          <p15:clr>
            <a:srgbClr val="FBAE40"/>
          </p15:clr>
        </p15:guide>
        <p15:guide id="7" pos="379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2670824724"/>
      </p:ext>
    </p:extLst>
  </p:cSld>
  <p:clrMapOvr>
    <a:masterClrMapping/>
  </p:clrMapOvr>
  <p:extLst>
    <p:ext uri="{DCECCB84-F9BA-43D5-87BE-67443E8EF086}">
      <p15:sldGuideLst xmlns:p15="http://schemas.microsoft.com/office/powerpoint/2012/main">
        <p15:guide id="1" pos="2849">
          <p15:clr>
            <a:srgbClr val="FBAE40"/>
          </p15:clr>
        </p15:guide>
        <p15:guide id="2" pos="2970">
          <p15:clr>
            <a:srgbClr val="FBAE40"/>
          </p15:clr>
        </p15:guide>
        <p15:guide id="3" pos="1497">
          <p15:clr>
            <a:srgbClr val="FBAE40"/>
          </p15:clr>
        </p15:guide>
        <p15:guide id="4" pos="1616">
          <p15:clr>
            <a:srgbClr val="FBAE40"/>
          </p15:clr>
        </p15:guide>
        <p15:guide id="5" pos="4203">
          <p15:clr>
            <a:srgbClr val="FBAE40"/>
          </p15:clr>
        </p15:guide>
        <p15:guide id="6" pos="432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00E569-29DA-4C92-8B98-093A575D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580" y="79410"/>
            <a:ext cx="2472690" cy="724646"/>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8"/>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4048039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0B287C-6E98-4ABE-9770-5F9F12084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801" y="189909"/>
            <a:ext cx="1314292" cy="1102863"/>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3"/>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5" y="2854758"/>
            <a:ext cx="8348663" cy="523215"/>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6" y="4430371"/>
            <a:ext cx="810008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2"/>
            <a:ext cx="6398202" cy="568325"/>
          </a:xfrm>
          <a:prstGeom prst="rect">
            <a:avLst/>
          </a:prstGeom>
        </p:spPr>
        <p:txBody>
          <a:bodyPr/>
          <a:lstStyle>
            <a:lvl1pPr marL="0" indent="0">
              <a:buNone/>
              <a:defRPr sz="1600"/>
            </a:lvl1pPr>
          </a:lstStyle>
          <a:p>
            <a:pPr lvl="0"/>
            <a:r>
              <a:rPr lang="en-US"/>
              <a:t>Speaker &amp; title</a:t>
            </a:r>
          </a:p>
        </p:txBody>
      </p:sp>
    </p:spTree>
    <p:extLst>
      <p:ext uri="{BB962C8B-B14F-4D97-AF65-F5344CB8AC3E}">
        <p14:creationId xmlns:p14="http://schemas.microsoft.com/office/powerpoint/2010/main" val="1695669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1500417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577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9735541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ogo, OGA blue heading and dark blue footer">
    <p:spTree>
      <p:nvGrpSpPr>
        <p:cNvPr id="1" name=""/>
        <p:cNvGrpSpPr/>
        <p:nvPr/>
      </p:nvGrpSpPr>
      <p:grpSpPr>
        <a:xfrm>
          <a:off x="0" y="0"/>
          <a:ext cx="0" cy="0"/>
          <a:chOff x="0" y="0"/>
          <a:chExt cx="0" cy="0"/>
        </a:xfrm>
      </p:grpSpPr>
      <p:sp>
        <p:nvSpPr>
          <p:cNvPr id="16" name="Shape 172">
            <a:extLst>
              <a:ext uri="{FF2B5EF4-FFF2-40B4-BE49-F238E27FC236}">
                <a16:creationId xmlns:a16="http://schemas.microsoft.com/office/drawing/2014/main" id="{FDABCB71-89E3-4EDA-8D36-54695F28B387}"/>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17" name="object 3">
            <a:extLst>
              <a:ext uri="{FF2B5EF4-FFF2-40B4-BE49-F238E27FC236}">
                <a16:creationId xmlns:a16="http://schemas.microsoft.com/office/drawing/2014/main" id="{0CEC0A83-1059-4C8C-A35C-5FC5D3B30997}"/>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879719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6" name="Shape 172">
            <a:extLst>
              <a:ext uri="{FF2B5EF4-FFF2-40B4-BE49-F238E27FC236}">
                <a16:creationId xmlns:a16="http://schemas.microsoft.com/office/drawing/2014/main" id="{FDABCB71-89E3-4EDA-8D36-54695F28B387}"/>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17" name="object 3">
            <a:extLst>
              <a:ext uri="{FF2B5EF4-FFF2-40B4-BE49-F238E27FC236}">
                <a16:creationId xmlns:a16="http://schemas.microsoft.com/office/drawing/2014/main" id="{0CEC0A83-1059-4C8C-A35C-5FC5D3B30997}"/>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3"/>
            <a:ext cx="5321576" cy="376237"/>
          </a:xfrm>
          <a:prstGeom prst="rect">
            <a:avLst/>
          </a:prstGeom>
        </p:spPr>
        <p:txBody>
          <a:bodyPr lIns="0" tIns="0"/>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1215461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315ECEED-55FE-4004-BFA6-B3EF242F1DC5}"/>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540976532"/>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2853DE9D-017B-4D9B-B49C-2AF277B5394A}"/>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519767470"/>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2ECE2E9D-4B94-48D7-8F78-3AF894547640}"/>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3040925174"/>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guide id="3" pos="1497">
          <p15:clr>
            <a:srgbClr val="FBAE40"/>
          </p15:clr>
        </p15:guide>
        <p15:guide id="4" pos="1610">
          <p15:clr>
            <a:srgbClr val="FBAE40"/>
          </p15:clr>
        </p15:guide>
        <p15:guide id="5" pos="4195">
          <p15:clr>
            <a:srgbClr val="FBAE40"/>
          </p15:clr>
        </p15:guide>
        <p15:guide id="6" pos="433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315ECEED-55FE-4004-BFA6-B3EF242F1DC5}"/>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3" y="944563"/>
            <a:ext cx="4103687" cy="3605212"/>
          </a:xfrm>
          <a:prstGeom prst="rect">
            <a:avLst/>
          </a:prstGeom>
          <a:solidFill>
            <a:schemeClr val="bg2">
              <a:lumMod val="20000"/>
              <a:lumOff val="80000"/>
            </a:schemeClr>
          </a:solidFill>
        </p:spPr>
        <p:txBody>
          <a:bodyPr anchor="ctr"/>
          <a:lstStyle>
            <a:lvl1pPr>
              <a:defRPr lang="en-GB" dirty="0"/>
            </a:lvl1pPr>
          </a:lstStyle>
          <a:p>
            <a:pPr marL="0" lvl="0" indent="0" algn="ctr">
              <a:buNone/>
            </a:pPr>
            <a:endParaRPr lang="en-GB"/>
          </a:p>
        </p:txBody>
      </p:sp>
    </p:spTree>
    <p:extLst>
      <p:ext uri="{BB962C8B-B14F-4D97-AF65-F5344CB8AC3E}">
        <p14:creationId xmlns:p14="http://schemas.microsoft.com/office/powerpoint/2010/main" val="1003732974"/>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2853DE9D-017B-4D9B-B49C-2AF277B5394A}"/>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0" y="857250"/>
            <a:ext cx="2698750" cy="197485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857250"/>
            <a:ext cx="2700338" cy="197485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857250"/>
            <a:ext cx="2698750" cy="1974850"/>
          </a:xfrm>
          <a:prstGeom prst="rect">
            <a:avLst/>
          </a:prstGeom>
          <a:solidFill>
            <a:schemeClr val="bg2">
              <a:lumMod val="20000"/>
              <a:lumOff val="80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4217170998"/>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2ECE2E9D-4B94-48D7-8F78-3AF894547640}"/>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88" y="857249"/>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88" y="857249"/>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0" y="857249"/>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2" y="857249"/>
            <a:ext cx="1971725" cy="1488241"/>
          </a:xfrm>
          <a:prstGeom prst="rect">
            <a:avLst/>
          </a:prstGeom>
          <a:solidFill>
            <a:schemeClr val="bg2">
              <a:lumMod val="20000"/>
              <a:lumOff val="80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3615673041"/>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7">
          <p15:clr>
            <a:srgbClr val="FBAE40"/>
          </p15:clr>
        </p15:guide>
        <p15:guide id="5" pos="4209">
          <p15:clr>
            <a:srgbClr val="FBAE40"/>
          </p15:clr>
        </p15:guide>
        <p15:guide id="6" pos="430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4" name="Shape 172">
            <a:extLst>
              <a:ext uri="{FF2B5EF4-FFF2-40B4-BE49-F238E27FC236}">
                <a16:creationId xmlns:a16="http://schemas.microsoft.com/office/drawing/2014/main" id="{315ECEED-55FE-4004-BFA6-B3EF242F1DC5}"/>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solidFill>
            <a:schemeClr val="bg2">
              <a:lumMod val="20000"/>
              <a:lumOff val="80000"/>
            </a:schemeClr>
          </a:solid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31769129"/>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old 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A95C-CD0D-4685-BD2D-D47257646FAC}"/>
              </a:ext>
            </a:extLst>
          </p:cNvPr>
          <p:cNvSpPr>
            <a:spLocks noGrp="1"/>
          </p:cNvSpPr>
          <p:nvPr>
            <p:ph type="title" hasCustomPrompt="1"/>
          </p:nvPr>
        </p:nvSpPr>
        <p:spPr>
          <a:xfrm flipH="1" flipV="1">
            <a:off x="4118611" y="632461"/>
            <a:ext cx="34289" cy="34289"/>
          </a:xfrm>
        </p:spPr>
        <p:txBody>
          <a:bodyPr/>
          <a:lstStyle/>
          <a:p>
            <a:r>
              <a:rPr lang="en-US"/>
              <a:t>lick to edit Master title style</a:t>
            </a:r>
            <a:endParaRPr lang="en-GB"/>
          </a:p>
        </p:txBody>
      </p:sp>
      <p:sp>
        <p:nvSpPr>
          <p:cNvPr id="3" name="Content Placeholder 2">
            <a:extLst>
              <a:ext uri="{FF2B5EF4-FFF2-40B4-BE49-F238E27FC236}">
                <a16:creationId xmlns:a16="http://schemas.microsoft.com/office/drawing/2014/main" id="{EA566503-1C1B-4D8D-9579-19E4427EB6E8}"/>
              </a:ext>
            </a:extLst>
          </p:cNvPr>
          <p:cNvSpPr>
            <a:spLocks noGrp="1"/>
          </p:cNvSpPr>
          <p:nvPr>
            <p:ph idx="1"/>
          </p:nvPr>
        </p:nvSpPr>
        <p:spPr>
          <a:xfrm flipH="1" flipV="1">
            <a:off x="4118611" y="632461"/>
            <a:ext cx="34289" cy="34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A7AF6C-668E-40A0-899D-B8DCB0D33463}"/>
              </a:ext>
            </a:extLst>
          </p:cNvPr>
          <p:cNvSpPr>
            <a:spLocks noGrp="1"/>
          </p:cNvSpPr>
          <p:nvPr>
            <p:ph type="dt" sz="half" idx="10"/>
          </p:nvPr>
        </p:nvSpPr>
        <p:spPr>
          <a:xfrm flipH="1" flipV="1">
            <a:off x="4118611" y="632461"/>
            <a:ext cx="34289" cy="34289"/>
          </a:xfrm>
        </p:spPr>
        <p:txBody>
          <a:bodyPr/>
          <a:lstStyle/>
          <a:p>
            <a:fld id="{A85839E9-29D3-4DFA-8CD7-981E09AED783}" type="datetimeFigureOut">
              <a:rPr lang="en-GB" smtClean="0"/>
              <a:t>27/07/2022</a:t>
            </a:fld>
            <a:endParaRPr lang="en-GB"/>
          </a:p>
        </p:txBody>
      </p:sp>
      <p:sp>
        <p:nvSpPr>
          <p:cNvPr id="5" name="Footer Placeholder 4">
            <a:extLst>
              <a:ext uri="{FF2B5EF4-FFF2-40B4-BE49-F238E27FC236}">
                <a16:creationId xmlns:a16="http://schemas.microsoft.com/office/drawing/2014/main" id="{635A4BA4-E763-4CBB-A927-7C63046E38AD}"/>
              </a:ext>
            </a:extLst>
          </p:cNvPr>
          <p:cNvSpPr>
            <a:spLocks noGrp="1"/>
          </p:cNvSpPr>
          <p:nvPr>
            <p:ph type="ftr" sz="quarter" idx="11"/>
          </p:nvPr>
        </p:nvSpPr>
        <p:spPr>
          <a:xfrm flipH="1" flipV="1">
            <a:off x="4118611" y="632461"/>
            <a:ext cx="34289" cy="34289"/>
          </a:xfrm>
        </p:spPr>
        <p:txBody>
          <a:bodyPr/>
          <a:lstStyle/>
          <a:p>
            <a:endParaRPr lang="en-GB"/>
          </a:p>
        </p:txBody>
      </p:sp>
      <p:sp>
        <p:nvSpPr>
          <p:cNvPr id="6" name="Slide Number Placeholder 5">
            <a:extLst>
              <a:ext uri="{FF2B5EF4-FFF2-40B4-BE49-F238E27FC236}">
                <a16:creationId xmlns:a16="http://schemas.microsoft.com/office/drawing/2014/main" id="{67704E01-D8B2-4834-AB49-B3336F74DA9A}"/>
              </a:ext>
            </a:extLst>
          </p:cNvPr>
          <p:cNvSpPr>
            <a:spLocks noGrp="1"/>
          </p:cNvSpPr>
          <p:nvPr>
            <p:ph type="sldNum" sz="quarter" idx="12"/>
          </p:nvPr>
        </p:nvSpPr>
        <p:spPr>
          <a:xfrm>
            <a:off x="4152900" y="666750"/>
            <a:ext cx="482600" cy="50800"/>
          </a:xfrm>
        </p:spPr>
        <p:txBody>
          <a:bodyPr/>
          <a:lstStyle/>
          <a:p>
            <a:fld id="{44572E17-AB04-4540-9A72-97F6AB0A917F}" type="slidenum">
              <a:rPr lang="en-GB" smtClean="0"/>
              <a:t>‹#›</a:t>
            </a:fld>
            <a:endParaRPr lang="en-GB"/>
          </a:p>
        </p:txBody>
      </p:sp>
    </p:spTree>
    <p:extLst>
      <p:ext uri="{BB962C8B-B14F-4D97-AF65-F5344CB8AC3E}">
        <p14:creationId xmlns:p14="http://schemas.microsoft.com/office/powerpoint/2010/main" val="8942493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solidFill>
            <a:schemeClr val="bg2">
              <a:lumMod val="20000"/>
              <a:lumOff val="80000"/>
            </a:schemeClr>
          </a:solidFill>
        </p:spPr>
        <p:txBody>
          <a:bodyPr anchor="ctr"/>
          <a:lstStyle>
            <a:lvl1pPr marL="0" indent="0" algn="ctr">
              <a:buNone/>
              <a:defRPr/>
            </a:lvl1pPr>
          </a:lstStyle>
          <a:p>
            <a:endParaRPr lang="en-GB"/>
          </a:p>
        </p:txBody>
      </p:sp>
      <p:sp>
        <p:nvSpPr>
          <p:cNvPr id="8" name="Shape 172">
            <a:extLst>
              <a:ext uri="{FF2B5EF4-FFF2-40B4-BE49-F238E27FC236}">
                <a16:creationId xmlns:a16="http://schemas.microsoft.com/office/drawing/2014/main" id="{CC0D98D4-A833-4094-ADC4-8A70FD7F2B2B}"/>
              </a:ext>
            </a:extLst>
          </p:cNvPr>
          <p:cNvSpPr/>
          <p:nvPr userDrawn="1"/>
        </p:nvSpPr>
        <p:spPr>
          <a:xfrm>
            <a:off x="1" y="4876301"/>
            <a:ext cx="9144000" cy="276781"/>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48">
              <a:defRPr/>
            </a:pPr>
            <a:fld id="{E2302B12-97F5-4C7F-B8BE-15A2610F4317}" type="slidenum">
              <a:rPr lang="en-GB" sz="1200" kern="0" smtClean="0">
                <a:solidFill>
                  <a:prstClr val="white"/>
                </a:solidFill>
                <a:latin typeface="Arial"/>
                <a:cs typeface="Arial" panose="020B0604020202020204" pitchFamily="34" charset="0"/>
              </a:rPr>
              <a:pPr algn="r" defTabSz="913048">
                <a:defRPr/>
              </a:pPr>
              <a:t>‹#›</a:t>
            </a:fld>
            <a:endParaRPr sz="1200" kern="0">
              <a:solidFill>
                <a:prstClr val="white"/>
              </a:solidFill>
              <a:latin typeface="Arial"/>
              <a:cs typeface="Arial" panose="020B0604020202020204" pitchFamily="34" charset="0"/>
            </a:endParaRPr>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a:t>
            </a:r>
          </a:p>
        </p:txBody>
      </p:sp>
    </p:spTree>
    <p:extLst>
      <p:ext uri="{BB962C8B-B14F-4D97-AF65-F5344CB8AC3E}">
        <p14:creationId xmlns:p14="http://schemas.microsoft.com/office/powerpoint/2010/main" val="1493102132"/>
      </p:ext>
    </p:extLst>
  </p:cSld>
  <p:clrMapOvr>
    <a:masterClrMapping/>
  </p:clrMapOvr>
  <p:extLst>
    <p:ext uri="{DCECCB84-F9BA-43D5-87BE-67443E8EF086}">
      <p15:sldGuideLst xmlns:p15="http://schemas.microsoft.com/office/powerpoint/2012/main">
        <p15:guide id="2" pos="3923">
          <p15:clr>
            <a:srgbClr val="FBAE40"/>
          </p15:clr>
        </p15:guide>
        <p15:guide id="7" pos="379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530582013"/>
      </p:ext>
    </p:extLst>
  </p:cSld>
  <p:clrMapOvr>
    <a:masterClrMapping/>
  </p:clrMapOvr>
  <p:extLst>
    <p:ext uri="{DCECCB84-F9BA-43D5-87BE-67443E8EF086}">
      <p15:sldGuideLst xmlns:p15="http://schemas.microsoft.com/office/powerpoint/2012/main">
        <p15:guide id="1" pos="2849">
          <p15:clr>
            <a:srgbClr val="FBAE40"/>
          </p15:clr>
        </p15:guide>
        <p15:guide id="2" pos="2970">
          <p15:clr>
            <a:srgbClr val="FBAE40"/>
          </p15:clr>
        </p15:guide>
        <p15:guide id="3" pos="1497">
          <p15:clr>
            <a:srgbClr val="FBAE40"/>
          </p15:clr>
        </p15:guide>
        <p15:guide id="4" pos="1616">
          <p15:clr>
            <a:srgbClr val="FBAE40"/>
          </p15:clr>
        </p15:guide>
        <p15:guide id="5" pos="4203">
          <p15:clr>
            <a:srgbClr val="FBAE40"/>
          </p15:clr>
        </p15:guide>
        <p15:guide id="6" pos="432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00E569-29DA-4C92-8B98-093A575D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580" y="79410"/>
            <a:ext cx="2472690" cy="724646"/>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8"/>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225937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7" name="object 2"/>
          <p:cNvSpPr txBox="1"/>
          <p:nvPr userDrawn="1"/>
        </p:nvSpPr>
        <p:spPr>
          <a:xfrm>
            <a:off x="762005" y="2060859"/>
            <a:ext cx="8649181" cy="923330"/>
          </a:xfrm>
          <a:prstGeom prst="rect">
            <a:avLst/>
          </a:prstGeom>
        </p:spPr>
        <p:txBody>
          <a:bodyPr vert="horz" wrap="square" lIns="0" tIns="0" rIns="0" bIns="0" rtlCol="0">
            <a:spAutoFit/>
          </a:bodyPr>
          <a:lstStyle/>
          <a:p>
            <a:pPr marL="12700"/>
            <a:r>
              <a:rPr lang="en-GB" sz="6000" spc="-55">
                <a:solidFill>
                  <a:srgbClr val="00AEEF"/>
                </a:solidFill>
                <a:latin typeface="Arial"/>
                <a:cs typeface="Arial"/>
              </a:rPr>
              <a:t>Thank you</a:t>
            </a:r>
          </a:p>
        </p:txBody>
      </p:sp>
      <p:sp>
        <p:nvSpPr>
          <p:cNvPr id="8" name="object 3"/>
          <p:cNvSpPr/>
          <p:nvPr userDrawn="1"/>
        </p:nvSpPr>
        <p:spPr>
          <a:xfrm>
            <a:off x="762001" y="2895845"/>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endParaRPr>
              <a:solidFill>
                <a:prstClr val="black"/>
              </a:solidFill>
            </a:endParaRPr>
          </a:p>
        </p:txBody>
      </p:sp>
      <p:pic>
        <p:nvPicPr>
          <p:cNvPr id="9" name="Picture 8" descr="Oil &amp; Gas Authority_CYAN_A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 y="364676"/>
            <a:ext cx="1548794" cy="1298037"/>
          </a:xfrm>
          <a:prstGeom prst="rect">
            <a:avLst/>
          </a:prstGeom>
        </p:spPr>
      </p:pic>
    </p:spTree>
    <p:extLst>
      <p:ext uri="{BB962C8B-B14F-4D97-AF65-F5344CB8AC3E}">
        <p14:creationId xmlns:p14="http://schemas.microsoft.com/office/powerpoint/2010/main" val="2206248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0B287C-6E98-4ABE-9770-5F9F12084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802" y="189911"/>
            <a:ext cx="1314292" cy="1102863"/>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5"/>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7" y="2854760"/>
            <a:ext cx="8348663" cy="523215"/>
          </a:xfrm>
          <a:prstGeom prst="rect">
            <a:avLst/>
          </a:prstGeom>
        </p:spPr>
        <p:txBody>
          <a:bodyPr/>
          <a:lstStyle>
            <a:lvl1pPr marL="0" indent="0">
              <a:buNone/>
              <a:defRPr sz="2000"/>
            </a:lvl1pPr>
            <a:lvl2pPr marL="457178" indent="0">
              <a:buNone/>
              <a:defRPr/>
            </a:lvl2pPr>
            <a:lvl3pPr marL="914355" indent="0">
              <a:buNone/>
              <a:defRPr/>
            </a:lvl3pPr>
            <a:lvl4pPr marL="1371532" indent="0">
              <a:buNone/>
              <a:defRPr/>
            </a:lvl4pPr>
            <a:lvl5pPr marL="1828709"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7" y="4430371"/>
            <a:ext cx="8100081" cy="523220"/>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2021</a:t>
            </a:r>
          </a:p>
          <a:p>
            <a:pPr marL="0" marR="0" lvl="0" indent="0" algn="l" defTabSz="457178"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178" indent="0">
              <a:buNone/>
              <a:defRPr/>
            </a:lvl2pPr>
            <a:lvl3pPr marL="914355" indent="0">
              <a:buNone/>
              <a:defRPr/>
            </a:lvl3pPr>
            <a:lvl4pPr marL="1371532" indent="0">
              <a:buNone/>
              <a:defRPr/>
            </a:lvl4pPr>
            <a:lvl5pPr marL="1828709"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4"/>
            <a:ext cx="6398202" cy="568325"/>
          </a:xfrm>
          <a:prstGeom prst="rect">
            <a:avLst/>
          </a:prstGeom>
        </p:spPr>
        <p:txBody>
          <a:bodyPr/>
          <a:lstStyle>
            <a:lvl1pPr marL="0" indent="0">
              <a:buNone/>
              <a:defRPr sz="1600"/>
            </a:lvl1pPr>
          </a:lstStyle>
          <a:p>
            <a:pPr lvl="0"/>
            <a:r>
              <a:rPr lang="en-US"/>
              <a:t>Speaker &amp; title</a:t>
            </a:r>
          </a:p>
        </p:txBody>
      </p:sp>
    </p:spTree>
    <p:extLst>
      <p:ext uri="{BB962C8B-B14F-4D97-AF65-F5344CB8AC3E}">
        <p14:creationId xmlns:p14="http://schemas.microsoft.com/office/powerpoint/2010/main" val="15271094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360052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26957665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0CEC0A83-1059-4C8C-A35C-5FC5D3B30997}"/>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5"/>
            <a:ext cx="5321576" cy="376237"/>
          </a:xfrm>
          <a:prstGeom prst="rect">
            <a:avLst/>
          </a:prstGeom>
        </p:spPr>
        <p:txBody>
          <a:bodyPr lIns="0" tIns="0"/>
          <a:lstStyle>
            <a:lvl1pPr>
              <a:defRPr>
                <a:solidFill>
                  <a:schemeClr val="tx2"/>
                </a:solidFill>
              </a:defRPr>
            </a:lvl1pPr>
          </a:lstStyle>
          <a:p>
            <a:r>
              <a:rPr lang="en-US"/>
              <a:t>Click to edit Master title style</a:t>
            </a:r>
            <a:endParaRPr lang="en-GB"/>
          </a:p>
        </p:txBody>
      </p:sp>
      <p:sp>
        <p:nvSpPr>
          <p:cNvPr id="5" name="Shape 172">
            <a:extLst>
              <a:ext uri="{FF2B5EF4-FFF2-40B4-BE49-F238E27FC236}">
                <a16:creationId xmlns:a16="http://schemas.microsoft.com/office/drawing/2014/main" id="{2EEFACCA-DD24-41D7-9440-C13B393EA737}"/>
              </a:ext>
            </a:extLst>
          </p:cNvPr>
          <p:cNvSpPr/>
          <p:nvPr userDrawn="1"/>
        </p:nvSpPr>
        <p:spPr>
          <a:xfrm>
            <a:off x="0" y="4866670"/>
            <a:ext cx="9144000" cy="276882"/>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02">
              <a:defRPr/>
            </a:pPr>
            <a:endParaRPr sz="1200" kern="0">
              <a:solidFill>
                <a:prstClr val="white"/>
              </a:solidFill>
              <a:latin typeface="Arial"/>
              <a:cs typeface="Arial" panose="020B0604020202020204" pitchFamily="34" charset="0"/>
            </a:endParaRPr>
          </a:p>
        </p:txBody>
      </p:sp>
      <p:sp>
        <p:nvSpPr>
          <p:cNvPr id="6" name="Text Placeholder 2">
            <a:extLst>
              <a:ext uri="{FF2B5EF4-FFF2-40B4-BE49-F238E27FC236}">
                <a16:creationId xmlns:a16="http://schemas.microsoft.com/office/drawing/2014/main" id="{824DFB96-D2A1-40A7-BA01-77C49537EF96}"/>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906116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910121423"/>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3962334724"/>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0B287C-6E98-4ABE-9770-5F9F12084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801" y="189909"/>
            <a:ext cx="1314292" cy="1102863"/>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3"/>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5" y="2854758"/>
            <a:ext cx="8348663" cy="523215"/>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6" y="4430371"/>
            <a:ext cx="810008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2"/>
            <a:ext cx="6398202" cy="568325"/>
          </a:xfrm>
          <a:prstGeom prst="rect">
            <a:avLst/>
          </a:prstGeom>
        </p:spPr>
        <p:txBody>
          <a:bodyPr/>
          <a:lstStyle>
            <a:lvl1pPr marL="0" indent="0">
              <a:buNone/>
              <a:defRPr sz="1600"/>
            </a:lvl1pPr>
          </a:lstStyle>
          <a:p>
            <a:pPr lvl="0"/>
            <a:r>
              <a:rPr lang="en-US"/>
              <a:t>Speaker &amp; title</a:t>
            </a:r>
          </a:p>
        </p:txBody>
      </p:sp>
    </p:spTree>
    <p:extLst>
      <p:ext uri="{BB962C8B-B14F-4D97-AF65-F5344CB8AC3E}">
        <p14:creationId xmlns:p14="http://schemas.microsoft.com/office/powerpoint/2010/main" val="2296690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2067353539"/>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guide id="3" pos="1497">
          <p15:clr>
            <a:srgbClr val="FBAE40"/>
          </p15:clr>
        </p15:guide>
        <p15:guide id="4" pos="1610">
          <p15:clr>
            <a:srgbClr val="FBAE40"/>
          </p15:clr>
        </p15:guide>
        <p15:guide id="5" pos="4195">
          <p15:clr>
            <a:srgbClr val="FBAE40"/>
          </p15:clr>
        </p15:guide>
        <p15:guide id="6" pos="433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5" y="944565"/>
            <a:ext cx="4103687" cy="3605212"/>
          </a:xfrm>
          <a:prstGeom prst="rect">
            <a:avLst/>
          </a:prstGeom>
          <a:noFill/>
        </p:spPr>
        <p:txBody>
          <a:bodyPr anchor="ctr"/>
          <a:lstStyle>
            <a:lvl1pPr>
              <a:defRPr lang="en-GB" dirty="0"/>
            </a:lvl1pPr>
          </a:lstStyle>
          <a:p>
            <a:pPr marL="0" lvl="0" indent="0" algn="ctr">
              <a:buNone/>
            </a:pPr>
            <a:endParaRPr lang="en-GB"/>
          </a:p>
        </p:txBody>
      </p:sp>
    </p:spTree>
    <p:extLst>
      <p:ext uri="{BB962C8B-B14F-4D97-AF65-F5344CB8AC3E}">
        <p14:creationId xmlns:p14="http://schemas.microsoft.com/office/powerpoint/2010/main" val="1341648243"/>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2" y="1117602"/>
            <a:ext cx="2698750" cy="1974850"/>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1117602"/>
            <a:ext cx="2700338" cy="197485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1117602"/>
            <a:ext cx="2698750" cy="197485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3208116162"/>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90" y="1177502"/>
            <a:ext cx="1971725" cy="148824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90" y="1177502"/>
            <a:ext cx="1971725" cy="148824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2" y="1177502"/>
            <a:ext cx="1971725" cy="148824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4" y="1177502"/>
            <a:ext cx="1971725" cy="1488241"/>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2068679164"/>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7">
          <p15:clr>
            <a:srgbClr val="FBAE40"/>
          </p15:clr>
        </p15:guide>
        <p15:guide id="5" pos="4209">
          <p15:clr>
            <a:srgbClr val="FBAE40"/>
          </p15:clr>
        </p15:guide>
        <p15:guide id="6" pos="430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696025633"/>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0">
          <p15:clr>
            <a:srgbClr val="FBAE40"/>
          </p15:clr>
        </p15:guide>
        <p15:guide id="5" pos="4209">
          <p15:clr>
            <a:srgbClr val="FBAE40"/>
          </p15:clr>
        </p15:guide>
        <p15:guide id="6" pos="4309">
          <p15:clr>
            <a:srgbClr val="FBAE40"/>
          </p15:clr>
        </p15:guide>
        <p15:guide id="7" orient="horz" pos="730">
          <p15:clr>
            <a:srgbClr val="FBAE40"/>
          </p15:clr>
        </p15:guide>
        <p15:guide id="8" orient="horz" pos="1673">
          <p15:clr>
            <a:srgbClr val="FBAE40"/>
          </p15:clr>
        </p15:guide>
        <p15:guide id="9" orient="horz" pos="1754">
          <p15:clr>
            <a:srgbClr val="FBAE40"/>
          </p15:clr>
        </p15:guide>
        <p15:guide id="10" orient="horz" pos="269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5"/>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2625239256"/>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7"/>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684643553"/>
      </p:ext>
    </p:extLst>
  </p:cSld>
  <p:clrMapOvr>
    <a:masterClrMapping/>
  </p:clrMapOvr>
  <p:extLst>
    <p:ext uri="{DCECCB84-F9BA-43D5-87BE-67443E8EF086}">
      <p15:sldGuideLst xmlns:p15="http://schemas.microsoft.com/office/powerpoint/2012/main">
        <p15:guide id="2" pos="3923">
          <p15:clr>
            <a:srgbClr val="FBAE40"/>
          </p15:clr>
        </p15:guide>
        <p15:guide id="7" pos="379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7"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1652427589"/>
      </p:ext>
    </p:extLst>
  </p:cSld>
  <p:clrMapOvr>
    <a:masterClrMapping/>
  </p:clrMapOvr>
  <p:extLst>
    <p:ext uri="{DCECCB84-F9BA-43D5-87BE-67443E8EF086}">
      <p15:sldGuideLst xmlns:p15="http://schemas.microsoft.com/office/powerpoint/2012/main">
        <p15:guide id="1" pos="2849">
          <p15:clr>
            <a:srgbClr val="FBAE40"/>
          </p15:clr>
        </p15:guide>
        <p15:guide id="2" pos="2970">
          <p15:clr>
            <a:srgbClr val="FBAE40"/>
          </p15:clr>
        </p15:guide>
        <p15:guide id="3" pos="1497">
          <p15:clr>
            <a:srgbClr val="FBAE40"/>
          </p15:clr>
        </p15:guide>
        <p15:guide id="4" pos="1616">
          <p15:clr>
            <a:srgbClr val="FBAE40"/>
          </p15:clr>
        </p15:guide>
        <p15:guide id="5" pos="4203">
          <p15:clr>
            <a:srgbClr val="FBAE40"/>
          </p15:clr>
        </p15:guide>
        <p15:guide id="6" pos="432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00E569-29DA-4C92-8B98-093A575D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580" y="79411"/>
            <a:ext cx="2472690" cy="724646"/>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9"/>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178" indent="0">
              <a:buNone/>
              <a:defRPr>
                <a:solidFill>
                  <a:srgbClr val="FFFFFF"/>
                </a:solidFill>
              </a:defRPr>
            </a:lvl2pPr>
            <a:lvl3pPr marL="914355" indent="0">
              <a:buNone/>
              <a:defRPr>
                <a:solidFill>
                  <a:srgbClr val="FFFFFF"/>
                </a:solidFill>
              </a:defRPr>
            </a:lvl3pPr>
            <a:lvl4pPr marL="1371532" indent="0">
              <a:buNone/>
              <a:defRPr>
                <a:solidFill>
                  <a:srgbClr val="FFFFFF"/>
                </a:solidFill>
              </a:defRPr>
            </a:lvl4pPr>
            <a:lvl5pPr marL="1828709"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2423835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7" name="object 2"/>
          <p:cNvSpPr txBox="1"/>
          <p:nvPr userDrawn="1"/>
        </p:nvSpPr>
        <p:spPr>
          <a:xfrm>
            <a:off x="762007" y="2060859"/>
            <a:ext cx="8649181" cy="923330"/>
          </a:xfrm>
          <a:prstGeom prst="rect">
            <a:avLst/>
          </a:prstGeom>
        </p:spPr>
        <p:txBody>
          <a:bodyPr vert="horz" wrap="square" lIns="0" tIns="0" rIns="0" bIns="0" rtlCol="0">
            <a:spAutoFit/>
          </a:bodyPr>
          <a:lstStyle/>
          <a:p>
            <a:pPr marL="12700"/>
            <a:r>
              <a:rPr lang="en-GB" sz="6000" spc="-55">
                <a:solidFill>
                  <a:srgbClr val="00AEEF"/>
                </a:solidFill>
                <a:latin typeface="Arial"/>
                <a:cs typeface="Arial"/>
              </a:rPr>
              <a:t>Thank you</a:t>
            </a:r>
          </a:p>
        </p:txBody>
      </p:sp>
      <p:sp>
        <p:nvSpPr>
          <p:cNvPr id="8" name="object 3"/>
          <p:cNvSpPr/>
          <p:nvPr userDrawn="1"/>
        </p:nvSpPr>
        <p:spPr>
          <a:xfrm>
            <a:off x="762003" y="2895845"/>
            <a:ext cx="8352155" cy="0"/>
          </a:xfrm>
          <a:custGeom>
            <a:avLst/>
            <a:gdLst/>
            <a:ahLst/>
            <a:cxnLst/>
            <a:rect l="l" t="t" r="r" b="b"/>
            <a:pathLst>
              <a:path w="8352155">
                <a:moveTo>
                  <a:pt x="0" y="0"/>
                </a:moveTo>
                <a:lnTo>
                  <a:pt x="8352002" y="0"/>
                </a:lnTo>
              </a:path>
            </a:pathLst>
          </a:custGeom>
          <a:ln w="12700">
            <a:solidFill>
              <a:srgbClr val="00AEEF"/>
            </a:solidFill>
          </a:ln>
        </p:spPr>
        <p:txBody>
          <a:bodyPr wrap="square" lIns="0" tIns="0" rIns="0" bIns="0" rtlCol="0"/>
          <a:lstStyle/>
          <a:p>
            <a:endParaRPr sz="1800">
              <a:solidFill>
                <a:prstClr val="black"/>
              </a:solidFill>
            </a:endParaRPr>
          </a:p>
        </p:txBody>
      </p:sp>
      <p:pic>
        <p:nvPicPr>
          <p:cNvPr id="9" name="Picture 8" descr="Oil &amp; Gas Authority_CYAN_AW.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1" y="364676"/>
            <a:ext cx="1548794" cy="1298037"/>
          </a:xfrm>
          <a:prstGeom prst="rect">
            <a:avLst/>
          </a:prstGeom>
        </p:spPr>
      </p:pic>
    </p:spTree>
    <p:extLst>
      <p:ext uri="{BB962C8B-B14F-4D97-AF65-F5344CB8AC3E}">
        <p14:creationId xmlns:p14="http://schemas.microsoft.com/office/powerpoint/2010/main" val="2165351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14523280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A0B287C-6E98-4ABE-9770-5F9F12084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802" y="189910"/>
            <a:ext cx="1314292" cy="1102863"/>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431800" y="1979124"/>
            <a:ext cx="8388350" cy="748313"/>
          </a:xfrm>
          <a:prstGeom prst="rect">
            <a:avLst/>
          </a:prstGeom>
        </p:spPr>
        <p:txBody>
          <a:bodyPr lIns="0" anchor="b"/>
          <a:lstStyle>
            <a:lvl1pPr marL="0" indent="0">
              <a:buNone/>
              <a:defRPr sz="4000">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431800" y="2727436"/>
            <a:ext cx="83883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441326" y="2854759"/>
            <a:ext cx="8348663" cy="523215"/>
          </a:xfrm>
          <a:prstGeom prst="rect">
            <a:avLst/>
          </a:prstGeom>
        </p:spPr>
        <p:txBody>
          <a:bodyPr/>
          <a:lstStyle>
            <a:lvl1pPr marL="0" indent="0">
              <a:buNone/>
              <a:defRPr sz="2000"/>
            </a:lvl1pPr>
            <a:lvl2pPr marL="457189" indent="0">
              <a:buNone/>
              <a:defRPr/>
            </a:lvl2pPr>
            <a:lvl3pPr marL="914378" indent="0">
              <a:buNone/>
              <a:defRPr/>
            </a:lvl3pPr>
            <a:lvl4pPr marL="1371566" indent="0">
              <a:buNone/>
              <a:defRPr/>
            </a:lvl4pPr>
            <a:lvl5pPr marL="1828754"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341117" y="4430371"/>
            <a:ext cx="8100081" cy="52322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2021</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7467600" y="3732212"/>
            <a:ext cx="1332706" cy="523215"/>
          </a:xfrm>
          <a:prstGeom prst="rect">
            <a:avLst/>
          </a:prstGeom>
        </p:spPr>
        <p:txBody>
          <a:bodyPr/>
          <a:lstStyle>
            <a:lvl1pPr marL="0" indent="0" algn="l">
              <a:buNone/>
              <a:defRPr sz="1600"/>
            </a:lvl1pPr>
            <a:lvl2pPr marL="457189" indent="0">
              <a:buNone/>
              <a:defRPr/>
            </a:lvl2pPr>
            <a:lvl3pPr marL="914378" indent="0">
              <a:buNone/>
              <a:defRPr/>
            </a:lvl3pPr>
            <a:lvl4pPr marL="1371566" indent="0">
              <a:buNone/>
              <a:defRPr/>
            </a:lvl4pPr>
            <a:lvl5pPr marL="1828754"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441325" y="3732213"/>
            <a:ext cx="6398202" cy="568325"/>
          </a:xfrm>
          <a:prstGeom prst="rect">
            <a:avLst/>
          </a:prstGeom>
        </p:spPr>
        <p:txBody>
          <a:bodyPr/>
          <a:lstStyle>
            <a:lvl1pPr marL="0" indent="0">
              <a:buNone/>
              <a:defRPr sz="1600"/>
            </a:lvl1pPr>
          </a:lstStyle>
          <a:p>
            <a:pPr lvl="0"/>
            <a:r>
              <a:rPr lang="en-US"/>
              <a:t>Speaker &amp; title</a:t>
            </a:r>
          </a:p>
        </p:txBody>
      </p:sp>
    </p:spTree>
    <p:extLst>
      <p:ext uri="{BB962C8B-B14F-4D97-AF65-F5344CB8AC3E}">
        <p14:creationId xmlns:p14="http://schemas.microsoft.com/office/powerpoint/2010/main" val="13497059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20365141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2587581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0CEC0A83-1059-4C8C-A35C-5FC5D3B30997}"/>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4"/>
            <a:ext cx="5321576" cy="376237"/>
          </a:xfrm>
          <a:prstGeom prst="rect">
            <a:avLst/>
          </a:prstGeom>
        </p:spPr>
        <p:txBody>
          <a:bodyPr lIns="0" tIns="0"/>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15489167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512042640"/>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132708568"/>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4100408190"/>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guide id="3" pos="1497">
          <p15:clr>
            <a:srgbClr val="FBAE40"/>
          </p15:clr>
        </p15:guide>
        <p15:guide id="4" pos="1610">
          <p15:clr>
            <a:srgbClr val="FBAE40"/>
          </p15:clr>
        </p15:guide>
        <p15:guide id="5" pos="4195">
          <p15:clr>
            <a:srgbClr val="FBAE40"/>
          </p15:clr>
        </p15:guide>
        <p15:guide id="6" pos="433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4716464" y="944564"/>
            <a:ext cx="4103687" cy="3605212"/>
          </a:xfrm>
          <a:prstGeom prst="rect">
            <a:avLst/>
          </a:prstGeom>
          <a:noFill/>
        </p:spPr>
        <p:txBody>
          <a:bodyPr anchor="ctr"/>
          <a:lstStyle>
            <a:lvl1pPr>
              <a:defRPr lang="en-GB" dirty="0"/>
            </a:lvl1pPr>
          </a:lstStyle>
          <a:p>
            <a:pPr marL="0" lvl="0" indent="0" algn="ctr">
              <a:buNone/>
            </a:pPr>
            <a:endParaRPr lang="en-GB"/>
          </a:p>
        </p:txBody>
      </p:sp>
    </p:spTree>
    <p:extLst>
      <p:ext uri="{BB962C8B-B14F-4D97-AF65-F5344CB8AC3E}">
        <p14:creationId xmlns:p14="http://schemas.microsoft.com/office/powerpoint/2010/main" val="1817247223"/>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431801" y="1117601"/>
            <a:ext cx="2698750" cy="1974850"/>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3276600" y="1117601"/>
            <a:ext cx="2700338" cy="197485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6119813" y="1117601"/>
            <a:ext cx="2698750" cy="197485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2942054368"/>
      </p:ext>
    </p:extLst>
  </p:cSld>
  <p:clrMapOvr>
    <a:masterClrMapping/>
  </p:clrMapOvr>
  <p:extLst>
    <p:ext uri="{DCECCB84-F9BA-43D5-87BE-67443E8EF086}">
      <p15:sldGuideLst xmlns:p15="http://schemas.microsoft.com/office/powerpoint/2012/main">
        <p15:guide id="1" pos="1973">
          <p15:clr>
            <a:srgbClr val="FBAE40"/>
          </p15:clr>
        </p15:guide>
        <p15:guide id="2" pos="2064">
          <p15:clr>
            <a:srgbClr val="FBAE40"/>
          </p15:clr>
        </p15:guide>
        <p15:guide id="3" pos="3765">
          <p15:clr>
            <a:srgbClr val="FBAE40"/>
          </p15:clr>
        </p15:guide>
        <p15:guide id="4" pos="3855">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439689" y="1177501"/>
            <a:ext cx="1971725" cy="148824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2566989" y="1177501"/>
            <a:ext cx="1971725" cy="148824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4705351" y="1177501"/>
            <a:ext cx="1971725" cy="148824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6843713" y="1177501"/>
            <a:ext cx="1971725" cy="1488241"/>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1832896188"/>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7">
          <p15:clr>
            <a:srgbClr val="FBAE40"/>
          </p15:clr>
        </p15:guide>
        <p15:guide id="5" pos="4209">
          <p15:clr>
            <a:srgbClr val="FBAE40"/>
          </p15:clr>
        </p15:guide>
        <p15:guide id="6" pos="430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3"/>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4072037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83081676"/>
      </p:ext>
    </p:extLst>
  </p:cSld>
  <p:clrMapOvr>
    <a:masterClrMapping/>
  </p:clrMapOvr>
  <p:extLst>
    <p:ext uri="{DCECCB84-F9BA-43D5-87BE-67443E8EF086}">
      <p15:sldGuideLst xmlns:p15="http://schemas.microsoft.com/office/powerpoint/2012/main">
        <p15:guide id="1" pos="2865">
          <p15:clr>
            <a:srgbClr val="FBAE40"/>
          </p15:clr>
        </p15:guide>
        <p15:guide id="2" pos="2964">
          <p15:clr>
            <a:srgbClr val="FBAE40"/>
          </p15:clr>
        </p15:guide>
        <p15:guide id="3" pos="1519">
          <p15:clr>
            <a:srgbClr val="FBAE40"/>
          </p15:clr>
        </p15:guide>
        <p15:guide id="4" pos="1610">
          <p15:clr>
            <a:srgbClr val="FBAE40"/>
          </p15:clr>
        </p15:guide>
        <p15:guide id="5" pos="4209">
          <p15:clr>
            <a:srgbClr val="FBAE40"/>
          </p15:clr>
        </p15:guide>
        <p15:guide id="6" pos="4309">
          <p15:clr>
            <a:srgbClr val="FBAE40"/>
          </p15:clr>
        </p15:guide>
        <p15:guide id="7" orient="horz" pos="730">
          <p15:clr>
            <a:srgbClr val="FBAE40"/>
          </p15:clr>
        </p15:guide>
        <p15:guide id="8" orient="horz" pos="1673">
          <p15:clr>
            <a:srgbClr val="FBAE40"/>
          </p15:clr>
        </p15:guide>
        <p15:guide id="9" orient="horz" pos="1754">
          <p15:clr>
            <a:srgbClr val="FBAE40"/>
          </p15:clr>
        </p15:guide>
        <p15:guide id="10" orient="horz" pos="269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431800" y="195264"/>
            <a:ext cx="5321576" cy="376237"/>
          </a:xfrm>
          <a:prstGeom prst="rect">
            <a:avLst/>
          </a:prstGeom>
        </p:spPr>
        <p:txBody>
          <a:bodyPr lIns="0" tIns="0"/>
          <a:lstStyle>
            <a:lvl1pPr>
              <a:defRPr>
                <a:solidFill>
                  <a:schemeClr val="bg1"/>
                </a:solidFill>
              </a:defRPr>
            </a:lvl1pPr>
          </a:lstStyle>
          <a:p>
            <a:r>
              <a:rPr lang="en-US"/>
              <a:t>Click to edit Master title style</a:t>
            </a:r>
            <a:endParaRPr lang="en-GB"/>
          </a:p>
        </p:txBody>
      </p:sp>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431800" y="857250"/>
            <a:ext cx="4102100" cy="1836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4716463" y="857250"/>
            <a:ext cx="4102100" cy="1836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431800" y="2862262"/>
            <a:ext cx="4102100" cy="1836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4716463" y="2862262"/>
            <a:ext cx="4102100" cy="1836000"/>
          </a:xfrm>
          <a:prstGeom prst="rect">
            <a:avLst/>
          </a:prstGeom>
          <a:noFill/>
        </p:spPr>
        <p:txBody>
          <a:bodyPr anchor="ctr"/>
          <a:lstStyle>
            <a:lvl1pPr marL="0" indent="0" algn="ctr">
              <a:buNone/>
              <a:defRPr/>
            </a:lvl1pPr>
          </a:lstStyle>
          <a:p>
            <a:endParaRPr lang="en-GB"/>
          </a:p>
        </p:txBody>
      </p:sp>
    </p:spTree>
    <p:extLst>
      <p:ext uri="{BB962C8B-B14F-4D97-AF65-F5344CB8AC3E}">
        <p14:creationId xmlns:p14="http://schemas.microsoft.com/office/powerpoint/2010/main" val="3188838521"/>
      </p:ext>
    </p:extLst>
  </p:cSld>
  <p:clrMapOvr>
    <a:masterClrMapping/>
  </p:clrMapOvr>
  <p:extLst>
    <p:ext uri="{DCECCB84-F9BA-43D5-87BE-67443E8EF086}">
      <p15:sldGuideLst xmlns:p15="http://schemas.microsoft.com/office/powerpoint/2012/main">
        <p15:guide id="1" pos="2857">
          <p15:clr>
            <a:srgbClr val="FBAE40"/>
          </p15:clr>
        </p15:guide>
        <p15:guide id="2" pos="297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431799" y="857250"/>
            <a:ext cx="5591176" cy="244221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4867276"/>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Tree>
    <p:extLst>
      <p:ext uri="{BB962C8B-B14F-4D97-AF65-F5344CB8AC3E}">
        <p14:creationId xmlns:p14="http://schemas.microsoft.com/office/powerpoint/2010/main" val="1480857893"/>
      </p:ext>
    </p:extLst>
  </p:cSld>
  <p:clrMapOvr>
    <a:masterClrMapping/>
  </p:clrMapOvr>
  <p:extLst>
    <p:ext uri="{DCECCB84-F9BA-43D5-87BE-67443E8EF086}">
      <p15:sldGuideLst xmlns:p15="http://schemas.microsoft.com/office/powerpoint/2012/main">
        <p15:guide id="2" pos="3923">
          <p15:clr>
            <a:srgbClr val="FBAE40"/>
          </p15:clr>
        </p15:guide>
        <p15:guide id="7" pos="379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820DC629-7122-44F4-8F88-5976E3DACBF8}"/>
              </a:ext>
            </a:extLst>
          </p:cNvPr>
          <p:cNvSpPr/>
          <p:nvPr userDrawn="1"/>
        </p:nvSpPr>
        <p:spPr>
          <a:xfrm>
            <a:off x="6816866" y="195263"/>
            <a:ext cx="2003285" cy="268946"/>
          </a:xfrm>
          <a:prstGeom prst="rect">
            <a:avLst/>
          </a:prstGeom>
          <a:blipFill>
            <a:blip r:embed="rId2" cstate="print"/>
            <a:stretch>
              <a:fillRect/>
            </a:stretch>
          </a:blipFill>
        </p:spPr>
        <p:txBody>
          <a:bodyPr wrap="square" lIns="0" tIns="0" rIns="0" bIns="0" rtlCol="0"/>
          <a:lstStyle/>
          <a:p>
            <a:endParaRPr sz="1800">
              <a:solidFill>
                <a:prstClr val="black"/>
              </a:solidFill>
            </a:endParaRPr>
          </a:p>
        </p:txBody>
      </p:sp>
    </p:spTree>
    <p:extLst>
      <p:ext uri="{BB962C8B-B14F-4D97-AF65-F5344CB8AC3E}">
        <p14:creationId xmlns:p14="http://schemas.microsoft.com/office/powerpoint/2010/main" val="2554010723"/>
      </p:ext>
    </p:extLst>
  </p:cSld>
  <p:clrMapOvr>
    <a:masterClrMapping/>
  </p:clrMapOvr>
  <p:extLst>
    <p:ext uri="{DCECCB84-F9BA-43D5-87BE-67443E8EF086}">
      <p15:sldGuideLst xmlns:p15="http://schemas.microsoft.com/office/powerpoint/2012/main">
        <p15:guide id="1" pos="2849">
          <p15:clr>
            <a:srgbClr val="FBAE40"/>
          </p15:clr>
        </p15:guide>
        <p15:guide id="2" pos="2970">
          <p15:clr>
            <a:srgbClr val="FBAE40"/>
          </p15:clr>
        </p15:guide>
        <p15:guide id="3" pos="1497">
          <p15:clr>
            <a:srgbClr val="FBAE40"/>
          </p15:clr>
        </p15:guide>
        <p15:guide id="4" pos="1616">
          <p15:clr>
            <a:srgbClr val="FBAE40"/>
          </p15:clr>
        </p15:guide>
        <p15:guide id="5" pos="4203">
          <p15:clr>
            <a:srgbClr val="FBAE40"/>
          </p15:clr>
        </p15:guide>
        <p15:guide id="6" pos="432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700E569-29DA-4C92-8B98-093A575D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5580" y="79411"/>
            <a:ext cx="2472690" cy="724646"/>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431800" y="2109789"/>
            <a:ext cx="8388350" cy="884872"/>
          </a:xfrm>
          <a:prstGeom prst="rect">
            <a:avLst/>
          </a:prstGeom>
        </p:spPr>
        <p:txBody>
          <a:bodyPr/>
          <a:lstStyle>
            <a:lvl1pPr marL="0" indent="0">
              <a:buNone/>
              <a:defRPr sz="5400" spc="-200"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431800" y="3513138"/>
            <a:ext cx="5717540" cy="1143000"/>
          </a:xfrm>
          <a:prstGeom prst="rect">
            <a:avLst/>
          </a:prstGeom>
        </p:spPr>
        <p:txBody>
          <a:bodyPr/>
          <a:lstStyle>
            <a:lvl1pPr marL="0" indent="0">
              <a:lnSpc>
                <a:spcPts val="2200"/>
              </a:lnSpc>
              <a:spcBef>
                <a:spcPts val="0"/>
              </a:spcBef>
              <a:buNone/>
              <a:defRPr sz="1800">
                <a:solidFill>
                  <a:srgbClr val="FFFFFF"/>
                </a:solidFill>
              </a:defRPr>
            </a:lvl1pPr>
            <a:lvl2pPr marL="457189" indent="0">
              <a:buNone/>
              <a:defRPr>
                <a:solidFill>
                  <a:srgbClr val="FFFFFF"/>
                </a:solidFill>
              </a:defRPr>
            </a:lvl2pPr>
            <a:lvl3pPr marL="914378" indent="0">
              <a:buNone/>
              <a:defRPr>
                <a:solidFill>
                  <a:srgbClr val="FFFFFF"/>
                </a:solidFill>
              </a:defRPr>
            </a:lvl3pPr>
            <a:lvl4pPr marL="1371566" indent="0">
              <a:buNone/>
              <a:defRPr>
                <a:solidFill>
                  <a:srgbClr val="FFFFFF"/>
                </a:solidFill>
              </a:defRPr>
            </a:lvl4pPr>
            <a:lvl5pPr marL="1828754"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40692318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Blank with logo">
    <p:spTree>
      <p:nvGrpSpPr>
        <p:cNvPr id="1" name=""/>
        <p:cNvGrpSpPr/>
        <p:nvPr/>
      </p:nvGrpSpPr>
      <p:grpSpPr>
        <a:xfrm>
          <a:off x="0" y="0"/>
          <a:ext cx="0" cy="0"/>
          <a:chOff x="0" y="0"/>
          <a:chExt cx="0" cy="0"/>
        </a:xfrm>
      </p:grpSpPr>
      <p:sp>
        <p:nvSpPr>
          <p:cNvPr id="7" name="object 3"/>
          <p:cNvSpPr/>
          <p:nvPr userDrawn="1"/>
        </p:nvSpPr>
        <p:spPr>
          <a:xfrm>
            <a:off x="6780740" y="305934"/>
            <a:ext cx="2003285" cy="268946"/>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defTabSz="457178"/>
            <a:endParaRPr sz="1800">
              <a:solidFill>
                <a:prstClr val="black"/>
              </a:solidFill>
            </a:endParaRPr>
          </a:p>
        </p:txBody>
      </p:sp>
    </p:spTree>
    <p:extLst>
      <p:ext uri="{BB962C8B-B14F-4D97-AF65-F5344CB8AC3E}">
        <p14:creationId xmlns:p14="http://schemas.microsoft.com/office/powerpoint/2010/main" val="907841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0CEC0A83-1059-4C8C-A35C-5FC5D3B30997}"/>
              </a:ext>
            </a:extLst>
          </p:cNvPr>
          <p:cNvSpPr/>
          <p:nvPr userDrawn="1"/>
        </p:nvSpPr>
        <p:spPr>
          <a:xfrm>
            <a:off x="6816865" y="195263"/>
            <a:ext cx="2003285" cy="268946"/>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4867275"/>
            <a:ext cx="9144000" cy="276225"/>
          </a:xfrm>
          <a:prstGeom prst="rect">
            <a:avLst/>
          </a:prstGeom>
        </p:spPr>
        <p:txBody>
          <a:bodyPr/>
          <a:lstStyle>
            <a:lvl1pPr marL="0" indent="0" algn="ctr">
              <a:buNone/>
              <a:defRPr sz="1300" b="1">
                <a:solidFill>
                  <a:srgbClr val="FFFFFF"/>
                </a:solidFill>
              </a:defRPr>
            </a:lvl1pPr>
          </a:lstStyle>
          <a:p>
            <a:pPr lvl="0"/>
            <a:r>
              <a:rPr lang="en-GB"/>
              <a:t>Footer text (optional)</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431800" y="195263"/>
            <a:ext cx="5321576" cy="376237"/>
          </a:xfrm>
          <a:prstGeom prst="rect">
            <a:avLst/>
          </a:prstGeom>
        </p:spPr>
        <p:txBody>
          <a:bodyPr lIns="0" tIns="0"/>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28441753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3.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theme" Target="../theme/theme5.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4" name="Group 13"/>
          <p:cNvGrpSpPr/>
          <p:nvPr userDrawn="1"/>
        </p:nvGrpSpPr>
        <p:grpSpPr>
          <a:xfrm>
            <a:off x="-2026919" y="-31639"/>
            <a:ext cx="1761105" cy="3234779"/>
            <a:chOff x="-1239796" y="-1"/>
            <a:chExt cx="1416393" cy="3234779"/>
          </a:xfrm>
        </p:grpSpPr>
        <p:sp>
          <p:nvSpPr>
            <p:cNvPr id="15" name="Rectangle 14"/>
            <p:cNvSpPr/>
            <p:nvPr userDrawn="1"/>
          </p:nvSpPr>
          <p:spPr>
            <a:xfrm>
              <a:off x="-1239796" y="1497340"/>
              <a:ext cx="1416393" cy="228600"/>
            </a:xfrm>
            <a:prstGeom prst="rect">
              <a:avLst/>
            </a:prstGeom>
            <a:solidFill>
              <a:srgbClr val="84329B"/>
            </a:solidFill>
            <a:ln w="9525" cap="flat" cmpd="sng" algn="ctr">
              <a:noFill/>
              <a:prstDash val="solid"/>
            </a:ln>
            <a:effectLst/>
          </p:spPr>
          <p:txBody>
            <a:bodyPr rtlCol="0" anchor="ctr"/>
            <a:lstStyle/>
            <a:p>
              <a:pPr>
                <a:defRPr/>
              </a:pPr>
              <a:r>
                <a:rPr lang="en-US" sz="700" kern="0">
                  <a:solidFill>
                    <a:prstClr val="white"/>
                  </a:solidFill>
                </a:rPr>
                <a:t>Regulate: R312 G50 B155</a:t>
              </a:r>
            </a:p>
          </p:txBody>
        </p:sp>
        <p:sp>
          <p:nvSpPr>
            <p:cNvPr id="16" name="Rectangle 15"/>
            <p:cNvSpPr/>
            <p:nvPr userDrawn="1"/>
          </p:nvSpPr>
          <p:spPr>
            <a:xfrm>
              <a:off x="-1239796" y="1245867"/>
              <a:ext cx="1416393" cy="228600"/>
            </a:xfrm>
            <a:prstGeom prst="rect">
              <a:avLst/>
            </a:prstGeom>
            <a:solidFill>
              <a:srgbClr val="0065A2"/>
            </a:solidFill>
            <a:ln w="9525" cap="flat" cmpd="sng" algn="ctr">
              <a:noFill/>
              <a:prstDash val="solid"/>
            </a:ln>
            <a:effectLst/>
          </p:spPr>
          <p:txBody>
            <a:bodyPr rtlCol="0" anchor="ctr"/>
            <a:lstStyle/>
            <a:p>
              <a:pPr>
                <a:defRPr/>
              </a:pPr>
              <a:r>
                <a:rPr lang="en-US" sz="700" kern="0">
                  <a:solidFill>
                    <a:prstClr val="white"/>
                  </a:solidFill>
                </a:rPr>
                <a:t>Promote: R0 G101 B162</a:t>
              </a:r>
            </a:p>
          </p:txBody>
        </p:sp>
        <p:sp>
          <p:nvSpPr>
            <p:cNvPr id="17" name="Rectangle 16"/>
            <p:cNvSpPr/>
            <p:nvPr userDrawn="1"/>
          </p:nvSpPr>
          <p:spPr>
            <a:xfrm>
              <a:off x="-1239796" y="994394"/>
              <a:ext cx="1416393" cy="228600"/>
            </a:xfrm>
            <a:prstGeom prst="rect">
              <a:avLst/>
            </a:prstGeom>
            <a:solidFill>
              <a:srgbClr val="00AEEF"/>
            </a:solidFill>
            <a:ln w="9525" cap="flat" cmpd="sng" algn="ctr">
              <a:noFill/>
              <a:prstDash val="solid"/>
            </a:ln>
            <a:effectLst/>
          </p:spPr>
          <p:txBody>
            <a:bodyPr rtlCol="0" anchor="ctr"/>
            <a:lstStyle/>
            <a:p>
              <a:pPr>
                <a:defRPr/>
              </a:pPr>
              <a:r>
                <a:rPr lang="en-US" sz="700" kern="0">
                  <a:solidFill>
                    <a:prstClr val="white"/>
                  </a:solidFill>
                </a:rPr>
                <a:t>Influence: R0 G174 B239  </a:t>
              </a:r>
            </a:p>
          </p:txBody>
        </p:sp>
        <p:sp>
          <p:nvSpPr>
            <p:cNvPr id="18" name="Rectangle 17"/>
            <p:cNvSpPr/>
            <p:nvPr userDrawn="1"/>
          </p:nvSpPr>
          <p:spPr>
            <a:xfrm>
              <a:off x="-1239796" y="2251759"/>
              <a:ext cx="1416393" cy="228600"/>
            </a:xfrm>
            <a:prstGeom prst="rect">
              <a:avLst/>
            </a:prstGeom>
            <a:solidFill>
              <a:srgbClr val="9A9500"/>
            </a:solidFill>
            <a:ln w="9525" cap="flat" cmpd="sng" algn="ctr">
              <a:noFill/>
              <a:prstDash val="solid"/>
            </a:ln>
            <a:effectLst/>
          </p:spPr>
          <p:txBody>
            <a:bodyPr rtlCol="0" anchor="ctr"/>
            <a:lstStyle/>
            <a:p>
              <a:pPr>
                <a:defRPr/>
              </a:pPr>
              <a:r>
                <a:rPr lang="en-US" sz="700" kern="0">
                  <a:solidFill>
                    <a:srgbClr val="FFFFFF"/>
                  </a:solidFill>
                </a:rPr>
                <a:t>Asset stewardship: R154 G149 B0</a:t>
              </a:r>
            </a:p>
          </p:txBody>
        </p:sp>
        <p:sp>
          <p:nvSpPr>
            <p:cNvPr id="19" name="Rectangle 18"/>
            <p:cNvSpPr/>
            <p:nvPr userDrawn="1"/>
          </p:nvSpPr>
          <p:spPr>
            <a:xfrm>
              <a:off x="-1239796" y="2000286"/>
              <a:ext cx="1416393" cy="228600"/>
            </a:xfrm>
            <a:prstGeom prst="rect">
              <a:avLst/>
            </a:prstGeom>
            <a:solidFill>
              <a:srgbClr val="EF8200"/>
            </a:solidFill>
            <a:ln w="9525" cap="flat" cmpd="sng" algn="ctr">
              <a:noFill/>
              <a:prstDash val="solid"/>
            </a:ln>
            <a:effectLst/>
          </p:spPr>
          <p:txBody>
            <a:bodyPr rtlCol="0" anchor="ctr"/>
            <a:lstStyle/>
            <a:p>
              <a:pPr>
                <a:defRPr/>
              </a:pPr>
              <a:r>
                <a:rPr lang="en-US" sz="700" kern="0">
                  <a:solidFill>
                    <a:srgbClr val="FFFFFF"/>
                  </a:solidFill>
                </a:rPr>
                <a:t>Technology/data: R239 G130 B0</a:t>
              </a:r>
            </a:p>
          </p:txBody>
        </p:sp>
        <p:sp>
          <p:nvSpPr>
            <p:cNvPr id="20" name="Rectangle 19"/>
            <p:cNvSpPr/>
            <p:nvPr userDrawn="1"/>
          </p:nvSpPr>
          <p:spPr>
            <a:xfrm>
              <a:off x="-1239796" y="1748813"/>
              <a:ext cx="1416393" cy="228600"/>
            </a:xfrm>
            <a:prstGeom prst="rect">
              <a:avLst/>
            </a:prstGeom>
            <a:solidFill>
              <a:srgbClr val="A6192E"/>
            </a:solidFill>
            <a:ln w="9525" cap="flat" cmpd="sng" algn="ctr">
              <a:noFill/>
              <a:prstDash val="solid"/>
            </a:ln>
            <a:effectLst/>
          </p:spPr>
          <p:txBody>
            <a:bodyPr rtlCol="0" anchor="ctr"/>
            <a:lstStyle/>
            <a:p>
              <a:pPr>
                <a:defRPr/>
              </a:pPr>
              <a:r>
                <a:rPr lang="en-US" sz="700" kern="0">
                  <a:solidFill>
                    <a:srgbClr val="FFFFFF"/>
                  </a:solidFill>
                </a:rPr>
                <a:t>Right conditions: R166 G25 B46 </a:t>
              </a:r>
            </a:p>
          </p:txBody>
        </p:sp>
        <p:sp>
          <p:nvSpPr>
            <p:cNvPr id="21" name="Rectangle 20"/>
            <p:cNvSpPr/>
            <p:nvPr userDrawn="1"/>
          </p:nvSpPr>
          <p:spPr>
            <a:xfrm>
              <a:off x="-1239796" y="3006178"/>
              <a:ext cx="1416393" cy="228600"/>
            </a:xfrm>
            <a:prstGeom prst="rect">
              <a:avLst/>
            </a:prstGeom>
            <a:solidFill>
              <a:srgbClr val="63666A"/>
            </a:solidFill>
            <a:ln w="9525" cap="flat" cmpd="sng" algn="ctr">
              <a:noFill/>
              <a:prstDash val="solid"/>
            </a:ln>
            <a:effectLst/>
          </p:spPr>
          <p:txBody>
            <a:bodyPr rtlCol="0" anchor="ctr"/>
            <a:lstStyle/>
            <a:p>
              <a:pPr>
                <a:defRPr/>
              </a:pPr>
              <a:r>
                <a:rPr lang="en-US" sz="700" kern="0">
                  <a:solidFill>
                    <a:srgbClr val="FFFFFF"/>
                  </a:solidFill>
                </a:rPr>
                <a:t>People/process: R99 G102 B106</a:t>
              </a:r>
            </a:p>
          </p:txBody>
        </p:sp>
        <p:sp>
          <p:nvSpPr>
            <p:cNvPr id="22" name="Rectangle 21"/>
            <p:cNvSpPr/>
            <p:nvPr userDrawn="1"/>
          </p:nvSpPr>
          <p:spPr>
            <a:xfrm>
              <a:off x="-1239796" y="2754705"/>
              <a:ext cx="1416393" cy="228600"/>
            </a:xfrm>
            <a:prstGeom prst="rect">
              <a:avLst/>
            </a:prstGeom>
            <a:solidFill>
              <a:srgbClr val="00B8B0"/>
            </a:solidFill>
            <a:ln w="9525" cap="flat" cmpd="sng" algn="ctr">
              <a:noFill/>
              <a:prstDash val="solid"/>
            </a:ln>
            <a:effectLst/>
          </p:spPr>
          <p:txBody>
            <a:bodyPr rtlCol="0" anchor="ctr"/>
            <a:lstStyle/>
            <a:p>
              <a:pPr>
                <a:defRPr/>
              </a:pPr>
              <a:r>
                <a:rPr lang="en-US" sz="700" kern="0">
                  <a:solidFill>
                    <a:srgbClr val="FFFFFF"/>
                  </a:solidFill>
                </a:rPr>
                <a:t>Decom: R0 G184 B176</a:t>
              </a:r>
            </a:p>
          </p:txBody>
        </p:sp>
        <p:sp>
          <p:nvSpPr>
            <p:cNvPr id="23" name="Rectangle 22"/>
            <p:cNvSpPr/>
            <p:nvPr userDrawn="1"/>
          </p:nvSpPr>
          <p:spPr>
            <a:xfrm>
              <a:off x="-1239796" y="2503232"/>
              <a:ext cx="1416393" cy="228600"/>
            </a:xfrm>
            <a:prstGeom prst="rect">
              <a:avLst/>
            </a:prstGeom>
            <a:solidFill>
              <a:srgbClr val="48A842"/>
            </a:solidFill>
            <a:ln w="9525" cap="flat" cmpd="sng" algn="ctr">
              <a:noFill/>
              <a:prstDash val="solid"/>
            </a:ln>
            <a:effectLst/>
          </p:spPr>
          <p:txBody>
            <a:bodyPr rtlCol="0" anchor="ctr"/>
            <a:lstStyle/>
            <a:p>
              <a:pPr>
                <a:defRPr/>
              </a:pPr>
              <a:r>
                <a:rPr lang="en-US" sz="700" kern="0">
                  <a:solidFill>
                    <a:srgbClr val="FFFFFF"/>
                  </a:solidFill>
                </a:rPr>
                <a:t>Exploration: R72 G168 B66</a:t>
              </a:r>
            </a:p>
          </p:txBody>
        </p:sp>
        <p:sp>
          <p:nvSpPr>
            <p:cNvPr id="24" name="Rectangle 23"/>
            <p:cNvSpPr/>
            <p:nvPr userDrawn="1"/>
          </p:nvSpPr>
          <p:spPr>
            <a:xfrm>
              <a:off x="-1239796" y="742920"/>
              <a:ext cx="1416393" cy="251473"/>
            </a:xfrm>
            <a:prstGeom prst="rect">
              <a:avLst/>
            </a:prstGeom>
            <a:noFill/>
            <a:ln w="9525" cap="flat" cmpd="sng" algn="ctr">
              <a:noFill/>
              <a:prstDash val="solid"/>
            </a:ln>
            <a:effectLst/>
          </p:spPr>
          <p:txBody>
            <a:bodyPr rtlCol="0" anchor="ctr"/>
            <a:lstStyle/>
            <a:p>
              <a:pPr>
                <a:defRPr/>
              </a:pPr>
              <a:r>
                <a:rPr lang="en-US" sz="900" kern="0">
                  <a:solidFill>
                    <a:prstClr val="black"/>
                  </a:solidFill>
                </a:rPr>
                <a:t>OGA </a:t>
              </a:r>
              <a:r>
                <a:rPr lang="en-US" sz="900" kern="0" err="1">
                  <a:solidFill>
                    <a:prstClr val="black"/>
                  </a:solidFill>
                </a:rPr>
                <a:t>colour</a:t>
              </a:r>
              <a:r>
                <a:rPr lang="en-US" sz="900" kern="0">
                  <a:solidFill>
                    <a:prstClr val="black"/>
                  </a:solidFill>
                </a:rPr>
                <a:t> family R-G-B</a:t>
              </a:r>
            </a:p>
          </p:txBody>
        </p:sp>
        <p:sp>
          <p:nvSpPr>
            <p:cNvPr id="25" name="Rectangle 24"/>
            <p:cNvSpPr/>
            <p:nvPr userDrawn="1"/>
          </p:nvSpPr>
          <p:spPr>
            <a:xfrm>
              <a:off x="-1239796" y="-1"/>
              <a:ext cx="1260322" cy="810847"/>
            </a:xfrm>
            <a:prstGeom prst="rect">
              <a:avLst/>
            </a:prstGeom>
            <a:noFill/>
            <a:ln w="9525" cap="flat" cmpd="sng" algn="ctr">
              <a:noFill/>
              <a:prstDash val="solid"/>
            </a:ln>
            <a:effectLst/>
          </p:spPr>
          <p:txBody>
            <a:bodyPr rtlCol="0" anchor="t"/>
            <a:lstStyle/>
            <a:p>
              <a:pPr>
                <a:defRPr/>
              </a:pPr>
              <a:r>
                <a:rPr lang="en-US" sz="900" kern="0">
                  <a:solidFill>
                    <a:prstClr val="black"/>
                  </a:solidFill>
                </a:rPr>
                <a:t>Use the </a:t>
              </a:r>
              <a:r>
                <a:rPr lang="en-US" sz="900" kern="0" err="1">
                  <a:solidFill>
                    <a:prstClr val="black"/>
                  </a:solidFill>
                </a:rPr>
                <a:t>colour</a:t>
              </a:r>
              <a:r>
                <a:rPr lang="en-US" sz="900" kern="0">
                  <a:solidFill>
                    <a:prstClr val="black"/>
                  </a:solidFill>
                </a:rPr>
                <a:t> picker or type in the RGB values to select </a:t>
              </a:r>
              <a:r>
                <a:rPr lang="en-US" sz="900" kern="0" err="1">
                  <a:solidFill>
                    <a:prstClr val="black"/>
                  </a:solidFill>
                </a:rPr>
                <a:t>colour</a:t>
              </a:r>
              <a:r>
                <a:rPr lang="en-US" sz="900" kern="0">
                  <a:solidFill>
                    <a:prstClr val="black"/>
                  </a:solidFill>
                </a:rPr>
                <a:t>. </a:t>
              </a:r>
            </a:p>
          </p:txBody>
        </p:sp>
      </p:grpSp>
    </p:spTree>
    <p:extLst>
      <p:ext uri="{BB962C8B-B14F-4D97-AF65-F5344CB8AC3E}">
        <p14:creationId xmlns:p14="http://schemas.microsoft.com/office/powerpoint/2010/main" val="139874306"/>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7" r:id="rId5"/>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026919" y="1477602"/>
            <a:ext cx="1899919" cy="228600"/>
          </a:xfrm>
          <a:prstGeom prst="rect">
            <a:avLst/>
          </a:prstGeom>
          <a:solidFill>
            <a:srgbClr val="8531A5"/>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026919" y="1220179"/>
            <a:ext cx="1899919" cy="228600"/>
          </a:xfrm>
          <a:prstGeom prst="rect">
            <a:avLst/>
          </a:prstGeom>
          <a:solidFill>
            <a:srgbClr val="0065A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2026919" y="962756"/>
            <a:ext cx="1899919" cy="228600"/>
          </a:xfrm>
          <a:prstGeom prst="rect">
            <a:avLst/>
          </a:prstGeom>
          <a:solidFill>
            <a:srgbClr val="00AEEF"/>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026919" y="2249871"/>
            <a:ext cx="1899919" cy="228600"/>
          </a:xfrm>
          <a:prstGeom prst="rect">
            <a:avLst/>
          </a:prstGeom>
          <a:solidFill>
            <a:srgbClr val="008624"/>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026919" y="1992448"/>
            <a:ext cx="1899919" cy="228600"/>
          </a:xfrm>
          <a:prstGeom prst="rect">
            <a:avLst/>
          </a:prstGeom>
          <a:solidFill>
            <a:srgbClr val="003E5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Digital &amp; Data: R0 G62 B72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026919" y="1735025"/>
            <a:ext cx="1899919" cy="228600"/>
          </a:xfrm>
          <a:prstGeom prst="rect">
            <a:avLst/>
          </a:prstGeom>
          <a:solidFill>
            <a:srgbClr val="BE4D0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026919" y="3536986"/>
            <a:ext cx="1899919" cy="228600"/>
          </a:xfrm>
          <a:prstGeom prst="rect">
            <a:avLst/>
          </a:prstGeom>
          <a:solidFill>
            <a:srgbClr val="5F525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R95 G72 B72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026919" y="3022140"/>
            <a:ext cx="1899919" cy="228600"/>
          </a:xfrm>
          <a:prstGeom prst="rect">
            <a:avLst/>
          </a:prstGeom>
          <a:solidFill>
            <a:srgbClr val="00737A"/>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026919" y="2764717"/>
            <a:ext cx="1899919" cy="228600"/>
          </a:xfrm>
          <a:prstGeom prst="rect">
            <a:avLst/>
          </a:prstGeom>
          <a:solidFill>
            <a:srgbClr val="CF0C71"/>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026919" y="711282"/>
            <a:ext cx="1761105" cy="251473"/>
          </a:xfrm>
          <a:prstGeom prst="rect">
            <a:avLst/>
          </a:prstGeom>
          <a:no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OGA colour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026919" y="123086"/>
            <a:ext cx="1567051" cy="810847"/>
          </a:xfrm>
          <a:prstGeom prst="rect">
            <a:avLst/>
          </a:prstGeom>
          <a:noFill/>
          <a:ln w="9525" cap="flat" cmpd="sng" algn="ctr">
            <a:noFill/>
            <a:prstDash val="solid"/>
          </a:ln>
          <a:effectLst/>
        </p:spPr>
        <p:txBody>
          <a:bodyPr rtlCol="0" anchor="t"/>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026919" y="2507294"/>
            <a:ext cx="1899919" cy="228600"/>
          </a:xfrm>
          <a:prstGeom prst="rect">
            <a:avLst/>
          </a:prstGeom>
          <a:solidFill>
            <a:srgbClr val="776CBA"/>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026919" y="3279563"/>
            <a:ext cx="1899919" cy="228600"/>
          </a:xfrm>
          <a:prstGeom prst="rect">
            <a:avLst/>
          </a:prstGeom>
          <a:solidFill>
            <a:srgbClr val="CB334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Supply Chain: R203 G51 B72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026919" y="3794409"/>
            <a:ext cx="1899919" cy="228600"/>
          </a:xfrm>
          <a:prstGeom prst="rect">
            <a:avLst/>
          </a:prstGeom>
          <a:solidFill>
            <a:srgbClr val="906A2F"/>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026919" y="4051827"/>
            <a:ext cx="1899919" cy="228600"/>
          </a:xfrm>
          <a:prstGeom prst="rect">
            <a:avLst/>
          </a:prstGeom>
          <a:solidFill>
            <a:srgbClr val="4F2D1D"/>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Tree>
    <p:extLst>
      <p:ext uri="{BB962C8B-B14F-4D97-AF65-F5344CB8AC3E}">
        <p14:creationId xmlns:p14="http://schemas.microsoft.com/office/powerpoint/2010/main" val="378638617"/>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751" r:id="rId3"/>
    <p:sldLayoutId id="2147483752" r:id="rId4"/>
    <p:sldLayoutId id="2147483754" r:id="rId5"/>
    <p:sldLayoutId id="2147483753" r:id="rId6"/>
    <p:sldLayoutId id="2147483755" r:id="rId7"/>
    <p:sldLayoutId id="2147483771" r:id="rId8"/>
    <p:sldLayoutId id="2147483760" r:id="rId9"/>
    <p:sldLayoutId id="2147483770" r:id="rId10"/>
    <p:sldLayoutId id="2147483799" r:id="rId11"/>
    <p:sldLayoutId id="2147483758" r:id="rId12"/>
    <p:sldLayoutId id="2147483797" r:id="rId13"/>
    <p:sldLayoutId id="2147483756" r:id="rId14"/>
    <p:sldLayoutId id="2147483757" r:id="rId15"/>
    <p:sldLayoutId id="2147483800" r:id="rId16"/>
  </p:sldLayoutIdLst>
  <p:hf hdr="0" ftr="0" dt="0"/>
  <p:txStyles>
    <p:title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2" pos="5556" userDrawn="1">
          <p15:clr>
            <a:srgbClr val="F26B43"/>
          </p15:clr>
        </p15:guide>
        <p15:guide id="3" orient="horz" pos="12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026919" y="1477602"/>
            <a:ext cx="1899919" cy="228600"/>
          </a:xfrm>
          <a:prstGeom prst="rect">
            <a:avLst/>
          </a:prstGeom>
          <a:solidFill>
            <a:srgbClr val="8531A5"/>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026919" y="1220179"/>
            <a:ext cx="1899919" cy="228600"/>
          </a:xfrm>
          <a:prstGeom prst="rect">
            <a:avLst/>
          </a:prstGeom>
          <a:solidFill>
            <a:srgbClr val="0065A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2026919" y="962756"/>
            <a:ext cx="1899919" cy="228600"/>
          </a:xfrm>
          <a:prstGeom prst="rect">
            <a:avLst/>
          </a:prstGeom>
          <a:solidFill>
            <a:srgbClr val="00AEEF"/>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026919" y="2249871"/>
            <a:ext cx="1899919" cy="228600"/>
          </a:xfrm>
          <a:prstGeom prst="rect">
            <a:avLst/>
          </a:prstGeom>
          <a:solidFill>
            <a:srgbClr val="008624"/>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026919" y="1992448"/>
            <a:ext cx="1899919" cy="228600"/>
          </a:xfrm>
          <a:prstGeom prst="rect">
            <a:avLst/>
          </a:prstGeom>
          <a:solidFill>
            <a:srgbClr val="003E5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Digital &amp; Data: R0 G62 B82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026919" y="1735025"/>
            <a:ext cx="1899919" cy="228600"/>
          </a:xfrm>
          <a:prstGeom prst="rect">
            <a:avLst/>
          </a:prstGeom>
          <a:solidFill>
            <a:srgbClr val="BE4D0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026919" y="3536986"/>
            <a:ext cx="1899919" cy="228600"/>
          </a:xfrm>
          <a:prstGeom prst="rect">
            <a:avLst/>
          </a:prstGeom>
          <a:solidFill>
            <a:srgbClr val="5F525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R95 G82 B82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026919" y="3022140"/>
            <a:ext cx="1899919" cy="228600"/>
          </a:xfrm>
          <a:prstGeom prst="rect">
            <a:avLst/>
          </a:prstGeom>
          <a:solidFill>
            <a:srgbClr val="00737A"/>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026919" y="2764717"/>
            <a:ext cx="1899919" cy="228600"/>
          </a:xfrm>
          <a:prstGeom prst="rect">
            <a:avLst/>
          </a:prstGeom>
          <a:solidFill>
            <a:srgbClr val="CF0C71"/>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026919" y="711282"/>
            <a:ext cx="1761105" cy="251473"/>
          </a:xfrm>
          <a:prstGeom prst="rect">
            <a:avLst/>
          </a:prstGeom>
          <a:no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OGA colour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026919" y="123086"/>
            <a:ext cx="1567051" cy="810847"/>
          </a:xfrm>
          <a:prstGeom prst="rect">
            <a:avLst/>
          </a:prstGeom>
          <a:noFill/>
          <a:ln w="9525" cap="flat" cmpd="sng" algn="ctr">
            <a:noFill/>
            <a:prstDash val="solid"/>
          </a:ln>
          <a:effectLst/>
        </p:spPr>
        <p:txBody>
          <a:bodyPr rtlCol="0" anchor="t"/>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026919" y="2507294"/>
            <a:ext cx="1899919" cy="228600"/>
          </a:xfrm>
          <a:prstGeom prst="rect">
            <a:avLst/>
          </a:prstGeom>
          <a:solidFill>
            <a:srgbClr val="776CBA"/>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026919" y="3279563"/>
            <a:ext cx="1899919" cy="228600"/>
          </a:xfrm>
          <a:prstGeom prst="rect">
            <a:avLst/>
          </a:prstGeom>
          <a:solidFill>
            <a:srgbClr val="CB334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Supply Chain: R203 G51 B82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026919" y="3794409"/>
            <a:ext cx="1899919" cy="228600"/>
          </a:xfrm>
          <a:prstGeom prst="rect">
            <a:avLst/>
          </a:prstGeom>
          <a:solidFill>
            <a:srgbClr val="906A2F"/>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026919" y="4051827"/>
            <a:ext cx="1899919" cy="228600"/>
          </a:xfrm>
          <a:prstGeom prst="rect">
            <a:avLst/>
          </a:prstGeom>
          <a:solidFill>
            <a:srgbClr val="4F2D1D"/>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Tree>
    <p:extLst>
      <p:ext uri="{BB962C8B-B14F-4D97-AF65-F5344CB8AC3E}">
        <p14:creationId xmlns:p14="http://schemas.microsoft.com/office/powerpoint/2010/main" val="40189281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Lst>
  <p:hf hdr="0" ftr="0" dt="0"/>
  <p:txStyles>
    <p:title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556">
          <p15:clr>
            <a:srgbClr val="F26B43"/>
          </p15:clr>
        </p15:guide>
        <p15:guide id="3" orient="horz" pos="12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C034BF-B588-4B58-AB2A-5D85E41F201F}"/>
              </a:ext>
            </a:extLst>
          </p:cNvPr>
          <p:cNvGrpSpPr/>
          <p:nvPr userDrawn="1"/>
        </p:nvGrpSpPr>
        <p:grpSpPr>
          <a:xfrm>
            <a:off x="-2026919" y="-31639"/>
            <a:ext cx="1761105" cy="3234779"/>
            <a:chOff x="-1239796" y="-1"/>
            <a:chExt cx="1416393" cy="3234779"/>
          </a:xfrm>
        </p:grpSpPr>
        <p:sp>
          <p:nvSpPr>
            <p:cNvPr id="3" name="Rectangle 2">
              <a:extLst>
                <a:ext uri="{FF2B5EF4-FFF2-40B4-BE49-F238E27FC236}">
                  <a16:creationId xmlns:a16="http://schemas.microsoft.com/office/drawing/2014/main" id="{AA39A064-5768-4BEE-99EC-1B9DF24C9F9B}"/>
                </a:ext>
              </a:extLst>
            </p:cNvPr>
            <p:cNvSpPr/>
            <p:nvPr userDrawn="1"/>
          </p:nvSpPr>
          <p:spPr>
            <a:xfrm>
              <a:off x="-1239796" y="1497340"/>
              <a:ext cx="1416393" cy="228600"/>
            </a:xfrm>
            <a:prstGeom prst="rect">
              <a:avLst/>
            </a:prstGeom>
            <a:solidFill>
              <a:srgbClr val="84329B"/>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 R312 G50 B155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1239796" y="1245867"/>
              <a:ext cx="1416393" cy="228600"/>
            </a:xfrm>
            <a:prstGeom prst="rect">
              <a:avLst/>
            </a:prstGeom>
            <a:solidFill>
              <a:srgbClr val="0065A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1239796" y="994394"/>
              <a:ext cx="1416393" cy="228600"/>
            </a:xfrm>
            <a:prstGeom prst="rect">
              <a:avLst/>
            </a:prstGeom>
            <a:solidFill>
              <a:srgbClr val="00AEEF"/>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1239796" y="2251759"/>
              <a:ext cx="1416393" cy="228600"/>
            </a:xfrm>
            <a:prstGeom prst="rect">
              <a:avLst/>
            </a:prstGeom>
            <a:solidFill>
              <a:srgbClr val="9A950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R154 G149 B0</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1239796" y="2000286"/>
              <a:ext cx="1416393" cy="228600"/>
            </a:xfrm>
            <a:prstGeom prst="rect">
              <a:avLst/>
            </a:prstGeom>
            <a:solidFill>
              <a:srgbClr val="EF820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Technology/data: R239 G130 B0</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1239796" y="1748813"/>
              <a:ext cx="1416393" cy="228600"/>
            </a:xfrm>
            <a:prstGeom prst="rect">
              <a:avLst/>
            </a:prstGeom>
            <a:solidFill>
              <a:srgbClr val="A6192E"/>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Right conditions: R166 G25 B46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1239796" y="3006178"/>
              <a:ext cx="1416393" cy="228600"/>
            </a:xfrm>
            <a:prstGeom prst="rect">
              <a:avLst/>
            </a:prstGeom>
            <a:solidFill>
              <a:srgbClr val="63666A"/>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R99 G102 B106</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1239796" y="2754705"/>
              <a:ext cx="1416393" cy="228600"/>
            </a:xfrm>
            <a:prstGeom prst="rect">
              <a:avLst/>
            </a:prstGeom>
            <a:solidFill>
              <a:srgbClr val="00B8B0"/>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G184 B176</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1239796" y="2503232"/>
              <a:ext cx="1416393" cy="228600"/>
            </a:xfrm>
            <a:prstGeom prst="rect">
              <a:avLst/>
            </a:prstGeom>
            <a:solidFill>
              <a:srgbClr val="48A842"/>
            </a:solid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R72 G168 B66</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1239796" y="742920"/>
              <a:ext cx="1416393" cy="251473"/>
            </a:xfrm>
            <a:prstGeom prst="rect">
              <a:avLst/>
            </a:prstGeom>
            <a:noFill/>
            <a:ln w="9525" cap="flat" cmpd="sng" algn="ctr">
              <a:noFill/>
              <a:prstDash val="solid"/>
            </a:ln>
            <a:effectLst/>
          </p:spPr>
          <p:txBody>
            <a:bodyPr rtlCol="0" anchor="ctr"/>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OGA colour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1239796" y="-1"/>
              <a:ext cx="1260322" cy="810847"/>
            </a:xfrm>
            <a:prstGeom prst="rect">
              <a:avLst/>
            </a:prstGeom>
            <a:noFill/>
            <a:ln w="9525" cap="flat" cmpd="sng" algn="ctr">
              <a:noFill/>
              <a:prstDash val="solid"/>
            </a:ln>
            <a:effectLst/>
          </p:spPr>
          <p:txBody>
            <a:bodyPr rtlCol="0" anchor="t"/>
            <a:lstStyle/>
            <a:p>
              <a:pPr marL="0" marR="0" lvl="0" indent="0" defTabSz="913303"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grpSp>
    </p:spTree>
    <p:extLst>
      <p:ext uri="{BB962C8B-B14F-4D97-AF65-F5344CB8AC3E}">
        <p14:creationId xmlns:p14="http://schemas.microsoft.com/office/powerpoint/2010/main" val="56642195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Lst>
  <p:txStyles>
    <p:title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556">
          <p15:clr>
            <a:srgbClr val="F26B43"/>
          </p15:clr>
        </p15:guide>
        <p15:guide id="3" orient="horz" pos="12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026918" y="1477602"/>
            <a:ext cx="1899919" cy="228600"/>
          </a:xfrm>
          <a:prstGeom prst="rect">
            <a:avLst/>
          </a:prstGeom>
          <a:solidFill>
            <a:srgbClr val="8531A5"/>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026918" y="1220179"/>
            <a:ext cx="1899919" cy="228600"/>
          </a:xfrm>
          <a:prstGeom prst="rect">
            <a:avLst/>
          </a:prstGeom>
          <a:solidFill>
            <a:srgbClr val="0065A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2026918" y="962756"/>
            <a:ext cx="1899919" cy="228600"/>
          </a:xfrm>
          <a:prstGeom prst="rect">
            <a:avLst/>
          </a:prstGeom>
          <a:solidFill>
            <a:srgbClr val="00AEEF"/>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026918" y="2249871"/>
            <a:ext cx="1899919" cy="228600"/>
          </a:xfrm>
          <a:prstGeom prst="rect">
            <a:avLst/>
          </a:prstGeom>
          <a:solidFill>
            <a:srgbClr val="008624"/>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026918" y="1992448"/>
            <a:ext cx="1899919" cy="228600"/>
          </a:xfrm>
          <a:prstGeom prst="rect">
            <a:avLst/>
          </a:prstGeom>
          <a:solidFill>
            <a:srgbClr val="003E5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Digital &amp; Data: R0 G62 B82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026918" y="1735025"/>
            <a:ext cx="1899919" cy="228600"/>
          </a:xfrm>
          <a:prstGeom prst="rect">
            <a:avLst/>
          </a:prstGeom>
          <a:solidFill>
            <a:srgbClr val="BE4D00"/>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026918" y="3536986"/>
            <a:ext cx="1899919" cy="228600"/>
          </a:xfrm>
          <a:prstGeom prst="rect">
            <a:avLst/>
          </a:prstGeom>
          <a:solidFill>
            <a:srgbClr val="5F5252"/>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R95 G82 B82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026918" y="3022140"/>
            <a:ext cx="1899919" cy="228600"/>
          </a:xfrm>
          <a:prstGeom prst="rect">
            <a:avLst/>
          </a:prstGeom>
          <a:solidFill>
            <a:srgbClr val="00737A"/>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026918" y="2764717"/>
            <a:ext cx="1899919" cy="228600"/>
          </a:xfrm>
          <a:prstGeom prst="rect">
            <a:avLst/>
          </a:prstGeom>
          <a:solidFill>
            <a:srgbClr val="CF0C71"/>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026919" y="711284"/>
            <a:ext cx="1761105" cy="251473"/>
          </a:xfrm>
          <a:prstGeom prst="rect">
            <a:avLst/>
          </a:prstGeom>
          <a:no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OGA colour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026918" y="123088"/>
            <a:ext cx="1567051" cy="810847"/>
          </a:xfrm>
          <a:prstGeom prst="rect">
            <a:avLst/>
          </a:prstGeom>
          <a:noFill/>
          <a:ln w="9525" cap="flat" cmpd="sng" algn="ctr">
            <a:noFill/>
            <a:prstDash val="solid"/>
          </a:ln>
          <a:effectLst/>
        </p:spPr>
        <p:txBody>
          <a:bodyPr rtlCol="0" anchor="t"/>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026918" y="2507294"/>
            <a:ext cx="1899919" cy="228600"/>
          </a:xfrm>
          <a:prstGeom prst="rect">
            <a:avLst/>
          </a:prstGeom>
          <a:solidFill>
            <a:srgbClr val="776CBA"/>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026918" y="3279563"/>
            <a:ext cx="1899919" cy="228600"/>
          </a:xfrm>
          <a:prstGeom prst="rect">
            <a:avLst/>
          </a:prstGeom>
          <a:solidFill>
            <a:srgbClr val="CB3340"/>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Supply Chain: R203 G51 B82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026918" y="3794409"/>
            <a:ext cx="1899919" cy="228600"/>
          </a:xfrm>
          <a:prstGeom prst="rect">
            <a:avLst/>
          </a:prstGeom>
          <a:solidFill>
            <a:srgbClr val="906A2F"/>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026918" y="4051827"/>
            <a:ext cx="1899919" cy="228600"/>
          </a:xfrm>
          <a:prstGeom prst="rect">
            <a:avLst/>
          </a:prstGeom>
          <a:solidFill>
            <a:srgbClr val="4F2D1D"/>
          </a:solidFill>
          <a:ln w="9525" cap="flat" cmpd="sng" algn="ctr">
            <a:noFill/>
            <a:prstDash val="solid"/>
          </a:ln>
          <a:effectLst/>
        </p:spPr>
        <p:txBody>
          <a:bodyPr rtlCol="0" anchor="ctr"/>
          <a:lstStyle/>
          <a:p>
            <a:pPr marL="0" marR="0" lvl="0" indent="0" defTabSz="913257"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Tree>
    <p:extLst>
      <p:ext uri="{BB962C8B-B14F-4D97-AF65-F5344CB8AC3E}">
        <p14:creationId xmlns:p14="http://schemas.microsoft.com/office/powerpoint/2010/main" val="56679003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Lst>
  <p:hf hdr="0" ftr="0" dt="0"/>
  <p:txStyles>
    <p:titleStyle>
      <a:lvl1pPr algn="l" defTabSz="914355"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588" indent="-228588" algn="l" defTabSz="9143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8"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4" indent="-228588" algn="l" defTabSz="9143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556">
          <p15:clr>
            <a:srgbClr val="F26B43"/>
          </p15:clr>
        </p15:guide>
        <p15:guide id="3" orient="horz" pos="12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026918" y="1477602"/>
            <a:ext cx="1899919" cy="228600"/>
          </a:xfrm>
          <a:prstGeom prst="rect">
            <a:avLst/>
          </a:prstGeom>
          <a:solidFill>
            <a:srgbClr val="8531A5"/>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026918" y="1220179"/>
            <a:ext cx="1899919" cy="228600"/>
          </a:xfrm>
          <a:prstGeom prst="rect">
            <a:avLst/>
          </a:prstGeom>
          <a:solidFill>
            <a:srgbClr val="0065A2"/>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2026918" y="962756"/>
            <a:ext cx="1899919" cy="228600"/>
          </a:xfrm>
          <a:prstGeom prst="rect">
            <a:avLst/>
          </a:prstGeom>
          <a:solidFill>
            <a:srgbClr val="00AEEF"/>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026918" y="2249871"/>
            <a:ext cx="1899919" cy="228600"/>
          </a:xfrm>
          <a:prstGeom prst="rect">
            <a:avLst/>
          </a:prstGeom>
          <a:solidFill>
            <a:srgbClr val="008624"/>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026918" y="1992448"/>
            <a:ext cx="1899919" cy="228600"/>
          </a:xfrm>
          <a:prstGeom prst="rect">
            <a:avLst/>
          </a:prstGeom>
          <a:solidFill>
            <a:srgbClr val="003E52"/>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Digital &amp; Data: R0 G62 B72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026918" y="1735025"/>
            <a:ext cx="1899919" cy="228600"/>
          </a:xfrm>
          <a:prstGeom prst="rect">
            <a:avLst/>
          </a:prstGeom>
          <a:solidFill>
            <a:srgbClr val="BE4D00"/>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026918" y="3536986"/>
            <a:ext cx="1899919" cy="228600"/>
          </a:xfrm>
          <a:prstGeom prst="rect">
            <a:avLst/>
          </a:prstGeom>
          <a:solidFill>
            <a:srgbClr val="5F5252"/>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People/process: R95 G72 B72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026918" y="3022140"/>
            <a:ext cx="1899919" cy="228600"/>
          </a:xfrm>
          <a:prstGeom prst="rect">
            <a:avLst/>
          </a:prstGeom>
          <a:solidFill>
            <a:srgbClr val="00737A"/>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026918" y="2764717"/>
            <a:ext cx="1899919" cy="228600"/>
          </a:xfrm>
          <a:prstGeom prst="rect">
            <a:avLst/>
          </a:prstGeom>
          <a:solidFill>
            <a:srgbClr val="CF0C71"/>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026919" y="711283"/>
            <a:ext cx="1761105" cy="251473"/>
          </a:xfrm>
          <a:prstGeom prst="rect">
            <a:avLst/>
          </a:prstGeom>
          <a:no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OGA colour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026918" y="123087"/>
            <a:ext cx="1567051" cy="810847"/>
          </a:xfrm>
          <a:prstGeom prst="rect">
            <a:avLst/>
          </a:prstGeom>
          <a:noFill/>
          <a:ln w="9525" cap="flat" cmpd="sng" algn="ctr">
            <a:noFill/>
            <a:prstDash val="solid"/>
          </a:ln>
          <a:effectLst/>
        </p:spPr>
        <p:txBody>
          <a:bodyPr rtlCol="0" anchor="t"/>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8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026918" y="2507294"/>
            <a:ext cx="1899919" cy="228600"/>
          </a:xfrm>
          <a:prstGeom prst="rect">
            <a:avLst/>
          </a:prstGeom>
          <a:solidFill>
            <a:srgbClr val="776CBA"/>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026918" y="3279563"/>
            <a:ext cx="1899919" cy="228600"/>
          </a:xfrm>
          <a:prstGeom prst="rect">
            <a:avLst/>
          </a:prstGeom>
          <a:solidFill>
            <a:srgbClr val="CB3340"/>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Supply Chain: R203 G51 B72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026918" y="3794409"/>
            <a:ext cx="1899919" cy="228600"/>
          </a:xfrm>
          <a:prstGeom prst="rect">
            <a:avLst/>
          </a:prstGeom>
          <a:solidFill>
            <a:srgbClr val="906A2F"/>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026918" y="4051827"/>
            <a:ext cx="1899919" cy="228600"/>
          </a:xfrm>
          <a:prstGeom prst="rect">
            <a:avLst/>
          </a:prstGeom>
          <a:solidFill>
            <a:srgbClr val="4F2D1D"/>
          </a:solidFill>
          <a:ln w="9525" cap="flat" cmpd="sng" algn="ctr">
            <a:noFill/>
            <a:prstDash val="solid"/>
          </a:ln>
          <a:effectLst/>
        </p:spPr>
        <p:txBody>
          <a:bodyPr rtlCol="0" anchor="ctr"/>
          <a:lstStyle/>
          <a:p>
            <a:pPr marL="0" marR="0" lvl="0" indent="0" defTabSz="913280" eaLnBrk="1" fontAlgn="auto" latinLnBrk="0" hangingPunct="1">
              <a:lnSpc>
                <a:spcPct val="100000"/>
              </a:lnSpc>
              <a:spcBef>
                <a:spcPts val="0"/>
              </a:spcBef>
              <a:spcAft>
                <a:spcPts val="0"/>
              </a:spcAft>
              <a:buClrTx/>
              <a:buSzTx/>
              <a:buFontTx/>
              <a:buNone/>
              <a:tabLst/>
              <a:defRPr/>
            </a:pPr>
            <a:r>
              <a:rPr kumimoji="0" lang="en-US" sz="699"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Tree>
    <p:extLst>
      <p:ext uri="{BB962C8B-B14F-4D97-AF65-F5344CB8AC3E}">
        <p14:creationId xmlns:p14="http://schemas.microsoft.com/office/powerpoint/2010/main" val="1774583864"/>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Lst>
  <p:hf hdr="0" ftr="0" dt="0"/>
  <p:txStyles>
    <p:titleStyle>
      <a:lvl1pPr algn="l" defTabSz="914378"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pos="5556">
          <p15:clr>
            <a:srgbClr val="F26B43"/>
          </p15:clr>
        </p15:guide>
        <p15:guide id="3" orient="horz" pos="12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85.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85.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85.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85.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85.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2.xml"/><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7.png"/><Relationship Id="rId4" Type="http://schemas.microsoft.com/office/2017/04/relationships/track" Target="../media/track1.vtt"/></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40.xml"/><Relationship Id="rId6" Type="http://schemas.openxmlformats.org/officeDocument/2006/relationships/image" Target="../media/image61.png"/><Relationship Id="rId5" Type="http://schemas.openxmlformats.org/officeDocument/2006/relationships/image" Target="../media/image19.svg"/><Relationship Id="rId4" Type="http://schemas.openxmlformats.org/officeDocument/2006/relationships/image" Target="../media/image60.png"/><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18" Type="http://schemas.openxmlformats.org/officeDocument/2006/relationships/image" Target="../media/image79.png"/><Relationship Id="rId3" Type="http://schemas.openxmlformats.org/officeDocument/2006/relationships/hyperlink" Target="https://www.computerworld.com/article/3261009/googles-chromium-browser-explained.html" TargetMode="External"/><Relationship Id="rId21" Type="http://schemas.openxmlformats.org/officeDocument/2006/relationships/image" Target="../media/image82.png"/><Relationship Id="rId7" Type="http://schemas.openxmlformats.org/officeDocument/2006/relationships/image" Target="../media/image68.svg"/><Relationship Id="rId12" Type="http://schemas.openxmlformats.org/officeDocument/2006/relationships/image" Target="../media/image73.png"/><Relationship Id="rId17" Type="http://schemas.openxmlformats.org/officeDocument/2006/relationships/image" Target="../media/image78.svg"/><Relationship Id="rId2" Type="http://schemas.openxmlformats.org/officeDocument/2006/relationships/notesSlide" Target="../notesSlides/notesSlide21.xml"/><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48.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6.svg"/><Relationship Id="rId10" Type="http://schemas.openxmlformats.org/officeDocument/2006/relationships/image" Target="../media/image71.png"/><Relationship Id="rId19" Type="http://schemas.openxmlformats.org/officeDocument/2006/relationships/image" Target="../media/image80.sv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5.png"/><Relationship Id="rId7" Type="http://schemas.openxmlformats.org/officeDocument/2006/relationships/image" Target="../media/image84.svg"/><Relationship Id="rId12"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48.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17.png"/><Relationship Id="rId10" Type="http://schemas.openxmlformats.org/officeDocument/2006/relationships/image" Target="../media/image87.svg"/><Relationship Id="rId4" Type="http://schemas.openxmlformats.org/officeDocument/2006/relationships/image" Target="../media/image16.png"/><Relationship Id="rId9" Type="http://schemas.openxmlformats.org/officeDocument/2006/relationships/image" Target="../media/image86.svg"/></Relationships>
</file>

<file path=ppt/slides/_rels/slide26.xml.rels><?xml version="1.0" encoding="UTF-8" standalone="yes"?>
<Relationships xmlns="http://schemas.openxmlformats.org/package/2006/relationships"><Relationship Id="rId8" Type="http://schemas.openxmlformats.org/officeDocument/2006/relationships/hyperlink" Target="mailto:ndr@ogauthority.co.uk" TargetMode="External"/><Relationship Id="rId3" Type="http://schemas.openxmlformats.org/officeDocument/2006/relationships/image" Target="../media/image90.png"/><Relationship Id="rId7" Type="http://schemas.openxmlformats.org/officeDocument/2006/relationships/image" Target="../media/image93.svg"/><Relationship Id="rId2" Type="http://schemas.openxmlformats.org/officeDocument/2006/relationships/notesSlide" Target="../notesSlides/notesSlide23.xml"/><Relationship Id="rId1" Type="http://schemas.openxmlformats.org/officeDocument/2006/relationships/slideLayout" Target="../slideLayouts/slideLayout48.xml"/><Relationship Id="rId6" Type="http://schemas.openxmlformats.org/officeDocument/2006/relationships/image" Target="../media/image92.png"/><Relationship Id="rId5" Type="http://schemas.openxmlformats.org/officeDocument/2006/relationships/hyperlink" Target="https://www.ogauthority.co.uk/data-centre/" TargetMode="External"/><Relationship Id="rId4" Type="http://schemas.openxmlformats.org/officeDocument/2006/relationships/image" Target="../media/image91.png"/><Relationship Id="rId9" Type="http://schemas.openxmlformats.org/officeDocument/2006/relationships/hyperlink" Target="https://forms.office.com/r/E6ufMZcXat"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18" Type="http://schemas.openxmlformats.org/officeDocument/2006/relationships/hyperlink" Target="mailto:info@Osokey.com" TargetMode="External"/><Relationship Id="rId3" Type="http://schemas.openxmlformats.org/officeDocument/2006/relationships/image" Target="../media/image94.png"/><Relationship Id="rId7" Type="http://schemas.openxmlformats.org/officeDocument/2006/relationships/image" Target="../media/image98.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notesSlide" Target="../notesSlides/notesSlide24.xml"/><Relationship Id="rId16" Type="http://schemas.openxmlformats.org/officeDocument/2006/relationships/image" Target="../media/image107.png"/><Relationship Id="rId1" Type="http://schemas.openxmlformats.org/officeDocument/2006/relationships/slideLayout" Target="../slideLayouts/slideLayout48.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96.svg"/><Relationship Id="rId15" Type="http://schemas.openxmlformats.org/officeDocument/2006/relationships/image" Target="../media/image106.svg"/><Relationship Id="rId10" Type="http://schemas.openxmlformats.org/officeDocument/2006/relationships/image" Target="../media/image101.png"/><Relationship Id="rId4" Type="http://schemas.openxmlformats.org/officeDocument/2006/relationships/image" Target="../media/image95.svg"/><Relationship Id="rId9" Type="http://schemas.openxmlformats.org/officeDocument/2006/relationships/image" Target="../media/image100.svg"/><Relationship Id="rId1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40.xml"/><Relationship Id="rId4" Type="http://schemas.openxmlformats.org/officeDocument/2006/relationships/image" Target="../media/image12.svg"/></Relationships>
</file>

<file path=ppt/slides/_rels/slide29.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hyperlink" Target="https://forms.office.com/r/Y9ACJSd8n7" TargetMode="External"/><Relationship Id="rId2" Type="http://schemas.openxmlformats.org/officeDocument/2006/relationships/hyperlink" Target="https://www.ogauthority.co.uk/data-centre/national-data-repository-ndr/" TargetMode="External"/><Relationship Id="rId1" Type="http://schemas.openxmlformats.org/officeDocument/2006/relationships/slideLayout" Target="../slideLayouts/slideLayout40.xml"/><Relationship Id="rId4" Type="http://schemas.openxmlformats.org/officeDocument/2006/relationships/hyperlink" Target="https://forms.office.com/r/E6ufMZcXa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forms.office.com/r/Y9ACJSd8n7" TargetMode="External"/><Relationship Id="rId2" Type="http://schemas.openxmlformats.org/officeDocument/2006/relationships/hyperlink" Target="https://www.ogauthority.co.uk/data-centre/national-data-repository-ndr/" TargetMode="External"/><Relationship Id="rId1" Type="http://schemas.openxmlformats.org/officeDocument/2006/relationships/slideLayout" Target="../slideLayouts/slideLayout52.xml"/><Relationship Id="rId4" Type="http://schemas.openxmlformats.org/officeDocument/2006/relationships/hyperlink" Target="https://forms.office.com/r/E6ufMZcXa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svg"/><Relationship Id="rId9"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431800" y="1979123"/>
            <a:ext cx="8388350" cy="748313"/>
          </a:xfrm>
          <a:prstGeom prst="rect">
            <a:avLst/>
          </a:prstGeom>
          <a:noFill/>
          <a:ln>
            <a:noFill/>
            <a:prstDash/>
          </a:ln>
          <a:effectLst/>
        </p:spPr>
        <p:txBody>
          <a:bodyPr rot="0" spcFirstLastPara="0" vertOverflow="overflow" horzOverflow="overflow" vert="horz" wrap="square" lIns="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schemeClr val="bg1"/>
                </a:solidFill>
                <a:effectLst/>
                <a:uLnTx/>
                <a:uFillTx/>
                <a:latin typeface="+mn-lt"/>
                <a:ea typeface="+mn-ea"/>
                <a:cs typeface="+mn-cs"/>
              </a:rPr>
              <a:t>NDR User Group</a:t>
            </a:r>
          </a:p>
        </p:txBody>
      </p:sp>
      <p:sp>
        <p:nvSpPr>
          <p:cNvPr id="5" name="Text Placeholder 4">
            <a:extLst>
              <a:ext uri="{FF2B5EF4-FFF2-40B4-BE49-F238E27FC236}">
                <a16:creationId xmlns:a16="http://schemas.microsoft.com/office/drawing/2014/main" id="{FF0659A1-2B69-4A96-8D68-E009C6C86C93}"/>
              </a:ext>
            </a:extLst>
          </p:cNvPr>
          <p:cNvSpPr>
            <a:spLocks noGrp="1"/>
          </p:cNvSpPr>
          <p:nvPr>
            <p:ph type="body" sz="quarter" idx="13"/>
          </p:nvPr>
        </p:nvSpPr>
        <p:spPr/>
        <p:txBody>
          <a:bodyPr lIns="91440" tIns="45720" rIns="91440" bIns="45720" anchor="t"/>
          <a:lstStyle/>
          <a:p>
            <a:r>
              <a:rPr lang="en-GB" dirty="0"/>
              <a:t>Meeting Two</a:t>
            </a:r>
          </a:p>
        </p:txBody>
      </p:sp>
      <p:sp>
        <p:nvSpPr>
          <p:cNvPr id="7" name="Text Placeholder 6">
            <a:extLst>
              <a:ext uri="{FF2B5EF4-FFF2-40B4-BE49-F238E27FC236}">
                <a16:creationId xmlns:a16="http://schemas.microsoft.com/office/drawing/2014/main" id="{C16A054D-9995-484F-915E-42ACED5AF669}"/>
              </a:ext>
            </a:extLst>
          </p:cNvPr>
          <p:cNvSpPr>
            <a:spLocks noGrp="1"/>
          </p:cNvSpPr>
          <p:nvPr>
            <p:ph type="body" sz="quarter" idx="14"/>
          </p:nvPr>
        </p:nvSpPr>
        <p:spPr>
          <a:xfrm>
            <a:off x="6586430" y="3732212"/>
            <a:ext cx="2213876" cy="523215"/>
          </a:xfrm>
        </p:spPr>
        <p:txBody>
          <a:bodyPr/>
          <a:lstStyle/>
          <a:p>
            <a:r>
              <a:rPr lang="en-GB" dirty="0"/>
              <a:t>9 June 2021</a:t>
            </a:r>
          </a:p>
        </p:txBody>
      </p:sp>
    </p:spTree>
    <p:extLst>
      <p:ext uri="{BB962C8B-B14F-4D97-AF65-F5344CB8AC3E}">
        <p14:creationId xmlns:p14="http://schemas.microsoft.com/office/powerpoint/2010/main" val="167635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3503FCF-3227-46C4-A7C2-BFA4EDD58730}"/>
              </a:ext>
            </a:extLst>
          </p:cNvPr>
          <p:cNvSpPr txBox="1">
            <a:spLocks noGrp="1"/>
          </p:cNvSpPr>
          <p:nvPr>
            <p:ph type="title" idx="4294967295"/>
          </p:nvPr>
        </p:nvSpPr>
        <p:spPr>
          <a:xfrm>
            <a:off x="3908527" y="834402"/>
            <a:ext cx="949299" cy="738664"/>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srgbClr val="000000"/>
                </a:solidFill>
                <a:effectLst/>
                <a:uLnTx/>
                <a:uFillTx/>
                <a:latin typeface="Arial" panose="020B0604020202020204"/>
                <a:ea typeface="+mn-ea"/>
                <a:cs typeface="+mn-cs"/>
              </a:rPr>
              <a:t>Presented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srgbClr val="000000"/>
                </a:solidFill>
                <a:effectLst/>
                <a:uLnTx/>
                <a:uFillTx/>
                <a:latin typeface="Arial" panose="020B0604020202020204"/>
                <a:ea typeface="+mn-ea"/>
                <a:cs typeface="+mn-cs"/>
              </a:rPr>
              <a:t>PPDM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srgbClr val="000000"/>
                </a:solidFill>
                <a:effectLst/>
                <a:uLnTx/>
                <a:uFillTx/>
                <a:latin typeface="Arial" panose="020B0604020202020204"/>
                <a:ea typeface="+mn-ea"/>
                <a:cs typeface="+mn-cs"/>
              </a:rPr>
              <a:t>Data Byte’</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srgbClr val="000000"/>
                </a:solidFill>
                <a:effectLst/>
                <a:uLnTx/>
                <a:uFillTx/>
                <a:latin typeface="Arial" panose="020B0604020202020204"/>
                <a:ea typeface="+mn-ea"/>
                <a:cs typeface="+mn-cs"/>
              </a:rPr>
              <a:t>Feb 2021</a:t>
            </a:r>
          </a:p>
        </p:txBody>
      </p:sp>
      <p:pic>
        <p:nvPicPr>
          <p:cNvPr id="5" name="Picture 4" descr="Drill bit icon">
            <a:extLst>
              <a:ext uri="{FF2B5EF4-FFF2-40B4-BE49-F238E27FC236}">
                <a16:creationId xmlns:a16="http://schemas.microsoft.com/office/drawing/2014/main" id="{D7B381F7-CB73-4AE8-B638-B80EC60C6A69}"/>
              </a:ext>
            </a:extLst>
          </p:cNvPr>
          <p:cNvPicPr>
            <a:picLocks noChangeAspect="1"/>
          </p:cNvPicPr>
          <p:nvPr/>
        </p:nvPicPr>
        <p:blipFill>
          <a:blip r:embed="rId3"/>
          <a:stretch>
            <a:fillRect/>
          </a:stretch>
        </p:blipFill>
        <p:spPr>
          <a:xfrm>
            <a:off x="431799" y="195335"/>
            <a:ext cx="2457450" cy="1143000"/>
          </a:xfrm>
          <a:prstGeom prst="rect">
            <a:avLst/>
          </a:prstGeom>
        </p:spPr>
      </p:pic>
      <p:pic>
        <p:nvPicPr>
          <p:cNvPr id="8" name="Picture 7" descr="Graphic showing divergence of well header metadata in different systems">
            <a:extLst>
              <a:ext uri="{FF2B5EF4-FFF2-40B4-BE49-F238E27FC236}">
                <a16:creationId xmlns:a16="http://schemas.microsoft.com/office/drawing/2014/main" id="{7BCAE1C3-DA13-4C26-B97D-7FAA8FB3F845}"/>
              </a:ext>
            </a:extLst>
          </p:cNvPr>
          <p:cNvPicPr>
            <a:picLocks noChangeAspect="1"/>
          </p:cNvPicPr>
          <p:nvPr/>
        </p:nvPicPr>
        <p:blipFill>
          <a:blip r:embed="rId4"/>
          <a:stretch>
            <a:fillRect/>
          </a:stretch>
        </p:blipFill>
        <p:spPr>
          <a:xfrm>
            <a:off x="4911540" y="834402"/>
            <a:ext cx="3333328" cy="1592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917AF008-7524-4FF4-8C8D-4AA6413F7CB5}"/>
              </a:ext>
            </a:extLst>
          </p:cNvPr>
          <p:cNvSpPr txBox="1"/>
          <p:nvPr/>
        </p:nvSpPr>
        <p:spPr>
          <a:xfrm>
            <a:off x="431800" y="2409853"/>
            <a:ext cx="8316545" cy="2600712"/>
          </a:xfrm>
          <a:prstGeom prst="rect">
            <a:avLst/>
          </a:prstGeom>
          <a:noFill/>
        </p:spPr>
        <p:txBody>
          <a:bodyPr wrap="square" lIns="91440" tIns="45720" rIns="91440" bIns="45720" rtlCol="0" anchor="t">
            <a:spAutoFit/>
          </a:bodyPr>
          <a:lstStyle/>
          <a:p>
            <a:pPr defTabSz="457189"/>
            <a:r>
              <a:rPr lang="en-GB" sz="1350" b="1">
                <a:solidFill>
                  <a:srgbClr val="002060"/>
                </a:solidFill>
                <a:latin typeface="Arial" panose="020B0604020202020204"/>
              </a:rPr>
              <a:t>Status quo</a:t>
            </a:r>
          </a:p>
          <a:p>
            <a:pPr marL="285743" indent="-285743" defTabSz="457189">
              <a:buFont typeface="Arial" panose="020B0604020202020204" pitchFamily="34" charset="0"/>
              <a:buChar char="•"/>
            </a:pPr>
            <a:r>
              <a:rPr lang="en-GB" sz="1200">
                <a:solidFill>
                  <a:srgbClr val="002060"/>
                </a:solidFill>
                <a:latin typeface="Arial" panose="020B0604020202020204"/>
              </a:rPr>
              <a:t>Prior to NDR 1.0 the OGA conducted work to allow WONS to be the System of Record for wellbores</a:t>
            </a:r>
          </a:p>
          <a:p>
            <a:pPr marL="628643" lvl="1" indent="-285743" defTabSz="457189">
              <a:buFont typeface="Arial" panose="020B0604020202020204" pitchFamily="34" charset="0"/>
              <a:buChar char="•"/>
            </a:pPr>
            <a:r>
              <a:rPr lang="en-GB" sz="1200">
                <a:solidFill>
                  <a:srgbClr val="002060"/>
                </a:solidFill>
                <a:latin typeface="Arial" panose="020B0604020202020204"/>
              </a:rPr>
              <a:t>Rationalisation of 9 key attributes across WONS and NDR</a:t>
            </a:r>
          </a:p>
          <a:p>
            <a:pPr marL="628643" lvl="1" indent="-285743" defTabSz="457189">
              <a:buFont typeface="Arial" panose="020B0604020202020204" pitchFamily="34" charset="0"/>
              <a:buChar char="•"/>
            </a:pPr>
            <a:r>
              <a:rPr lang="en-GB" sz="1200">
                <a:solidFill>
                  <a:srgbClr val="002060"/>
                </a:solidFill>
                <a:latin typeface="Arial" panose="020B0604020202020204"/>
              </a:rPr>
              <a:t>Many years of divergence had led to two very different systems</a:t>
            </a:r>
          </a:p>
          <a:p>
            <a:pPr marL="285743" indent="-285743" defTabSz="457189">
              <a:buFont typeface="Arial" panose="020B0604020202020204" pitchFamily="34" charset="0"/>
              <a:buChar char="•"/>
            </a:pPr>
            <a:r>
              <a:rPr lang="en-GB" sz="1200">
                <a:solidFill>
                  <a:srgbClr val="002060"/>
                </a:solidFill>
                <a:latin typeface="Arial" panose="020B0604020202020204"/>
              </a:rPr>
              <a:t>This work did not entirely solve the problem</a:t>
            </a:r>
          </a:p>
          <a:p>
            <a:pPr marL="628643" lvl="1" indent="-285743" defTabSz="457189">
              <a:buFont typeface="Arial" panose="020B0604020202020204" pitchFamily="34" charset="0"/>
              <a:buChar char="•"/>
            </a:pPr>
            <a:r>
              <a:rPr lang="en-GB" sz="1200">
                <a:solidFill>
                  <a:srgbClr val="002060"/>
                </a:solidFill>
                <a:latin typeface="Arial" panose="020B0604020202020204"/>
              </a:rPr>
              <a:t>Some of those 9 values in WONS are not passed to NDR due to legacy scripts (BHLs)</a:t>
            </a:r>
          </a:p>
          <a:p>
            <a:pPr marL="628643" lvl="1" indent="-285743" defTabSz="457189">
              <a:buFont typeface="Arial" panose="020B0604020202020204" pitchFamily="34" charset="0"/>
              <a:buChar char="•"/>
            </a:pPr>
            <a:r>
              <a:rPr lang="en-GB" sz="1200">
                <a:solidFill>
                  <a:srgbClr val="002060"/>
                </a:solidFill>
                <a:latin typeface="Arial" panose="020B0604020202020204"/>
              </a:rPr>
              <a:t>Other attributes were not worked on i.e. Target Field – but their importance has increased (due to ownership)</a:t>
            </a:r>
          </a:p>
          <a:p>
            <a:pPr marL="628643" lvl="1" indent="-285743" defTabSz="457189">
              <a:buFont typeface="Arial" panose="020B0604020202020204" pitchFamily="34" charset="0"/>
              <a:buChar char="•"/>
            </a:pPr>
            <a:endParaRPr lang="en-GB" sz="1600">
              <a:solidFill>
                <a:srgbClr val="002060"/>
              </a:solidFill>
              <a:latin typeface="Arial" panose="020B0604020202020204"/>
            </a:endParaRPr>
          </a:p>
          <a:p>
            <a:pPr defTabSz="457189"/>
            <a:r>
              <a:rPr lang="en-GB" sz="1350" b="1">
                <a:solidFill>
                  <a:srgbClr val="002060"/>
                </a:solidFill>
                <a:latin typeface="Arial" panose="020B0604020202020204"/>
              </a:rPr>
              <a:t>Recent compliance work</a:t>
            </a:r>
          </a:p>
          <a:p>
            <a:pPr marL="285743" indent="-285743" defTabSz="457189">
              <a:buFont typeface="Arial" panose="020B0604020202020204" pitchFamily="34" charset="0"/>
              <a:buChar char="•"/>
            </a:pPr>
            <a:r>
              <a:rPr lang="en-GB" sz="1200">
                <a:solidFill>
                  <a:srgbClr val="002060"/>
                </a:solidFill>
                <a:latin typeface="Arial" panose="020B0604020202020204"/>
              </a:rPr>
              <a:t>OGA are measuring compliance on some WONS header information</a:t>
            </a:r>
          </a:p>
          <a:p>
            <a:pPr marL="628643" lvl="1" indent="-285743" defTabSz="457189">
              <a:buFont typeface="Arial" panose="020B0604020202020204" pitchFamily="34" charset="0"/>
              <a:buChar char="•"/>
            </a:pPr>
            <a:r>
              <a:rPr lang="en-GB" sz="1200">
                <a:solidFill>
                  <a:srgbClr val="002060"/>
                </a:solidFill>
                <a:latin typeface="Arial" panose="020B0604020202020204"/>
              </a:rPr>
              <a:t>This is just 7 key attributes</a:t>
            </a:r>
          </a:p>
          <a:p>
            <a:pPr marL="628643" lvl="1" indent="-285743" defTabSz="457189">
              <a:buFont typeface="Arial" panose="020B0604020202020204" pitchFamily="34" charset="0"/>
              <a:buChar char="•"/>
            </a:pPr>
            <a:r>
              <a:rPr lang="en-GB" sz="1200">
                <a:solidFill>
                  <a:srgbClr val="002060"/>
                </a:solidFill>
                <a:latin typeface="Arial" panose="020B0604020202020204"/>
              </a:rPr>
              <a:t>OGA efforts to make improvements have been compounded by lack of industry focus / poor understanding</a:t>
            </a:r>
          </a:p>
          <a:p>
            <a:pPr marL="628643" lvl="1" indent="-285743" defTabSz="457189">
              <a:buFont typeface="Arial" panose="020B0604020202020204" pitchFamily="34" charset="0"/>
              <a:buChar char="•"/>
            </a:pPr>
            <a:r>
              <a:rPr lang="en-GB" sz="1200">
                <a:solidFill>
                  <a:srgbClr val="002060"/>
                </a:solidFill>
                <a:latin typeface="Arial" panose="020B0604020202020204"/>
              </a:rPr>
              <a:t>&gt;500 wellbores in NDR had incorrect ownership allocation in Q1 2019 remedial is only just finishing now</a:t>
            </a:r>
          </a:p>
        </p:txBody>
      </p:sp>
    </p:spTree>
    <p:extLst>
      <p:ext uri="{BB962C8B-B14F-4D97-AF65-F5344CB8AC3E}">
        <p14:creationId xmlns:p14="http://schemas.microsoft.com/office/powerpoint/2010/main" val="1116788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7AF008-7524-4FF4-8C8D-4AA6413F7CB5}"/>
              </a:ext>
            </a:extLst>
          </p:cNvPr>
          <p:cNvSpPr txBox="1"/>
          <p:nvPr/>
        </p:nvSpPr>
        <p:spPr>
          <a:xfrm>
            <a:off x="413728" y="1335276"/>
            <a:ext cx="8316545" cy="1615827"/>
          </a:xfrm>
          <a:prstGeom prst="rect">
            <a:avLst/>
          </a:prstGeom>
          <a:noFill/>
        </p:spPr>
        <p:txBody>
          <a:bodyPr wrap="square" lIns="91440" tIns="45720" rIns="91440" bIns="45720" rtlCol="0" anchor="t">
            <a:spAutoFit/>
          </a:bodyPr>
          <a:lstStyle/>
          <a:p>
            <a:pPr defTabSz="457189"/>
            <a:r>
              <a:rPr lang="en-GB" sz="1350" b="1">
                <a:solidFill>
                  <a:srgbClr val="002060"/>
                </a:solidFill>
                <a:latin typeface="Arial" panose="020B0604020202020204"/>
              </a:rPr>
              <a:t>Impact</a:t>
            </a:r>
          </a:p>
          <a:p>
            <a:pPr marL="257175" indent="-257175" defTabSz="457189">
              <a:buFont typeface="Arial" panose="020B0604020202020204" pitchFamily="34" charset="0"/>
              <a:buChar char="•"/>
            </a:pPr>
            <a:r>
              <a:rPr lang="en-GB" sz="1200">
                <a:solidFill>
                  <a:srgbClr val="002060"/>
                </a:solidFill>
                <a:latin typeface="Arial" panose="020B0604020202020204"/>
              </a:rPr>
              <a:t>Headers are important and are used by many (not just the owner)</a:t>
            </a:r>
          </a:p>
          <a:p>
            <a:pPr marL="257175" indent="-257175" defTabSz="457189">
              <a:buFont typeface="Arial" panose="020B0604020202020204" pitchFamily="34" charset="0"/>
              <a:buChar char="•"/>
            </a:pPr>
            <a:r>
              <a:rPr lang="en-GB" sz="1200">
                <a:solidFill>
                  <a:srgbClr val="002060"/>
                </a:solidFill>
                <a:latin typeface="Arial" panose="020B0604020202020204"/>
              </a:rPr>
              <a:t>The OGA well headers should be ‘the’ go to headers, minimising effort by others to maintain their own</a:t>
            </a:r>
          </a:p>
          <a:p>
            <a:pPr marL="257175" indent="-257175" defTabSz="457189">
              <a:buFont typeface="Arial" panose="020B0604020202020204" pitchFamily="34" charset="0"/>
              <a:buChar char="•"/>
            </a:pPr>
            <a:r>
              <a:rPr lang="en-GB" sz="1200">
                <a:solidFill>
                  <a:srgbClr val="002060"/>
                </a:solidFill>
                <a:latin typeface="Arial" panose="020B0604020202020204"/>
              </a:rPr>
              <a:t>Correct ownership allocation will help in the loading of missing legacy data</a:t>
            </a:r>
          </a:p>
          <a:p>
            <a:pPr marL="257175" indent="-257175" defTabSz="457189">
              <a:buFont typeface="Arial" panose="020B0604020202020204" pitchFamily="34" charset="0"/>
              <a:buChar char="•"/>
            </a:pPr>
            <a:r>
              <a:rPr lang="en-GB" sz="1200">
                <a:solidFill>
                  <a:srgbClr val="002060"/>
                </a:solidFill>
                <a:latin typeface="Arial" panose="020B0604020202020204"/>
              </a:rPr>
              <a:t>Poor quality impacts many people and reduces the quality of subsequent work (candidate selection for CCUS)</a:t>
            </a:r>
          </a:p>
          <a:p>
            <a:pPr marL="257175" indent="-257175" defTabSz="457189">
              <a:buFont typeface="Arial" panose="020B0604020202020204" pitchFamily="34" charset="0"/>
              <a:buChar char="•"/>
            </a:pPr>
            <a:endParaRPr lang="en-GB" sz="1200">
              <a:solidFill>
                <a:srgbClr val="002060"/>
              </a:solidFill>
              <a:latin typeface="Arial" panose="020B0604020202020204"/>
            </a:endParaRPr>
          </a:p>
          <a:p>
            <a:pPr defTabSz="457189"/>
            <a:r>
              <a:rPr lang="en-GB" sz="1350" b="1">
                <a:solidFill>
                  <a:srgbClr val="002060"/>
                </a:solidFill>
                <a:latin typeface="Arial" panose="020B0604020202020204"/>
              </a:rPr>
              <a:t>Future</a:t>
            </a:r>
          </a:p>
          <a:p>
            <a:pPr marL="257175" indent="-257175" defTabSz="457189">
              <a:buFont typeface="Arial" panose="020B0604020202020204" pitchFamily="34" charset="0"/>
              <a:buChar char="•"/>
            </a:pPr>
            <a:r>
              <a:rPr lang="en-GB" sz="1200">
                <a:solidFill>
                  <a:srgbClr val="002060"/>
                </a:solidFill>
                <a:latin typeface="Arial" panose="020B0604020202020204"/>
              </a:rPr>
              <a:t>WONS will more than ever be the </a:t>
            </a:r>
            <a:r>
              <a:rPr lang="en-GB" sz="1200" err="1">
                <a:solidFill>
                  <a:srgbClr val="002060"/>
                </a:solidFill>
                <a:latin typeface="Arial" panose="020B0604020202020204"/>
              </a:rPr>
              <a:t>SoR</a:t>
            </a:r>
            <a:r>
              <a:rPr lang="en-GB" sz="1200">
                <a:solidFill>
                  <a:srgbClr val="002060"/>
                </a:solidFill>
                <a:latin typeface="Arial" panose="020B0604020202020204"/>
              </a:rPr>
              <a:t> of wellbore data and will provide the NDR with most well attribute values</a:t>
            </a:r>
          </a:p>
        </p:txBody>
      </p:sp>
      <p:sp>
        <p:nvSpPr>
          <p:cNvPr id="4" name="Title 3">
            <a:extLst>
              <a:ext uri="{FF2B5EF4-FFF2-40B4-BE49-F238E27FC236}">
                <a16:creationId xmlns:a16="http://schemas.microsoft.com/office/drawing/2014/main" id="{9AB645F4-337B-4A5E-AA54-EC94C697A749}"/>
              </a:ext>
            </a:extLst>
          </p:cNvPr>
          <p:cNvSpPr txBox="1">
            <a:spLocks noGrp="1"/>
          </p:cNvSpPr>
          <p:nvPr>
            <p:ph type="title" idx="4294967295"/>
          </p:nvPr>
        </p:nvSpPr>
        <p:spPr>
          <a:xfrm rot="968516">
            <a:off x="4463912" y="680002"/>
            <a:ext cx="3576685" cy="300082"/>
          </a:xfrm>
          <a:prstGeom prst="rect">
            <a:avLst/>
          </a:prstGeom>
          <a:solidFill>
            <a:schemeClr val="accent2"/>
          </a:solidFill>
          <a:ln>
            <a:solidFill>
              <a:schemeClr val="bg1"/>
            </a:solid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chemeClr val="tx1"/>
                </a:solidFill>
                <a:effectLst/>
                <a:uLnTx/>
                <a:uFillTx/>
                <a:latin typeface="Arial" panose="020B0604020202020204"/>
                <a:ea typeface="+mn-ea"/>
                <a:cs typeface="+mn-cs"/>
              </a:rPr>
              <a:t>Wellbore headers are owned by well owners</a:t>
            </a:r>
          </a:p>
        </p:txBody>
      </p:sp>
      <p:pic>
        <p:nvPicPr>
          <p:cNvPr id="5" name="Picture 4" descr="Drill but icon">
            <a:extLst>
              <a:ext uri="{FF2B5EF4-FFF2-40B4-BE49-F238E27FC236}">
                <a16:creationId xmlns:a16="http://schemas.microsoft.com/office/drawing/2014/main" id="{99E3052F-AB30-451D-8FE5-0216C2CFA6B8}"/>
              </a:ext>
            </a:extLst>
          </p:cNvPr>
          <p:cNvPicPr>
            <a:picLocks noChangeAspect="1"/>
          </p:cNvPicPr>
          <p:nvPr/>
        </p:nvPicPr>
        <p:blipFill>
          <a:blip r:embed="rId3"/>
          <a:stretch>
            <a:fillRect/>
          </a:stretch>
        </p:blipFill>
        <p:spPr>
          <a:xfrm>
            <a:off x="413727" y="192177"/>
            <a:ext cx="2459949" cy="1143099"/>
          </a:xfrm>
          <a:prstGeom prst="rect">
            <a:avLst/>
          </a:prstGeom>
        </p:spPr>
      </p:pic>
      <p:grpSp>
        <p:nvGrpSpPr>
          <p:cNvPr id="2" name="Group 1" descr="Data Reporting responsibility decision tree">
            <a:extLst>
              <a:ext uri="{FF2B5EF4-FFF2-40B4-BE49-F238E27FC236}">
                <a16:creationId xmlns:a16="http://schemas.microsoft.com/office/drawing/2014/main" id="{0CC3AC6B-187E-47E1-BDC2-5DDAF373EACC}"/>
              </a:ext>
            </a:extLst>
          </p:cNvPr>
          <p:cNvGrpSpPr/>
          <p:nvPr/>
        </p:nvGrpSpPr>
        <p:grpSpPr>
          <a:xfrm>
            <a:off x="846335" y="3121352"/>
            <a:ext cx="8357485" cy="1907739"/>
            <a:chOff x="2043444" y="1575081"/>
            <a:chExt cx="11777692" cy="2754633"/>
          </a:xfrm>
        </p:grpSpPr>
        <p:grpSp>
          <p:nvGrpSpPr>
            <p:cNvPr id="11" name="Group 10">
              <a:extLst>
                <a:ext uri="{FF2B5EF4-FFF2-40B4-BE49-F238E27FC236}">
                  <a16:creationId xmlns:a16="http://schemas.microsoft.com/office/drawing/2014/main" id="{FFAFE9D1-A81E-456A-A04E-E129E1753B04}"/>
                </a:ext>
              </a:extLst>
            </p:cNvPr>
            <p:cNvGrpSpPr/>
            <p:nvPr/>
          </p:nvGrpSpPr>
          <p:grpSpPr>
            <a:xfrm>
              <a:off x="2043444" y="1575081"/>
              <a:ext cx="8130701" cy="2754633"/>
              <a:chOff x="2597922" y="1575081"/>
              <a:chExt cx="8130701" cy="2754633"/>
            </a:xfrm>
          </p:grpSpPr>
          <p:pic>
            <p:nvPicPr>
              <p:cNvPr id="6" name="Picture 5">
                <a:extLst>
                  <a:ext uri="{FF2B5EF4-FFF2-40B4-BE49-F238E27FC236}">
                    <a16:creationId xmlns:a16="http://schemas.microsoft.com/office/drawing/2014/main" id="{7F6CF2A3-DEBF-4B4A-A2DF-EA33F8E85404}"/>
                  </a:ext>
                </a:extLst>
              </p:cNvPr>
              <p:cNvPicPr>
                <a:picLocks noChangeAspect="1"/>
              </p:cNvPicPr>
              <p:nvPr/>
            </p:nvPicPr>
            <p:blipFill>
              <a:blip r:embed="rId4"/>
              <a:stretch>
                <a:fillRect/>
              </a:stretch>
            </p:blipFill>
            <p:spPr>
              <a:xfrm>
                <a:off x="2597922" y="1938478"/>
                <a:ext cx="4401335" cy="2391236"/>
              </a:xfrm>
              <a:prstGeom prst="rect">
                <a:avLst/>
              </a:prstGeom>
            </p:spPr>
          </p:pic>
          <p:sp>
            <p:nvSpPr>
              <p:cNvPr id="7" name="Rectangle 6">
                <a:extLst>
                  <a:ext uri="{FF2B5EF4-FFF2-40B4-BE49-F238E27FC236}">
                    <a16:creationId xmlns:a16="http://schemas.microsoft.com/office/drawing/2014/main" id="{1E16B557-B99F-4FF5-8E37-507B9ACA600A}"/>
                  </a:ext>
                </a:extLst>
              </p:cNvPr>
              <p:cNvSpPr/>
              <p:nvPr/>
            </p:nvSpPr>
            <p:spPr>
              <a:xfrm>
                <a:off x="7373200" y="2525815"/>
                <a:ext cx="3355423" cy="1433210"/>
              </a:xfrm>
              <a:prstGeom prst="rect">
                <a:avLst/>
              </a:prstGeom>
            </p:spPr>
            <p:txBody>
              <a:bodyPr wrap="square">
                <a:spAutoFit/>
              </a:bodyPr>
              <a:lstStyle/>
              <a:p>
                <a:pPr defTabSz="685800"/>
                <a:r>
                  <a:rPr lang="en-GB" sz="900" b="1">
                    <a:solidFill>
                      <a:srgbClr val="0065A2"/>
                    </a:solidFill>
                    <a:latin typeface="Arial" panose="020B0604020202020204"/>
                  </a:rPr>
                  <a:t>Less common </a:t>
                </a:r>
                <a:r>
                  <a:rPr lang="en-GB" sz="900">
                    <a:solidFill>
                      <a:srgbClr val="000000"/>
                    </a:solidFill>
                    <a:latin typeface="Arial" panose="020B0604020202020204"/>
                  </a:rPr>
                  <a:t>reasons for responsibility:</a:t>
                </a:r>
              </a:p>
              <a:p>
                <a:pPr marL="214313" indent="-214313" defTabSz="685800">
                  <a:buFont typeface="Arial" panose="020B0604020202020204" pitchFamily="34" charset="0"/>
                  <a:buChar char="•"/>
                </a:pPr>
                <a:r>
                  <a:rPr lang="en-GB" sz="825">
                    <a:solidFill>
                      <a:srgbClr val="000000"/>
                    </a:solidFill>
                    <a:latin typeface="Arial" panose="020B0604020202020204"/>
                  </a:rPr>
                  <a:t>Licensee – acting for Licence Group</a:t>
                </a:r>
              </a:p>
              <a:p>
                <a:pPr marL="214313" indent="-214313" defTabSz="685800">
                  <a:buFont typeface="Arial" panose="020B0604020202020204" pitchFamily="34" charset="0"/>
                  <a:buChar char="•"/>
                </a:pPr>
                <a:r>
                  <a:rPr lang="en-GB" sz="825">
                    <a:solidFill>
                      <a:srgbClr val="000000"/>
                    </a:solidFill>
                    <a:latin typeface="Arial" panose="020B0604020202020204"/>
                  </a:rPr>
                  <a:t>Sole risk well operator (1 or more licensees acting outside of the licence group)</a:t>
                </a:r>
              </a:p>
              <a:p>
                <a:pPr marL="214313" indent="-214313" defTabSz="685800">
                  <a:buFont typeface="Arial" panose="020B0604020202020204" pitchFamily="34" charset="0"/>
                  <a:buChar char="•"/>
                </a:pPr>
                <a:r>
                  <a:rPr lang="en-GB" sz="825">
                    <a:solidFill>
                      <a:srgbClr val="000000"/>
                    </a:solidFill>
                    <a:latin typeface="Arial" panose="020B0604020202020204"/>
                  </a:rPr>
                  <a:t>New Licensee entering the licence</a:t>
                </a:r>
              </a:p>
              <a:p>
                <a:pPr marL="214313" indent="-214313" defTabSz="685800">
                  <a:buFont typeface="Arial" panose="020B0604020202020204" pitchFamily="34" charset="0"/>
                  <a:buChar char="•"/>
                </a:pPr>
                <a:r>
                  <a:rPr lang="en-GB" sz="825">
                    <a:solidFill>
                      <a:srgbClr val="000000"/>
                    </a:solidFill>
                    <a:latin typeface="Arial" panose="020B0604020202020204"/>
                  </a:rPr>
                  <a:t>Hive out</a:t>
                </a:r>
              </a:p>
            </p:txBody>
          </p:sp>
          <p:sp>
            <p:nvSpPr>
              <p:cNvPr id="8" name="TextBox 7">
                <a:extLst>
                  <a:ext uri="{FF2B5EF4-FFF2-40B4-BE49-F238E27FC236}">
                    <a16:creationId xmlns:a16="http://schemas.microsoft.com/office/drawing/2014/main" id="{78C48605-9326-416E-8660-B5A7A7671B30}"/>
                  </a:ext>
                </a:extLst>
              </p:cNvPr>
              <p:cNvSpPr txBox="1"/>
              <p:nvPr/>
            </p:nvSpPr>
            <p:spPr>
              <a:xfrm>
                <a:off x="3172938" y="1575081"/>
                <a:ext cx="3820445" cy="333304"/>
              </a:xfrm>
              <a:prstGeom prst="rect">
                <a:avLst/>
              </a:prstGeom>
              <a:noFill/>
            </p:spPr>
            <p:txBody>
              <a:bodyPr wrap="none" rtlCol="0">
                <a:spAutoFit/>
              </a:bodyPr>
              <a:lstStyle/>
              <a:p>
                <a:pPr defTabSz="685800"/>
                <a:r>
                  <a:rPr lang="en-GB" sz="900" b="1" i="1">
                    <a:solidFill>
                      <a:srgbClr val="000000"/>
                    </a:solidFill>
                    <a:latin typeface="Arial" panose="020B0604020202020204"/>
                  </a:rPr>
                  <a:t>Responsibility for reporting data decision tree</a:t>
                </a:r>
              </a:p>
            </p:txBody>
          </p:sp>
        </p:grpSp>
        <p:sp>
          <p:nvSpPr>
            <p:cNvPr id="10" name="TextBox 9">
              <a:extLst>
                <a:ext uri="{FF2B5EF4-FFF2-40B4-BE49-F238E27FC236}">
                  <a16:creationId xmlns:a16="http://schemas.microsoft.com/office/drawing/2014/main" id="{00E6AA00-ABB5-47A3-9372-F6AD2EBFDC26}"/>
                </a:ext>
              </a:extLst>
            </p:cNvPr>
            <p:cNvSpPr txBox="1"/>
            <p:nvPr/>
          </p:nvSpPr>
          <p:spPr>
            <a:xfrm>
              <a:off x="10548087" y="2525815"/>
              <a:ext cx="3273049" cy="1199898"/>
            </a:xfrm>
            <a:prstGeom prst="rect">
              <a:avLst/>
            </a:prstGeom>
            <a:noFill/>
          </p:spPr>
          <p:txBody>
            <a:bodyPr wrap="square" rtlCol="0">
              <a:spAutoFit/>
            </a:bodyPr>
            <a:lstStyle/>
            <a:p>
              <a:pPr defTabSz="685800"/>
              <a:r>
                <a:rPr lang="en-GB" sz="1200">
                  <a:solidFill>
                    <a:srgbClr val="000000"/>
                  </a:solidFill>
                  <a:latin typeface="Arial" panose="020B0604020202020204"/>
                </a:rPr>
                <a:t>Decision tree requires:</a:t>
              </a:r>
            </a:p>
            <a:p>
              <a:pPr marL="214313" indent="-214313" defTabSz="685800">
                <a:buFont typeface="Arial" panose="020B0604020202020204" pitchFamily="34" charset="0"/>
                <a:buChar char="•"/>
              </a:pPr>
              <a:r>
                <a:rPr lang="en-GB" sz="1200">
                  <a:solidFill>
                    <a:srgbClr val="000000"/>
                  </a:solidFill>
                  <a:latin typeface="Arial" panose="020B0604020202020204"/>
                </a:rPr>
                <a:t>TD location and licence information</a:t>
              </a:r>
            </a:p>
            <a:p>
              <a:pPr marL="214313" indent="-214313" defTabSz="685800">
                <a:buFont typeface="Arial" panose="020B0604020202020204" pitchFamily="34" charset="0"/>
                <a:buChar char="•"/>
              </a:pPr>
              <a:r>
                <a:rPr lang="en-GB" sz="1200">
                  <a:solidFill>
                    <a:srgbClr val="000000"/>
                  </a:solidFill>
                  <a:latin typeface="Arial" panose="020B0604020202020204"/>
                </a:rPr>
                <a:t>Target field information</a:t>
              </a:r>
            </a:p>
          </p:txBody>
        </p:sp>
      </p:grpSp>
    </p:spTree>
    <p:extLst>
      <p:ext uri="{BB962C8B-B14F-4D97-AF65-F5344CB8AC3E}">
        <p14:creationId xmlns:p14="http://schemas.microsoft.com/office/powerpoint/2010/main" val="1579625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B645F4-337B-4A5E-AA54-EC94C697A749}"/>
              </a:ext>
            </a:extLst>
          </p:cNvPr>
          <p:cNvSpPr txBox="1">
            <a:spLocks noGrp="1"/>
          </p:cNvSpPr>
          <p:nvPr>
            <p:ph type="title" idx="4294967295"/>
          </p:nvPr>
        </p:nvSpPr>
        <p:spPr>
          <a:xfrm rot="531621">
            <a:off x="3859508" y="702571"/>
            <a:ext cx="3163110" cy="300082"/>
          </a:xfrm>
          <a:prstGeom prst="rect">
            <a:avLst/>
          </a:prstGeom>
          <a:solidFill>
            <a:srgbClr val="EAEAEA"/>
          </a:solidFill>
          <a:ln>
            <a:solidFill>
              <a:schemeClr val="bg1"/>
            </a:solid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chemeClr val="tx1"/>
                </a:solidFill>
                <a:effectLst/>
                <a:uLnTx/>
                <a:uFillTx/>
                <a:latin typeface="Arial" panose="020B0604020202020204"/>
                <a:ea typeface="+mn-ea"/>
                <a:cs typeface="+mn-cs"/>
              </a:rPr>
              <a:t>Wellbore data is owned by well owners</a:t>
            </a:r>
          </a:p>
        </p:txBody>
      </p:sp>
      <p:pic>
        <p:nvPicPr>
          <p:cNvPr id="5" name="Picture 4" descr="Well log curve icon">
            <a:extLst>
              <a:ext uri="{FF2B5EF4-FFF2-40B4-BE49-F238E27FC236}">
                <a16:creationId xmlns:a16="http://schemas.microsoft.com/office/drawing/2014/main" id="{8158BA94-C023-4492-BD53-B2CA6BAD8E6B}"/>
              </a:ext>
            </a:extLst>
          </p:cNvPr>
          <p:cNvPicPr>
            <a:picLocks noChangeAspect="1"/>
          </p:cNvPicPr>
          <p:nvPr/>
        </p:nvPicPr>
        <p:blipFill>
          <a:blip r:embed="rId3"/>
          <a:stretch>
            <a:fillRect/>
          </a:stretch>
        </p:blipFill>
        <p:spPr>
          <a:xfrm>
            <a:off x="413727" y="166385"/>
            <a:ext cx="2614613" cy="1178719"/>
          </a:xfrm>
          <a:prstGeom prst="rect">
            <a:avLst/>
          </a:prstGeom>
        </p:spPr>
      </p:pic>
      <p:sp>
        <p:nvSpPr>
          <p:cNvPr id="3" name="TextBox 2">
            <a:extLst>
              <a:ext uri="{FF2B5EF4-FFF2-40B4-BE49-F238E27FC236}">
                <a16:creationId xmlns:a16="http://schemas.microsoft.com/office/drawing/2014/main" id="{917AF008-7524-4FF4-8C8D-4AA6413F7CB5}"/>
              </a:ext>
            </a:extLst>
          </p:cNvPr>
          <p:cNvSpPr txBox="1"/>
          <p:nvPr/>
        </p:nvSpPr>
        <p:spPr>
          <a:xfrm>
            <a:off x="413727" y="1648166"/>
            <a:ext cx="3651526" cy="3154710"/>
          </a:xfrm>
          <a:prstGeom prst="rect">
            <a:avLst/>
          </a:prstGeom>
          <a:noFill/>
        </p:spPr>
        <p:txBody>
          <a:bodyPr wrap="square" lIns="91440" tIns="45720" rIns="91440" bIns="45720" rtlCol="0" anchor="t">
            <a:spAutoFit/>
          </a:bodyPr>
          <a:lstStyle/>
          <a:p>
            <a:pPr defTabSz="457189"/>
            <a:r>
              <a:rPr lang="en-GB" sz="1350" b="1">
                <a:solidFill>
                  <a:srgbClr val="002060"/>
                </a:solidFill>
                <a:latin typeface="Arial" panose="020B0604020202020204"/>
              </a:rPr>
              <a:t>Status quo</a:t>
            </a:r>
          </a:p>
          <a:p>
            <a:pPr marL="285743" indent="-285743" defTabSz="457189">
              <a:buFont typeface="Arial" panose="020B0604020202020204" pitchFamily="34" charset="0"/>
              <a:buChar char="•"/>
            </a:pPr>
            <a:r>
              <a:rPr lang="en-GB" sz="1200">
                <a:solidFill>
                  <a:srgbClr val="002060"/>
                </a:solidFill>
                <a:latin typeface="Arial" panose="020B0604020202020204"/>
              </a:rPr>
              <a:t>Completeness of the current data set varies considerably – based on vintage and data owner interpretation of reporting requirements / appetite to fulfil</a:t>
            </a:r>
          </a:p>
          <a:p>
            <a:pPr marL="285743" indent="-285743" defTabSz="457189">
              <a:buFont typeface="Arial" panose="020B0604020202020204" pitchFamily="34" charset="0"/>
              <a:buChar char="•"/>
            </a:pPr>
            <a:r>
              <a:rPr lang="en-GB" sz="1200">
                <a:solidFill>
                  <a:srgbClr val="002060"/>
                </a:solidFill>
                <a:latin typeface="Arial" panose="020B0604020202020204"/>
              </a:rPr>
              <a:t>High item count is no measure of compliance</a:t>
            </a:r>
          </a:p>
          <a:p>
            <a:pPr marL="285743" indent="-285743" defTabSz="457189">
              <a:buFont typeface="Arial" panose="020B0604020202020204" pitchFamily="34" charset="0"/>
              <a:buChar char="•"/>
            </a:pPr>
            <a:r>
              <a:rPr lang="en-GB" sz="1200">
                <a:solidFill>
                  <a:srgbClr val="002060"/>
                </a:solidFill>
                <a:latin typeface="Arial" panose="020B0604020202020204"/>
              </a:rPr>
              <a:t>Past PON 9 ‘basic set’ requirements were a low bar that data owners tried to reach – as opposed to the absolute minimum required</a:t>
            </a:r>
          </a:p>
          <a:p>
            <a:pPr marL="628643" lvl="1" indent="-285743" defTabSz="457189">
              <a:buFont typeface="Arial" panose="020B0604020202020204" pitchFamily="34" charset="0"/>
              <a:buChar char="•"/>
            </a:pPr>
            <a:endParaRPr lang="en-GB" sz="1600">
              <a:solidFill>
                <a:srgbClr val="002060"/>
              </a:solidFill>
              <a:latin typeface="Arial" panose="020B0604020202020204"/>
            </a:endParaRPr>
          </a:p>
          <a:p>
            <a:pPr defTabSz="457189"/>
            <a:r>
              <a:rPr lang="en-GB" sz="1350" b="1">
                <a:solidFill>
                  <a:srgbClr val="002060"/>
                </a:solidFill>
                <a:latin typeface="Arial" panose="020B0604020202020204"/>
              </a:rPr>
              <a:t>Recent compliance work</a:t>
            </a:r>
          </a:p>
          <a:p>
            <a:pPr marL="285743" indent="-285743" defTabSz="457189">
              <a:buFont typeface="Arial" panose="020B0604020202020204" pitchFamily="34" charset="0"/>
              <a:buChar char="•"/>
            </a:pPr>
            <a:r>
              <a:rPr lang="en-GB" sz="1200">
                <a:solidFill>
                  <a:srgbClr val="002060"/>
                </a:solidFill>
                <a:latin typeface="Arial" panose="020B0604020202020204"/>
              </a:rPr>
              <a:t>Recent OGA compliance work has be very successful</a:t>
            </a:r>
          </a:p>
          <a:p>
            <a:pPr marL="628643" lvl="1" indent="-285743" defTabSz="457189">
              <a:buFont typeface="Arial" panose="020B0604020202020204" pitchFamily="34" charset="0"/>
              <a:buChar char="•"/>
            </a:pPr>
            <a:r>
              <a:rPr lang="en-GB" sz="1200">
                <a:solidFill>
                  <a:srgbClr val="002060"/>
                </a:solidFill>
                <a:latin typeface="Arial" panose="020B0604020202020204"/>
              </a:rPr>
              <a:t>11 items types being monitored</a:t>
            </a:r>
          </a:p>
          <a:p>
            <a:pPr marL="628643" lvl="1" indent="-285743" defTabSz="457189">
              <a:buFont typeface="Arial" panose="020B0604020202020204" pitchFamily="34" charset="0"/>
              <a:buChar char="•"/>
            </a:pPr>
            <a:r>
              <a:rPr lang="en-GB" sz="1200">
                <a:solidFill>
                  <a:srgbClr val="002060"/>
                </a:solidFill>
                <a:latin typeface="Arial" panose="020B0604020202020204"/>
              </a:rPr>
              <a:t>Missing items in May 2020 = 24% - now 1.4%</a:t>
            </a:r>
          </a:p>
        </p:txBody>
      </p:sp>
      <p:sp>
        <p:nvSpPr>
          <p:cNvPr id="7" name="TextBox 6">
            <a:extLst>
              <a:ext uri="{FF2B5EF4-FFF2-40B4-BE49-F238E27FC236}">
                <a16:creationId xmlns:a16="http://schemas.microsoft.com/office/drawing/2014/main" id="{4A372737-921F-4E07-8E31-A6D60462D266}"/>
              </a:ext>
            </a:extLst>
          </p:cNvPr>
          <p:cNvSpPr txBox="1"/>
          <p:nvPr/>
        </p:nvSpPr>
        <p:spPr>
          <a:xfrm>
            <a:off x="4572000" y="1733411"/>
            <a:ext cx="4390946" cy="253916"/>
          </a:xfrm>
          <a:prstGeom prst="rect">
            <a:avLst/>
          </a:prstGeom>
          <a:noFill/>
        </p:spPr>
        <p:txBody>
          <a:bodyPr wrap="none" rtlCol="0">
            <a:spAutoFit/>
          </a:bodyPr>
          <a:lstStyle/>
          <a:p>
            <a:pPr defTabSz="685800"/>
            <a:r>
              <a:rPr lang="en-GB" sz="1050" dirty="0">
                <a:solidFill>
                  <a:srgbClr val="000000"/>
                </a:solidFill>
                <a:latin typeface="Arial" panose="020B0604020202020204"/>
              </a:rPr>
              <a:t>Good improvement in compliance – and communication of this to ISCs</a:t>
            </a:r>
          </a:p>
        </p:txBody>
      </p:sp>
      <p:pic>
        <p:nvPicPr>
          <p:cNvPr id="6" name="Picture 5" descr="Graphic showing trends in well data reporting compliance">
            <a:extLst>
              <a:ext uri="{FF2B5EF4-FFF2-40B4-BE49-F238E27FC236}">
                <a16:creationId xmlns:a16="http://schemas.microsoft.com/office/drawing/2014/main" id="{8CEA0846-DDBB-4DCE-BDE8-F669F9DC1460}"/>
              </a:ext>
            </a:extLst>
          </p:cNvPr>
          <p:cNvPicPr>
            <a:picLocks noChangeAspect="1"/>
          </p:cNvPicPr>
          <p:nvPr/>
        </p:nvPicPr>
        <p:blipFill>
          <a:blip r:embed="rId4"/>
          <a:stretch>
            <a:fillRect/>
          </a:stretch>
        </p:blipFill>
        <p:spPr>
          <a:xfrm>
            <a:off x="4672621" y="2047777"/>
            <a:ext cx="4143557" cy="2329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6973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A6C7F-498A-4034-A819-684AEFF530DC}"/>
              </a:ext>
            </a:extLst>
          </p:cNvPr>
          <p:cNvSpPr>
            <a:spLocks noGrp="1"/>
          </p:cNvSpPr>
          <p:nvPr>
            <p:ph type="title" idx="4294967295"/>
          </p:nvPr>
        </p:nvSpPr>
        <p:spPr>
          <a:xfrm>
            <a:off x="628650" y="-993775"/>
            <a:ext cx="7886700" cy="993775"/>
          </a:xfrm>
          <a:prstGeom prst="rect">
            <a:avLst/>
          </a:prstGeom>
        </p:spPr>
        <p:txBody>
          <a:bodyPr anchor="b"/>
          <a:lstStyle/>
          <a:p>
            <a:r>
              <a:rPr lang="en-GB" dirty="0"/>
              <a:t>Wellbore information 2</a:t>
            </a:r>
          </a:p>
        </p:txBody>
      </p:sp>
      <p:pic>
        <p:nvPicPr>
          <p:cNvPr id="7" name="Picture 6" descr="Well log curve icon">
            <a:extLst>
              <a:ext uri="{FF2B5EF4-FFF2-40B4-BE49-F238E27FC236}">
                <a16:creationId xmlns:a16="http://schemas.microsoft.com/office/drawing/2014/main" id="{BB33CF73-AF1A-4F4D-BC5C-367803118922}"/>
              </a:ext>
            </a:extLst>
          </p:cNvPr>
          <p:cNvPicPr>
            <a:picLocks noChangeAspect="1"/>
          </p:cNvPicPr>
          <p:nvPr/>
        </p:nvPicPr>
        <p:blipFill>
          <a:blip r:embed="rId3"/>
          <a:stretch>
            <a:fillRect/>
          </a:stretch>
        </p:blipFill>
        <p:spPr>
          <a:xfrm>
            <a:off x="413727" y="166385"/>
            <a:ext cx="2614613" cy="1178719"/>
          </a:xfrm>
          <a:prstGeom prst="rect">
            <a:avLst/>
          </a:prstGeom>
        </p:spPr>
      </p:pic>
      <p:sp>
        <p:nvSpPr>
          <p:cNvPr id="3" name="TextBox 2">
            <a:extLst>
              <a:ext uri="{FF2B5EF4-FFF2-40B4-BE49-F238E27FC236}">
                <a16:creationId xmlns:a16="http://schemas.microsoft.com/office/drawing/2014/main" id="{917AF008-7524-4FF4-8C8D-4AA6413F7CB5}"/>
              </a:ext>
            </a:extLst>
          </p:cNvPr>
          <p:cNvSpPr txBox="1"/>
          <p:nvPr/>
        </p:nvSpPr>
        <p:spPr>
          <a:xfrm>
            <a:off x="413727" y="1508633"/>
            <a:ext cx="3367787" cy="2908489"/>
          </a:xfrm>
          <a:prstGeom prst="rect">
            <a:avLst/>
          </a:prstGeom>
          <a:noFill/>
        </p:spPr>
        <p:txBody>
          <a:bodyPr wrap="square" lIns="91440" tIns="45720" rIns="91440" bIns="45720" rtlCol="0" anchor="t">
            <a:spAutoFit/>
          </a:bodyPr>
          <a:lstStyle/>
          <a:p>
            <a:pPr marL="628643" lvl="1" indent="-285743" defTabSz="457189">
              <a:buFont typeface="Arial" panose="020B0604020202020204" pitchFamily="34" charset="0"/>
              <a:buChar char="•"/>
            </a:pPr>
            <a:endParaRPr lang="en-GB" sz="1200" dirty="0">
              <a:solidFill>
                <a:srgbClr val="002060"/>
              </a:solidFill>
              <a:latin typeface="Arial" panose="020B0604020202020204"/>
            </a:endParaRPr>
          </a:p>
          <a:p>
            <a:pPr defTabSz="457189"/>
            <a:r>
              <a:rPr lang="en-GB" sz="1350" b="1" dirty="0">
                <a:solidFill>
                  <a:srgbClr val="002060"/>
                </a:solidFill>
                <a:latin typeface="Arial" panose="020B0604020202020204"/>
              </a:rPr>
              <a:t>Impact</a:t>
            </a:r>
          </a:p>
          <a:p>
            <a:pPr marL="257175" indent="-257175" defTabSz="457189">
              <a:buFont typeface="Arial" panose="020B0604020202020204" pitchFamily="34" charset="0"/>
              <a:buChar char="•"/>
            </a:pPr>
            <a:r>
              <a:rPr lang="en-GB" sz="1200" dirty="0">
                <a:solidFill>
                  <a:srgbClr val="002060"/>
                </a:solidFill>
                <a:latin typeface="Arial" panose="020B0604020202020204"/>
              </a:rPr>
              <a:t>A complete data set will have a positive impact on MER and will be a requirement for Energy Transition</a:t>
            </a:r>
          </a:p>
          <a:p>
            <a:pPr marL="257175" indent="-257175" defTabSz="457189">
              <a:buFont typeface="Arial" panose="020B0604020202020204" pitchFamily="34" charset="0"/>
              <a:buChar char="•"/>
            </a:pPr>
            <a:r>
              <a:rPr lang="en-GB" sz="1200" dirty="0">
                <a:solidFill>
                  <a:srgbClr val="002060"/>
                </a:solidFill>
                <a:latin typeface="Arial" panose="020B0604020202020204"/>
              </a:rPr>
              <a:t>Reporting data (in the correct from and manner) relieves the obligation to retain – so can reduce industry costs</a:t>
            </a:r>
          </a:p>
          <a:p>
            <a:pPr marL="257175" indent="-257175" defTabSz="457189">
              <a:buFont typeface="Arial" panose="020B0604020202020204" pitchFamily="34" charset="0"/>
              <a:buChar char="•"/>
            </a:pPr>
            <a:endParaRPr lang="en-GB" sz="1200" dirty="0">
              <a:solidFill>
                <a:srgbClr val="002060"/>
              </a:solidFill>
              <a:latin typeface="Arial" panose="020B0604020202020204"/>
            </a:endParaRPr>
          </a:p>
          <a:p>
            <a:pPr defTabSz="457189"/>
            <a:r>
              <a:rPr lang="en-GB" sz="1350" b="1" dirty="0">
                <a:solidFill>
                  <a:srgbClr val="002060"/>
                </a:solidFill>
                <a:latin typeface="Arial" panose="020B0604020202020204"/>
              </a:rPr>
              <a:t>Future</a:t>
            </a:r>
          </a:p>
          <a:p>
            <a:pPr marL="257175" indent="-257175" defTabSz="457189">
              <a:buFont typeface="Arial" panose="020B0604020202020204" pitchFamily="34" charset="0"/>
              <a:buChar char="•"/>
            </a:pPr>
            <a:r>
              <a:rPr lang="en-GB" sz="1200" dirty="0">
                <a:solidFill>
                  <a:srgbClr val="002060"/>
                </a:solidFill>
                <a:latin typeface="Arial" panose="020B0604020202020204"/>
              </a:rPr>
              <a:t>The ability of the OGA to measure compliance (more items types) will increase due to Data Warehouse</a:t>
            </a:r>
          </a:p>
          <a:p>
            <a:pPr marL="257175" indent="-257175" defTabSz="457189">
              <a:buFont typeface="Arial" panose="020B0604020202020204" pitchFamily="34" charset="0"/>
              <a:buChar char="•"/>
            </a:pPr>
            <a:r>
              <a:rPr lang="en-GB" sz="1200" dirty="0">
                <a:solidFill>
                  <a:srgbClr val="002060"/>
                </a:solidFill>
                <a:latin typeface="Arial" panose="020B0604020202020204"/>
              </a:rPr>
              <a:t>The QC of data at ingress will improve due to NDR functionality</a:t>
            </a:r>
          </a:p>
        </p:txBody>
      </p:sp>
      <p:pic>
        <p:nvPicPr>
          <p:cNvPr id="5" name="Picture 4" descr="Graphic showing Data Compliance">
            <a:extLst>
              <a:ext uri="{FF2B5EF4-FFF2-40B4-BE49-F238E27FC236}">
                <a16:creationId xmlns:a16="http://schemas.microsoft.com/office/drawing/2014/main" id="{7AA23128-402A-4EF5-815D-D1EBD1E093B0}"/>
              </a:ext>
            </a:extLst>
          </p:cNvPr>
          <p:cNvPicPr>
            <a:picLocks noChangeAspect="1"/>
          </p:cNvPicPr>
          <p:nvPr/>
        </p:nvPicPr>
        <p:blipFill>
          <a:blip r:embed="rId4"/>
          <a:stretch>
            <a:fillRect/>
          </a:stretch>
        </p:blipFill>
        <p:spPr>
          <a:xfrm>
            <a:off x="4390609" y="1932025"/>
            <a:ext cx="4134398" cy="2329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6141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7AF008-7524-4FF4-8C8D-4AA6413F7CB5}"/>
              </a:ext>
            </a:extLst>
          </p:cNvPr>
          <p:cNvSpPr txBox="1"/>
          <p:nvPr/>
        </p:nvSpPr>
        <p:spPr>
          <a:xfrm>
            <a:off x="413728" y="1484300"/>
            <a:ext cx="8316545" cy="3200876"/>
          </a:xfrm>
          <a:prstGeom prst="rect">
            <a:avLst/>
          </a:prstGeom>
          <a:noFill/>
        </p:spPr>
        <p:txBody>
          <a:bodyPr wrap="square" lIns="91440" tIns="45720" rIns="91440" bIns="45720" rtlCol="0" anchor="t">
            <a:spAutoFit/>
          </a:bodyPr>
          <a:lstStyle/>
          <a:p>
            <a:pPr defTabSz="457189"/>
            <a:r>
              <a:rPr lang="en-GB" sz="1350" b="1">
                <a:solidFill>
                  <a:srgbClr val="002060"/>
                </a:solidFill>
                <a:latin typeface="Arial" panose="020B0604020202020204"/>
              </a:rPr>
              <a:t>Status quo</a:t>
            </a:r>
          </a:p>
          <a:p>
            <a:pPr marL="285743" indent="-285743" defTabSz="457189">
              <a:buFont typeface="Arial" panose="020B0604020202020204" pitchFamily="34" charset="0"/>
              <a:buChar char="•"/>
            </a:pPr>
            <a:r>
              <a:rPr lang="en-GB" sz="1200">
                <a:solidFill>
                  <a:srgbClr val="002060"/>
                </a:solidFill>
                <a:latin typeface="Arial" panose="020B0604020202020204"/>
              </a:rPr>
              <a:t>Seismic headers in the current NDR are not ‘used’ as much a wellbore headers</a:t>
            </a:r>
          </a:p>
          <a:p>
            <a:pPr marL="285743" indent="-285743" defTabSz="457189">
              <a:buFont typeface="Arial" panose="020B0604020202020204" pitchFamily="34" charset="0"/>
              <a:buChar char="•"/>
            </a:pPr>
            <a:r>
              <a:rPr lang="en-GB" sz="1200">
                <a:solidFill>
                  <a:srgbClr val="002060"/>
                </a:solidFill>
                <a:latin typeface="Arial" panose="020B0604020202020204"/>
              </a:rPr>
              <a:t>5092 headers – only 1507 have any data loaded</a:t>
            </a:r>
          </a:p>
          <a:p>
            <a:pPr marL="285743" indent="-285743" defTabSz="457189">
              <a:buFont typeface="Arial" panose="020B0604020202020204" pitchFamily="34" charset="0"/>
              <a:buChar char="•"/>
            </a:pPr>
            <a:r>
              <a:rPr lang="en-GB" sz="1200">
                <a:solidFill>
                  <a:srgbClr val="002060"/>
                </a:solidFill>
                <a:latin typeface="Arial" panose="020B0604020202020204"/>
              </a:rPr>
              <a:t>80% of the headers are pre 1995</a:t>
            </a:r>
          </a:p>
          <a:p>
            <a:pPr marL="285743" indent="-285743" defTabSz="457189">
              <a:buFont typeface="Arial" panose="020B0604020202020204" pitchFamily="34" charset="0"/>
              <a:buChar char="•"/>
            </a:pPr>
            <a:r>
              <a:rPr lang="en-GB" sz="1200">
                <a:solidFill>
                  <a:srgbClr val="002060"/>
                </a:solidFill>
                <a:latin typeface="Arial" panose="020B0604020202020204"/>
              </a:rPr>
              <a:t>Any dataset that is not used, will be lower quality than otherwise – the seismic headers are no exception</a:t>
            </a:r>
          </a:p>
          <a:p>
            <a:pPr marL="628643" lvl="1" indent="-285743" defTabSz="457189">
              <a:buFont typeface="Arial" panose="020B0604020202020204" pitchFamily="34" charset="0"/>
              <a:buChar char="•"/>
            </a:pPr>
            <a:endParaRPr lang="en-GB" sz="1600">
              <a:solidFill>
                <a:srgbClr val="002060"/>
              </a:solidFill>
              <a:latin typeface="Arial" panose="020B0604020202020204"/>
            </a:endParaRPr>
          </a:p>
          <a:p>
            <a:pPr defTabSz="457189"/>
            <a:r>
              <a:rPr lang="en-GB" sz="1350" b="1">
                <a:solidFill>
                  <a:srgbClr val="002060"/>
                </a:solidFill>
                <a:latin typeface="Arial" panose="020B0604020202020204"/>
              </a:rPr>
              <a:t>Recent compliance work</a:t>
            </a:r>
          </a:p>
          <a:p>
            <a:pPr marL="285743" indent="-285743" defTabSz="457189">
              <a:buFont typeface="Arial" panose="020B0604020202020204" pitchFamily="34" charset="0"/>
              <a:buChar char="•"/>
            </a:pPr>
            <a:r>
              <a:rPr lang="en-GB" sz="1200">
                <a:solidFill>
                  <a:srgbClr val="002060"/>
                </a:solidFill>
                <a:latin typeface="Arial" panose="020B0604020202020204"/>
              </a:rPr>
              <a:t>The OGA has not, to date, focused much attention on the quality of seismic headers</a:t>
            </a:r>
          </a:p>
          <a:p>
            <a:pPr marL="285743" indent="-285743" defTabSz="457189">
              <a:buFont typeface="Arial" panose="020B0604020202020204" pitchFamily="34" charset="0"/>
              <a:buChar char="•"/>
            </a:pPr>
            <a:endParaRPr lang="en-GB" sz="1200">
              <a:solidFill>
                <a:srgbClr val="002060"/>
              </a:solidFill>
              <a:latin typeface="Arial" panose="020B0604020202020204"/>
            </a:endParaRPr>
          </a:p>
          <a:p>
            <a:pPr defTabSz="457189"/>
            <a:r>
              <a:rPr lang="en-GB" sz="1350" b="1">
                <a:solidFill>
                  <a:srgbClr val="002060"/>
                </a:solidFill>
                <a:latin typeface="Arial" panose="020B0604020202020204"/>
              </a:rPr>
              <a:t>Impact</a:t>
            </a:r>
          </a:p>
          <a:p>
            <a:pPr marL="257175" indent="-257175" defTabSz="457189">
              <a:buFont typeface="Arial" panose="020B0604020202020204" pitchFamily="34" charset="0"/>
              <a:buChar char="•"/>
            </a:pPr>
            <a:r>
              <a:rPr lang="en-GB" sz="1200">
                <a:solidFill>
                  <a:srgbClr val="002060"/>
                </a:solidFill>
                <a:latin typeface="Arial" panose="020B0604020202020204"/>
              </a:rPr>
              <a:t>Seismic data loading is about to increase significantly - the low quality of the headers will impact this</a:t>
            </a:r>
          </a:p>
          <a:p>
            <a:pPr marL="257175" indent="-257175" defTabSz="457189">
              <a:buFont typeface="Arial" panose="020B0604020202020204" pitchFamily="34" charset="0"/>
              <a:buChar char="•"/>
            </a:pPr>
            <a:r>
              <a:rPr lang="en-GB" sz="1200">
                <a:solidFill>
                  <a:srgbClr val="002060"/>
                </a:solidFill>
                <a:latin typeface="Arial" panose="020B0604020202020204"/>
              </a:rPr>
              <a:t>Most concerning will be ownership errors – which prevent the true owner loading data</a:t>
            </a:r>
          </a:p>
          <a:p>
            <a:pPr marL="257175" indent="-257175" defTabSz="457189">
              <a:buFont typeface="Arial" panose="020B0604020202020204" pitchFamily="34" charset="0"/>
              <a:buChar char="•"/>
            </a:pPr>
            <a:endParaRPr lang="en-GB" sz="1200">
              <a:solidFill>
                <a:srgbClr val="002060"/>
              </a:solidFill>
              <a:latin typeface="Arial" panose="020B0604020202020204"/>
            </a:endParaRPr>
          </a:p>
          <a:p>
            <a:pPr defTabSz="457189"/>
            <a:r>
              <a:rPr lang="en-GB" sz="1350" b="1">
                <a:solidFill>
                  <a:srgbClr val="002060"/>
                </a:solidFill>
                <a:latin typeface="Arial" panose="020B0604020202020204"/>
              </a:rPr>
              <a:t>Future</a:t>
            </a:r>
          </a:p>
          <a:p>
            <a:pPr marL="257175" indent="-257175" defTabSz="457189">
              <a:buFont typeface="Arial" panose="020B0604020202020204" pitchFamily="34" charset="0"/>
              <a:buChar char="•"/>
            </a:pPr>
            <a:r>
              <a:rPr lang="en-GB" sz="1200">
                <a:solidFill>
                  <a:srgbClr val="002060"/>
                </a:solidFill>
                <a:latin typeface="Arial" panose="020B0604020202020204"/>
              </a:rPr>
              <a:t>OGA will work with survey owners to improve the quality of the survey headers</a:t>
            </a:r>
          </a:p>
          <a:p>
            <a:pPr marL="257175" indent="-257175" defTabSz="457189">
              <a:buFont typeface="Arial" panose="020B0604020202020204" pitchFamily="34" charset="0"/>
              <a:buChar char="•"/>
            </a:pPr>
            <a:r>
              <a:rPr lang="en-GB" sz="1200">
                <a:solidFill>
                  <a:srgbClr val="002060"/>
                </a:solidFill>
                <a:latin typeface="Arial" panose="020B0604020202020204"/>
              </a:rPr>
              <a:t>Improvement in the header creation process will be made</a:t>
            </a:r>
          </a:p>
        </p:txBody>
      </p:sp>
      <p:sp>
        <p:nvSpPr>
          <p:cNvPr id="9" name="Title 8">
            <a:extLst>
              <a:ext uri="{FF2B5EF4-FFF2-40B4-BE49-F238E27FC236}">
                <a16:creationId xmlns:a16="http://schemas.microsoft.com/office/drawing/2014/main" id="{AF748186-F53E-4604-8047-D99BEDFB2AB5}"/>
              </a:ext>
            </a:extLst>
          </p:cNvPr>
          <p:cNvSpPr txBox="1">
            <a:spLocks noGrp="1"/>
          </p:cNvSpPr>
          <p:nvPr>
            <p:ph type="title" idx="4294967295"/>
          </p:nvPr>
        </p:nvSpPr>
        <p:spPr>
          <a:xfrm rot="1024337">
            <a:off x="4258811" y="885289"/>
            <a:ext cx="4089581" cy="300082"/>
          </a:xfrm>
          <a:prstGeom prst="rect">
            <a:avLst/>
          </a:prstGeom>
          <a:solidFill>
            <a:srgbClr val="EAEAEA"/>
          </a:solidFill>
          <a:ln>
            <a:solidFill>
              <a:schemeClr val="bg1"/>
            </a:solid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chemeClr val="tx1"/>
                </a:solidFill>
                <a:effectLst/>
                <a:uLnTx/>
                <a:uFillTx/>
                <a:latin typeface="Arial" panose="020B0604020202020204"/>
                <a:ea typeface="+mn-ea"/>
                <a:cs typeface="+mn-cs"/>
              </a:rPr>
              <a:t>Seismic summary data is owned by survey owners</a:t>
            </a:r>
          </a:p>
        </p:txBody>
      </p:sp>
      <p:pic>
        <p:nvPicPr>
          <p:cNvPr id="10" name="Picture 9" descr="Seismic icon">
            <a:extLst>
              <a:ext uri="{FF2B5EF4-FFF2-40B4-BE49-F238E27FC236}">
                <a16:creationId xmlns:a16="http://schemas.microsoft.com/office/drawing/2014/main" id="{5AC13CE9-6F7E-4476-AEC0-EE8B06E347DD}"/>
              </a:ext>
            </a:extLst>
          </p:cNvPr>
          <p:cNvPicPr>
            <a:picLocks noChangeAspect="1"/>
          </p:cNvPicPr>
          <p:nvPr/>
        </p:nvPicPr>
        <p:blipFill>
          <a:blip r:embed="rId3"/>
          <a:stretch>
            <a:fillRect/>
          </a:stretch>
        </p:blipFill>
        <p:spPr>
          <a:xfrm>
            <a:off x="399943" y="237830"/>
            <a:ext cx="2342254" cy="960235"/>
          </a:xfrm>
          <a:prstGeom prst="rect">
            <a:avLst/>
          </a:prstGeom>
        </p:spPr>
      </p:pic>
    </p:spTree>
    <p:extLst>
      <p:ext uri="{BB962C8B-B14F-4D97-AF65-F5344CB8AC3E}">
        <p14:creationId xmlns:p14="http://schemas.microsoft.com/office/powerpoint/2010/main" val="2323274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AFC541-C0D9-494F-BC43-2525C94AFB41}"/>
              </a:ext>
            </a:extLst>
          </p:cNvPr>
          <p:cNvSpPr txBox="1">
            <a:spLocks noGrp="1"/>
          </p:cNvSpPr>
          <p:nvPr>
            <p:ph type="title" idx="4294967295"/>
          </p:nvPr>
        </p:nvSpPr>
        <p:spPr>
          <a:xfrm rot="1024337">
            <a:off x="3816381" y="885289"/>
            <a:ext cx="4974439" cy="300082"/>
          </a:xfrm>
          <a:prstGeom prst="rect">
            <a:avLst/>
          </a:prstGeom>
          <a:solidFill>
            <a:srgbClr val="EAEAEA"/>
          </a:solidFill>
          <a:ln>
            <a:solidFill>
              <a:schemeClr val="bg1"/>
            </a:solid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chemeClr val="tx1"/>
                </a:solidFill>
                <a:effectLst/>
                <a:uLnTx/>
                <a:uFillTx/>
                <a:latin typeface="Arial" panose="020B0604020202020204"/>
                <a:ea typeface="+mn-ea"/>
                <a:cs typeface="+mn-cs"/>
              </a:rPr>
              <a:t>Infrastructure summary data is owned by infrastructure owners</a:t>
            </a:r>
          </a:p>
        </p:txBody>
      </p:sp>
      <p:pic>
        <p:nvPicPr>
          <p:cNvPr id="7" name="Picture 6" descr="Pipeline icon">
            <a:extLst>
              <a:ext uri="{FF2B5EF4-FFF2-40B4-BE49-F238E27FC236}">
                <a16:creationId xmlns:a16="http://schemas.microsoft.com/office/drawing/2014/main" id="{6CE855E0-5511-4A81-883A-C52FB539C9F5}"/>
              </a:ext>
            </a:extLst>
          </p:cNvPr>
          <p:cNvPicPr>
            <a:picLocks noChangeAspect="1"/>
          </p:cNvPicPr>
          <p:nvPr/>
        </p:nvPicPr>
        <p:blipFill rotWithShape="1">
          <a:blip r:embed="rId3"/>
          <a:srcRect t="15772"/>
          <a:stretch/>
        </p:blipFill>
        <p:spPr>
          <a:xfrm>
            <a:off x="431800" y="153211"/>
            <a:ext cx="3050584" cy="1121339"/>
          </a:xfrm>
          <a:prstGeom prst="rect">
            <a:avLst/>
          </a:prstGeom>
        </p:spPr>
      </p:pic>
      <p:sp>
        <p:nvSpPr>
          <p:cNvPr id="3" name="TextBox 2">
            <a:extLst>
              <a:ext uri="{FF2B5EF4-FFF2-40B4-BE49-F238E27FC236}">
                <a16:creationId xmlns:a16="http://schemas.microsoft.com/office/drawing/2014/main" id="{917AF008-7524-4FF4-8C8D-4AA6413F7CB5}"/>
              </a:ext>
            </a:extLst>
          </p:cNvPr>
          <p:cNvSpPr txBox="1"/>
          <p:nvPr/>
        </p:nvSpPr>
        <p:spPr>
          <a:xfrm>
            <a:off x="444185" y="1891143"/>
            <a:ext cx="3380059" cy="2785378"/>
          </a:xfrm>
          <a:prstGeom prst="rect">
            <a:avLst/>
          </a:prstGeom>
          <a:noFill/>
        </p:spPr>
        <p:txBody>
          <a:bodyPr wrap="square" lIns="91440" tIns="45720" rIns="91440" bIns="45720" rtlCol="0" anchor="t">
            <a:spAutoFit/>
          </a:bodyPr>
          <a:lstStyle/>
          <a:p>
            <a:pPr defTabSz="457189"/>
            <a:r>
              <a:rPr lang="en-GB" sz="1350" b="1">
                <a:solidFill>
                  <a:srgbClr val="002060"/>
                </a:solidFill>
                <a:latin typeface="Arial" panose="020B0604020202020204"/>
              </a:rPr>
              <a:t>Status quo</a:t>
            </a:r>
          </a:p>
          <a:p>
            <a:pPr marL="285743" indent="-285743" defTabSz="457189">
              <a:buFont typeface="Arial" panose="020B0604020202020204" pitchFamily="34" charset="0"/>
              <a:buChar char="•"/>
            </a:pPr>
            <a:r>
              <a:rPr lang="en-GB" sz="1200">
                <a:solidFill>
                  <a:srgbClr val="002060"/>
                </a:solidFill>
                <a:latin typeface="Arial" panose="020B0604020202020204"/>
              </a:rPr>
              <a:t>Data ‘refreshed’ in 2 cycles / year</a:t>
            </a:r>
          </a:p>
          <a:p>
            <a:pPr marL="285743" indent="-285743" defTabSz="457189">
              <a:buFont typeface="Arial" panose="020B0604020202020204" pitchFamily="34" charset="0"/>
              <a:buChar char="•"/>
            </a:pPr>
            <a:r>
              <a:rPr lang="en-GB" sz="1200">
                <a:solidFill>
                  <a:srgbClr val="002060"/>
                </a:solidFill>
                <a:latin typeface="Arial" panose="020B0604020202020204"/>
              </a:rPr>
              <a:t>‘Changes’ within past period should be reported (additions / modifications / removals)</a:t>
            </a:r>
          </a:p>
          <a:p>
            <a:pPr marL="285743" indent="-285743" defTabSz="457189">
              <a:buFont typeface="Arial" panose="020B0604020202020204" pitchFamily="34" charset="0"/>
              <a:buChar char="•"/>
            </a:pPr>
            <a:r>
              <a:rPr lang="en-GB" sz="1200">
                <a:solidFill>
                  <a:srgbClr val="002060"/>
                </a:solidFill>
                <a:latin typeface="Arial" panose="020B0604020202020204"/>
              </a:rPr>
              <a:t>Data was inherited by CDA and subsequently OGA</a:t>
            </a:r>
          </a:p>
          <a:p>
            <a:pPr marL="285743" indent="-285743" defTabSz="457189">
              <a:buFont typeface="Arial" panose="020B0604020202020204" pitchFamily="34" charset="0"/>
              <a:buChar char="•"/>
            </a:pPr>
            <a:r>
              <a:rPr lang="en-GB" sz="1200">
                <a:solidFill>
                  <a:srgbClr val="002060"/>
                </a:solidFill>
                <a:latin typeface="Arial" panose="020B0604020202020204"/>
              </a:rPr>
              <a:t>Current quality is very low</a:t>
            </a:r>
          </a:p>
          <a:p>
            <a:pPr marL="628643" lvl="1" indent="-285743" defTabSz="457189">
              <a:buFont typeface="Arial" panose="020B0604020202020204" pitchFamily="34" charset="0"/>
              <a:buChar char="•"/>
            </a:pPr>
            <a:endParaRPr lang="en-GB" sz="1600">
              <a:solidFill>
                <a:srgbClr val="002060"/>
              </a:solidFill>
              <a:latin typeface="Arial" panose="020B0604020202020204"/>
            </a:endParaRPr>
          </a:p>
          <a:p>
            <a:pPr defTabSz="457189"/>
            <a:r>
              <a:rPr lang="en-GB" sz="1350" b="1">
                <a:solidFill>
                  <a:srgbClr val="002060"/>
                </a:solidFill>
                <a:latin typeface="Arial" panose="020B0604020202020204"/>
              </a:rPr>
              <a:t>Recent compliance work</a:t>
            </a:r>
          </a:p>
          <a:p>
            <a:pPr marL="285743" indent="-285743" defTabSz="457189">
              <a:buFont typeface="Arial" panose="020B0604020202020204" pitchFamily="34" charset="0"/>
              <a:buChar char="•"/>
            </a:pPr>
            <a:r>
              <a:rPr lang="en-GB" sz="1200">
                <a:solidFill>
                  <a:srgbClr val="002060"/>
                </a:solidFill>
                <a:latin typeface="Arial" panose="020B0604020202020204"/>
              </a:rPr>
              <a:t>Other than ‘use of Powers’ OGA has twice highlighted issues with specific data types to ‘highlight’ the magnitude of the overall poor quality</a:t>
            </a:r>
          </a:p>
        </p:txBody>
      </p:sp>
      <p:pic>
        <p:nvPicPr>
          <p:cNvPr id="8" name="Picture 7" descr="Graphic showing infrastructure data analysis">
            <a:extLst>
              <a:ext uri="{FF2B5EF4-FFF2-40B4-BE49-F238E27FC236}">
                <a16:creationId xmlns:a16="http://schemas.microsoft.com/office/drawing/2014/main" id="{9133A337-8FB4-4203-846B-55E11CABB8BB}"/>
              </a:ext>
            </a:extLst>
          </p:cNvPr>
          <p:cNvPicPr>
            <a:picLocks noChangeAspect="1"/>
          </p:cNvPicPr>
          <p:nvPr/>
        </p:nvPicPr>
        <p:blipFill>
          <a:blip r:embed="rId4"/>
          <a:stretch>
            <a:fillRect/>
          </a:stretch>
        </p:blipFill>
        <p:spPr>
          <a:xfrm>
            <a:off x="4222869" y="1950790"/>
            <a:ext cx="4266376" cy="2871698"/>
          </a:xfrm>
          <a:prstGeom prst="rect">
            <a:avLst/>
          </a:prstGeom>
        </p:spPr>
      </p:pic>
    </p:spTree>
    <p:extLst>
      <p:ext uri="{BB962C8B-B14F-4D97-AF65-F5344CB8AC3E}">
        <p14:creationId xmlns:p14="http://schemas.microsoft.com/office/powerpoint/2010/main" val="4080709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DB7024B5-9369-4D43-A658-DE9D55BF039B}"/>
              </a:ext>
            </a:extLst>
          </p:cNvPr>
          <p:cNvSpPr txBox="1">
            <a:spLocks noGrp="1"/>
          </p:cNvSpPr>
          <p:nvPr>
            <p:ph type="title" idx="4294967295"/>
          </p:nvPr>
        </p:nvSpPr>
        <p:spPr>
          <a:xfrm>
            <a:off x="431800" y="206229"/>
            <a:ext cx="5955506" cy="3323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a:lstStyle>
          <a:p>
            <a:pPr marL="21281" marR="0" lvl="0" indent="0" algn="l" defTabSz="914378"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Infrastructure Summary Data</a:t>
            </a:r>
          </a:p>
        </p:txBody>
      </p:sp>
      <p:sp>
        <p:nvSpPr>
          <p:cNvPr id="3" name="TextBox 2">
            <a:extLst>
              <a:ext uri="{FF2B5EF4-FFF2-40B4-BE49-F238E27FC236}">
                <a16:creationId xmlns:a16="http://schemas.microsoft.com/office/drawing/2014/main" id="{917AF008-7524-4FF4-8C8D-4AA6413F7CB5}"/>
              </a:ext>
            </a:extLst>
          </p:cNvPr>
          <p:cNvSpPr txBox="1"/>
          <p:nvPr/>
        </p:nvSpPr>
        <p:spPr>
          <a:xfrm>
            <a:off x="413728" y="994409"/>
            <a:ext cx="4829117" cy="3093154"/>
          </a:xfrm>
          <a:prstGeom prst="rect">
            <a:avLst/>
          </a:prstGeom>
          <a:noFill/>
        </p:spPr>
        <p:txBody>
          <a:bodyPr wrap="square" lIns="91440" tIns="45720" rIns="91440" bIns="45720" rtlCol="0" anchor="t">
            <a:spAutoFit/>
          </a:bodyPr>
          <a:lstStyle/>
          <a:p>
            <a:pPr marL="628643" lvl="1" indent="-285743" defTabSz="457189">
              <a:buFont typeface="Arial" panose="020B0604020202020204" pitchFamily="34" charset="0"/>
              <a:buChar char="•"/>
            </a:pPr>
            <a:endParaRPr lang="en-GB" sz="1200">
              <a:solidFill>
                <a:srgbClr val="002060"/>
              </a:solidFill>
              <a:latin typeface="Arial" panose="020B0604020202020204"/>
            </a:endParaRPr>
          </a:p>
          <a:p>
            <a:pPr defTabSz="457189"/>
            <a:r>
              <a:rPr lang="en-GB" sz="1350" b="1">
                <a:solidFill>
                  <a:srgbClr val="002060"/>
                </a:solidFill>
                <a:latin typeface="Arial" panose="020B0604020202020204"/>
              </a:rPr>
              <a:t>Impact</a:t>
            </a:r>
          </a:p>
          <a:p>
            <a:pPr marL="257175" indent="-257175" defTabSz="457189">
              <a:buFont typeface="Arial" panose="020B0604020202020204" pitchFamily="34" charset="0"/>
              <a:buChar char="•"/>
            </a:pPr>
            <a:r>
              <a:rPr lang="en-GB" sz="1200">
                <a:solidFill>
                  <a:srgbClr val="002060"/>
                </a:solidFill>
                <a:latin typeface="Arial" panose="020B0604020202020204"/>
              </a:rPr>
              <a:t>Infrastructure data (along with well and survey data) will play an important role in Energy Transition</a:t>
            </a:r>
          </a:p>
          <a:p>
            <a:pPr marL="257175" indent="-257175" defTabSz="457189">
              <a:buFont typeface="Arial" panose="020B0604020202020204" pitchFamily="34" charset="0"/>
              <a:buChar char="•"/>
            </a:pPr>
            <a:r>
              <a:rPr lang="en-GB" sz="1200">
                <a:solidFill>
                  <a:srgbClr val="002060"/>
                </a:solidFill>
                <a:latin typeface="Arial" panose="020B0604020202020204"/>
              </a:rPr>
              <a:t>Infrastructure ‘data’ is not currently reported – but the OGA does have the power to request this information</a:t>
            </a:r>
          </a:p>
          <a:p>
            <a:pPr marL="257175" indent="-257175" defTabSz="457189">
              <a:buFont typeface="Arial" panose="020B0604020202020204" pitchFamily="34" charset="0"/>
              <a:buChar char="•"/>
            </a:pPr>
            <a:r>
              <a:rPr lang="en-GB" sz="1200">
                <a:solidFill>
                  <a:srgbClr val="002060"/>
                </a:solidFill>
                <a:latin typeface="Arial" panose="020B0604020202020204"/>
              </a:rPr>
              <a:t>When the OGA does request ‘information’, a high quality set of summary information will help</a:t>
            </a:r>
          </a:p>
          <a:p>
            <a:pPr marL="257175" indent="-257175" defTabSz="457189">
              <a:buFont typeface="Arial" panose="020B0604020202020204" pitchFamily="34" charset="0"/>
              <a:buChar char="•"/>
            </a:pPr>
            <a:endParaRPr lang="en-GB" sz="1200">
              <a:solidFill>
                <a:srgbClr val="002060"/>
              </a:solidFill>
              <a:latin typeface="Arial" panose="020B0604020202020204"/>
            </a:endParaRPr>
          </a:p>
          <a:p>
            <a:pPr defTabSz="457189"/>
            <a:r>
              <a:rPr lang="en-GB" sz="1350" b="1">
                <a:solidFill>
                  <a:srgbClr val="002060"/>
                </a:solidFill>
                <a:latin typeface="Arial" panose="020B0604020202020204"/>
              </a:rPr>
              <a:t>Future</a:t>
            </a:r>
          </a:p>
          <a:p>
            <a:pPr marL="257175" indent="-257175" defTabSz="457189">
              <a:buFont typeface="Arial" panose="020B0604020202020204" pitchFamily="34" charset="0"/>
              <a:buChar char="•"/>
            </a:pPr>
            <a:r>
              <a:rPr lang="en-GB" sz="1200">
                <a:solidFill>
                  <a:srgbClr val="002060"/>
                </a:solidFill>
                <a:latin typeface="Arial" panose="020B0604020202020204"/>
              </a:rPr>
              <a:t>The ‘form and manner’ of reporting Infrastructure Summary Information’ is about to change</a:t>
            </a:r>
          </a:p>
          <a:p>
            <a:pPr marL="257175" indent="-257175" defTabSz="457189">
              <a:buFont typeface="Arial" panose="020B0604020202020204" pitchFamily="34" charset="0"/>
              <a:buChar char="•"/>
            </a:pPr>
            <a:r>
              <a:rPr lang="en-GB" sz="1200">
                <a:solidFill>
                  <a:srgbClr val="002060"/>
                </a:solidFill>
                <a:latin typeface="Arial" panose="020B0604020202020204"/>
              </a:rPr>
              <a:t>In October information will be reported using Shape Files and Feature Classes (similar in format to the files available on the OGA Data Centre</a:t>
            </a:r>
          </a:p>
          <a:p>
            <a:pPr marL="257175" indent="-257175" defTabSz="457189">
              <a:buFont typeface="Arial" panose="020B0604020202020204" pitchFamily="34" charset="0"/>
              <a:buChar char="•"/>
            </a:pPr>
            <a:r>
              <a:rPr lang="en-GB" sz="1200">
                <a:solidFill>
                  <a:srgbClr val="002060"/>
                </a:solidFill>
                <a:latin typeface="Arial" panose="020B0604020202020204"/>
              </a:rPr>
              <a:t>The ‘classification’ of items will be improved</a:t>
            </a:r>
          </a:p>
        </p:txBody>
      </p:sp>
      <p:pic>
        <p:nvPicPr>
          <p:cNvPr id="6" name="Picture 5">
            <a:extLst>
              <a:ext uri="{FF2B5EF4-FFF2-40B4-BE49-F238E27FC236}">
                <a16:creationId xmlns:a16="http://schemas.microsoft.com/office/drawing/2014/main" id="{24F37931-F11F-4872-9415-B3D8310FF88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47928" y="1389736"/>
            <a:ext cx="3102502" cy="2697828"/>
          </a:xfrm>
          <a:prstGeom prst="rect">
            <a:avLst/>
          </a:prstGeom>
        </p:spPr>
      </p:pic>
    </p:spTree>
    <p:extLst>
      <p:ext uri="{BB962C8B-B14F-4D97-AF65-F5344CB8AC3E}">
        <p14:creationId xmlns:p14="http://schemas.microsoft.com/office/powerpoint/2010/main" val="1171542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431799" y="195263"/>
            <a:ext cx="6242269" cy="376237"/>
          </a:xfrm>
        </p:spPr>
        <p:txBody>
          <a:bodyPr/>
          <a:lstStyle/>
          <a:p>
            <a:r>
              <a:rPr lang="en-GB" dirty="0">
                <a:solidFill>
                  <a:srgbClr val="002060"/>
                </a:solidFill>
              </a:rPr>
              <a:t>Agenda: NDR User Group 2 </a:t>
            </a:r>
            <a:br>
              <a:rPr lang="en-GB" dirty="0">
                <a:solidFill>
                  <a:srgbClr val="002060"/>
                </a:solidFill>
              </a:rPr>
            </a:br>
            <a:endParaRPr lang="en-GB" dirty="0">
              <a:solidFill>
                <a:srgbClr val="002060"/>
              </a:solidFill>
            </a:endParaRPr>
          </a:p>
        </p:txBody>
      </p:sp>
      <p:pic>
        <p:nvPicPr>
          <p:cNvPr id="5" name="Graphic 4">
            <a:extLst>
              <a:ext uri="{FF2B5EF4-FFF2-40B4-BE49-F238E27FC236}">
                <a16:creationId xmlns:a16="http://schemas.microsoft.com/office/drawing/2014/main" id="{FCD565AC-6DA6-49FF-A907-D06A6EB0AF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5684" y="1756940"/>
            <a:ext cx="5378316" cy="5785458"/>
          </a:xfrm>
          <a:prstGeom prst="rect">
            <a:avLst/>
          </a:prstGeom>
        </p:spPr>
      </p:pic>
      <p:sp>
        <p:nvSpPr>
          <p:cNvPr id="4" name="TextBox 3">
            <a:extLst>
              <a:ext uri="{FF2B5EF4-FFF2-40B4-BE49-F238E27FC236}">
                <a16:creationId xmlns:a16="http://schemas.microsoft.com/office/drawing/2014/main" id="{C2434EE4-9DF1-4CF6-9D62-FAC3D134F170}"/>
              </a:ext>
            </a:extLst>
          </p:cNvPr>
          <p:cNvSpPr txBox="1"/>
          <p:nvPr/>
        </p:nvSpPr>
        <p:spPr>
          <a:xfrm>
            <a:off x="348093" y="1031320"/>
            <a:ext cx="8447813" cy="3416320"/>
          </a:xfrm>
          <a:prstGeom prst="rect">
            <a:avLst/>
          </a:prstGeom>
          <a:noFill/>
        </p:spPr>
        <p:txBody>
          <a:bodyPr wrap="square" lIns="91440" tIns="45720" rIns="91440" bIns="45720" rtlCol="0" anchor="t">
            <a:spAutoFit/>
          </a:bodyPr>
          <a:lstStyle/>
          <a:p>
            <a:pPr marL="342900" indent="-342900" fontAlgn="ctr">
              <a:lnSpc>
                <a:spcPct val="150000"/>
              </a:lnSpc>
              <a:buFont typeface="+mj-lt"/>
              <a:buAutoNum type="arabicPeriod"/>
            </a:pPr>
            <a:r>
              <a:rPr lang="en-GB" dirty="0">
                <a:solidFill>
                  <a:schemeClr val="bg2">
                    <a:lumMod val="60000"/>
                    <a:lumOff val="40000"/>
                  </a:schemeClr>
                </a:solidFill>
              </a:rPr>
              <a:t>Introduction - John Seabourn (OGA Chief Digital Officer) 5m</a:t>
            </a:r>
          </a:p>
          <a:p>
            <a:pPr marL="342900" indent="-342900" fontAlgn="ctr">
              <a:lnSpc>
                <a:spcPct val="150000"/>
              </a:lnSpc>
              <a:buFont typeface="+mj-lt"/>
              <a:buAutoNum type="arabicPeriod"/>
            </a:pPr>
            <a:r>
              <a:rPr lang="en-GB" dirty="0">
                <a:solidFill>
                  <a:schemeClr val="bg2">
                    <a:lumMod val="60000"/>
                    <a:lumOff val="40000"/>
                  </a:schemeClr>
                </a:solidFill>
              </a:rPr>
              <a:t>Compliance and data quality – David Lecore </a:t>
            </a:r>
            <a:r>
              <a:rPr lang="en-GB">
                <a:solidFill>
                  <a:schemeClr val="bg2">
                    <a:lumMod val="60000"/>
                    <a:lumOff val="40000"/>
                  </a:schemeClr>
                </a:solidFill>
              </a:rPr>
              <a:t>(Head of Data Services &amp; Compliance) </a:t>
            </a:r>
            <a:r>
              <a:rPr lang="en-GB" dirty="0">
                <a:solidFill>
                  <a:schemeClr val="bg2">
                    <a:lumMod val="60000"/>
                    <a:lumOff val="40000"/>
                  </a:schemeClr>
                </a:solidFill>
              </a:rPr>
              <a:t>10m</a:t>
            </a:r>
          </a:p>
          <a:p>
            <a:pPr marL="342900" indent="-342900" fontAlgn="ctr">
              <a:lnSpc>
                <a:spcPct val="150000"/>
              </a:lnSpc>
              <a:buFont typeface="+mj-lt"/>
              <a:buAutoNum type="arabicPeriod"/>
            </a:pPr>
            <a:r>
              <a:rPr lang="en-GB" dirty="0">
                <a:solidFill>
                  <a:srgbClr val="002060"/>
                </a:solidFill>
              </a:rPr>
              <a:t>Transition Project Update – Andy Thompson (NDR Manager) 5m</a:t>
            </a:r>
          </a:p>
          <a:p>
            <a:pPr marL="342900" indent="-342900" fontAlgn="ctr">
              <a:lnSpc>
                <a:spcPct val="150000"/>
              </a:lnSpc>
              <a:buFont typeface="+mj-lt"/>
              <a:buAutoNum type="arabicPeriod"/>
            </a:pPr>
            <a:r>
              <a:rPr lang="en-GB" dirty="0">
                <a:solidFill>
                  <a:srgbClr val="002060"/>
                </a:solidFill>
              </a:rPr>
              <a:t>A look at forthcoming functionality – Joseph </a:t>
            </a:r>
            <a:r>
              <a:rPr lang="en-GB">
                <a:solidFill>
                  <a:srgbClr val="002060"/>
                </a:solidFill>
                <a:highlight>
                  <a:srgbClr val="FFFFFF"/>
                </a:highlight>
              </a:rPr>
              <a:t>Nicholson (</a:t>
            </a:r>
            <a:r>
              <a:rPr lang="en-GB" err="1">
                <a:solidFill>
                  <a:srgbClr val="002060"/>
                </a:solidFill>
                <a:highlight>
                  <a:srgbClr val="FFFFFF"/>
                </a:highlight>
              </a:rPr>
              <a:t>Osokey</a:t>
            </a:r>
            <a:r>
              <a:rPr lang="en-GB">
                <a:solidFill>
                  <a:srgbClr val="002060"/>
                </a:solidFill>
                <a:highlight>
                  <a:srgbClr val="FFFFFF"/>
                </a:highlight>
              </a:rPr>
              <a:t>) 20m</a:t>
            </a:r>
          </a:p>
          <a:p>
            <a:pPr marL="342900" indent="-342900" fontAlgn="ctr">
              <a:lnSpc>
                <a:spcPct val="150000"/>
              </a:lnSpc>
              <a:buFont typeface="+mj-lt"/>
              <a:buAutoNum type="arabicPeriod"/>
            </a:pPr>
            <a:r>
              <a:rPr lang="en-GB" dirty="0">
                <a:solidFill>
                  <a:srgbClr val="002060"/>
                </a:solidFill>
              </a:rPr>
              <a:t>Short Break</a:t>
            </a:r>
          </a:p>
          <a:p>
            <a:pPr marL="342900" indent="-342900" fontAlgn="ctr">
              <a:lnSpc>
                <a:spcPct val="150000"/>
              </a:lnSpc>
              <a:buFont typeface="+mj-lt"/>
              <a:buAutoNum type="arabicPeriod"/>
            </a:pPr>
            <a:r>
              <a:rPr lang="en-GB" dirty="0">
                <a:solidFill>
                  <a:srgbClr val="002060"/>
                </a:solidFill>
              </a:rPr>
              <a:t>NDR User FAQs Overview – </a:t>
            </a:r>
            <a:r>
              <a:rPr lang="en-GB">
                <a:solidFill>
                  <a:srgbClr val="002060"/>
                </a:solidFill>
              </a:rPr>
              <a:t>Andy Thompson (NDR Manager) </a:t>
            </a:r>
            <a:r>
              <a:rPr lang="en-GB" dirty="0">
                <a:solidFill>
                  <a:srgbClr val="002060"/>
                </a:solidFill>
              </a:rPr>
              <a:t>40m</a:t>
            </a:r>
          </a:p>
          <a:p>
            <a:pPr marL="342900" indent="-342900" fontAlgn="ctr">
              <a:lnSpc>
                <a:spcPct val="150000"/>
              </a:lnSpc>
              <a:buFont typeface="+mj-lt"/>
              <a:buAutoNum type="arabicPeriod"/>
            </a:pPr>
            <a:r>
              <a:rPr lang="en-GB" dirty="0">
                <a:solidFill>
                  <a:srgbClr val="002060"/>
                </a:solidFill>
              </a:rPr>
              <a:t>Open Q&amp;A – </a:t>
            </a:r>
            <a:r>
              <a:rPr lang="en-GB">
                <a:solidFill>
                  <a:srgbClr val="002060"/>
                </a:solidFill>
              </a:rPr>
              <a:t>Andy Thompson </a:t>
            </a:r>
            <a:r>
              <a:rPr lang="en-GB" dirty="0">
                <a:solidFill>
                  <a:srgbClr val="002060"/>
                </a:solidFill>
              </a:rPr>
              <a:t>&amp; </a:t>
            </a:r>
            <a:r>
              <a:rPr lang="en-GB">
                <a:solidFill>
                  <a:srgbClr val="002060"/>
                </a:solidFill>
              </a:rPr>
              <a:t>Joseph Nicholson (</a:t>
            </a:r>
            <a:r>
              <a:rPr lang="en-GB" err="1">
                <a:solidFill>
                  <a:srgbClr val="002060"/>
                </a:solidFill>
              </a:rPr>
              <a:t>Osokey</a:t>
            </a:r>
            <a:r>
              <a:rPr lang="en-GB">
                <a:solidFill>
                  <a:srgbClr val="002060"/>
                </a:solidFill>
              </a:rPr>
              <a:t>)</a:t>
            </a:r>
            <a:r>
              <a:rPr lang="en-GB" dirty="0">
                <a:solidFill>
                  <a:srgbClr val="002060"/>
                </a:solidFill>
              </a:rPr>
              <a:t> 20m</a:t>
            </a:r>
          </a:p>
        </p:txBody>
      </p:sp>
    </p:spTree>
    <p:extLst>
      <p:ext uri="{BB962C8B-B14F-4D97-AF65-F5344CB8AC3E}">
        <p14:creationId xmlns:p14="http://schemas.microsoft.com/office/powerpoint/2010/main" val="51426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7DEF3D-113B-448C-AE29-00E8618C3AAB}"/>
              </a:ext>
            </a:extLst>
          </p:cNvPr>
          <p:cNvSpPr>
            <a:spLocks noGrp="1"/>
          </p:cNvSpPr>
          <p:nvPr>
            <p:ph type="title"/>
          </p:nvPr>
        </p:nvSpPr>
        <p:spPr/>
        <p:txBody>
          <a:bodyPr/>
          <a:lstStyle/>
          <a:p>
            <a:r>
              <a:rPr lang="en-GB" dirty="0">
                <a:solidFill>
                  <a:srgbClr val="002060"/>
                </a:solidFill>
              </a:rPr>
              <a:t>Transition Project </a:t>
            </a:r>
          </a:p>
        </p:txBody>
      </p:sp>
      <p:grpSp>
        <p:nvGrpSpPr>
          <p:cNvPr id="2" name="Group 1" descr="Graphic showing key milestones from the 2021 NDR Transition Project">
            <a:extLst>
              <a:ext uri="{FF2B5EF4-FFF2-40B4-BE49-F238E27FC236}">
                <a16:creationId xmlns:a16="http://schemas.microsoft.com/office/drawing/2014/main" id="{EE1EC38C-6A9F-4FFC-8F26-BC173117AC27}"/>
              </a:ext>
            </a:extLst>
          </p:cNvPr>
          <p:cNvGrpSpPr/>
          <p:nvPr/>
        </p:nvGrpSpPr>
        <p:grpSpPr>
          <a:xfrm>
            <a:off x="79247" y="622967"/>
            <a:ext cx="8992764" cy="4239650"/>
            <a:chOff x="79247" y="622967"/>
            <a:chExt cx="8992764" cy="4239650"/>
          </a:xfrm>
        </p:grpSpPr>
        <p:sp>
          <p:nvSpPr>
            <p:cNvPr id="93" name="Freeform: Shape 92">
              <a:extLst>
                <a:ext uri="{FF2B5EF4-FFF2-40B4-BE49-F238E27FC236}">
                  <a16:creationId xmlns:a16="http://schemas.microsoft.com/office/drawing/2014/main" id="{BD7F23AF-4620-4D76-A09E-8424C4ED4170}"/>
                </a:ext>
              </a:extLst>
            </p:cNvPr>
            <p:cNvSpPr/>
            <p:nvPr/>
          </p:nvSpPr>
          <p:spPr>
            <a:xfrm>
              <a:off x="7854302" y="2851586"/>
              <a:ext cx="911727" cy="404921"/>
            </a:xfrm>
            <a:custGeom>
              <a:avLst/>
              <a:gdLst>
                <a:gd name="connsiteX0" fmla="*/ 0 w 462333"/>
                <a:gd name="connsiteY0" fmla="*/ 0 h 184933"/>
                <a:gd name="connsiteX1" fmla="*/ 369867 w 462333"/>
                <a:gd name="connsiteY1" fmla="*/ 0 h 184933"/>
                <a:gd name="connsiteX2" fmla="*/ 462333 w 462333"/>
                <a:gd name="connsiteY2" fmla="*/ 92467 h 184933"/>
                <a:gd name="connsiteX3" fmla="*/ 369867 w 462333"/>
                <a:gd name="connsiteY3" fmla="*/ 184933 h 184933"/>
                <a:gd name="connsiteX4" fmla="*/ 0 w 462333"/>
                <a:gd name="connsiteY4" fmla="*/ 184933 h 184933"/>
                <a:gd name="connsiteX5" fmla="*/ 92467 w 462333"/>
                <a:gd name="connsiteY5" fmla="*/ 92467 h 184933"/>
                <a:gd name="connsiteX6" fmla="*/ 0 w 462333"/>
                <a:gd name="connsiteY6" fmla="*/ 0 h 1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333" h="184933">
                  <a:moveTo>
                    <a:pt x="0" y="0"/>
                  </a:moveTo>
                  <a:lnTo>
                    <a:pt x="369867" y="0"/>
                  </a:lnTo>
                  <a:lnTo>
                    <a:pt x="462333" y="92467"/>
                  </a:lnTo>
                  <a:lnTo>
                    <a:pt x="369867" y="184933"/>
                  </a:lnTo>
                  <a:lnTo>
                    <a:pt x="0" y="184933"/>
                  </a:lnTo>
                  <a:lnTo>
                    <a:pt x="92467" y="92467"/>
                  </a:lnTo>
                  <a:lnTo>
                    <a:pt x="0" y="0"/>
                  </a:lnTo>
                  <a:close/>
                </a:path>
              </a:pathLst>
            </a:custGeom>
            <a:solidFill>
              <a:schemeClr val="accent6">
                <a:lumMod val="75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28472" tIns="12002" rIns="104468" bIns="12002" numCol="1" spcCol="1270" anchor="ctr" anchorCtr="0">
              <a:noAutofit/>
            </a:bodyPr>
            <a:lstStyle/>
            <a:p>
              <a:pPr marL="0" lvl="0" indent="0" algn="ctr" defTabSz="400050">
                <a:lnSpc>
                  <a:spcPct val="90000"/>
                </a:lnSpc>
                <a:spcBef>
                  <a:spcPct val="0"/>
                </a:spcBef>
                <a:spcAft>
                  <a:spcPct val="35000"/>
                </a:spcAft>
                <a:buNone/>
              </a:pPr>
              <a:endParaRPr lang="en-US" sz="1400" b="1" kern="1200" dirty="0">
                <a:solidFill>
                  <a:sysClr val="window" lastClr="FFFFFF"/>
                </a:solidFill>
                <a:latin typeface="Arial"/>
                <a:ea typeface="+mn-ea"/>
                <a:cs typeface="+mn-cs"/>
              </a:endParaRPr>
            </a:p>
          </p:txBody>
        </p:sp>
        <p:sp>
          <p:nvSpPr>
            <p:cNvPr id="94" name="Freeform: Shape 93">
              <a:extLst>
                <a:ext uri="{FF2B5EF4-FFF2-40B4-BE49-F238E27FC236}">
                  <a16:creationId xmlns:a16="http://schemas.microsoft.com/office/drawing/2014/main" id="{1A85E308-15CB-4FFB-B519-B1F404ECFD8C}"/>
                </a:ext>
              </a:extLst>
            </p:cNvPr>
            <p:cNvSpPr/>
            <p:nvPr/>
          </p:nvSpPr>
          <p:spPr>
            <a:xfrm>
              <a:off x="8002123" y="2851099"/>
              <a:ext cx="911727" cy="404921"/>
            </a:xfrm>
            <a:custGeom>
              <a:avLst/>
              <a:gdLst>
                <a:gd name="connsiteX0" fmla="*/ 0 w 462333"/>
                <a:gd name="connsiteY0" fmla="*/ 0 h 184933"/>
                <a:gd name="connsiteX1" fmla="*/ 369867 w 462333"/>
                <a:gd name="connsiteY1" fmla="*/ 0 h 184933"/>
                <a:gd name="connsiteX2" fmla="*/ 462333 w 462333"/>
                <a:gd name="connsiteY2" fmla="*/ 92467 h 184933"/>
                <a:gd name="connsiteX3" fmla="*/ 369867 w 462333"/>
                <a:gd name="connsiteY3" fmla="*/ 184933 h 184933"/>
                <a:gd name="connsiteX4" fmla="*/ 0 w 462333"/>
                <a:gd name="connsiteY4" fmla="*/ 184933 h 184933"/>
                <a:gd name="connsiteX5" fmla="*/ 92467 w 462333"/>
                <a:gd name="connsiteY5" fmla="*/ 92467 h 184933"/>
                <a:gd name="connsiteX6" fmla="*/ 0 w 462333"/>
                <a:gd name="connsiteY6" fmla="*/ 0 h 1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333" h="184933">
                  <a:moveTo>
                    <a:pt x="0" y="0"/>
                  </a:moveTo>
                  <a:lnTo>
                    <a:pt x="369867" y="0"/>
                  </a:lnTo>
                  <a:lnTo>
                    <a:pt x="462333" y="92467"/>
                  </a:lnTo>
                  <a:lnTo>
                    <a:pt x="369867" y="184933"/>
                  </a:lnTo>
                  <a:lnTo>
                    <a:pt x="0" y="184933"/>
                  </a:lnTo>
                  <a:lnTo>
                    <a:pt x="92467" y="92467"/>
                  </a:lnTo>
                  <a:lnTo>
                    <a:pt x="0" y="0"/>
                  </a:lnTo>
                  <a:close/>
                </a:path>
              </a:pathLst>
            </a:custGeom>
            <a:solidFill>
              <a:schemeClr val="accent6">
                <a:lumMod val="75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28472" tIns="12002" rIns="104468" bIns="12002" numCol="1" spcCol="1270" anchor="ctr" anchorCtr="0">
              <a:noAutofit/>
            </a:bodyPr>
            <a:lstStyle/>
            <a:p>
              <a:pPr marL="0" lvl="0" indent="0" algn="ctr" defTabSz="400050">
                <a:lnSpc>
                  <a:spcPct val="90000"/>
                </a:lnSpc>
                <a:spcBef>
                  <a:spcPct val="0"/>
                </a:spcBef>
                <a:spcAft>
                  <a:spcPct val="35000"/>
                </a:spcAft>
                <a:buNone/>
              </a:pPr>
              <a:endParaRPr lang="en-US" sz="1400" b="1" kern="1200" dirty="0">
                <a:solidFill>
                  <a:sysClr val="window" lastClr="FFFFFF"/>
                </a:solidFill>
                <a:latin typeface="Arial"/>
                <a:ea typeface="+mn-ea"/>
                <a:cs typeface="+mn-cs"/>
              </a:endParaRPr>
            </a:p>
          </p:txBody>
        </p:sp>
        <p:sp>
          <p:nvSpPr>
            <p:cNvPr id="6" name="Freeform: Shape 5">
              <a:extLst>
                <a:ext uri="{FF2B5EF4-FFF2-40B4-BE49-F238E27FC236}">
                  <a16:creationId xmlns:a16="http://schemas.microsoft.com/office/drawing/2014/main" id="{9453DEA5-433B-41D7-8945-AD29E599BC57}"/>
                </a:ext>
              </a:extLst>
            </p:cNvPr>
            <p:cNvSpPr/>
            <p:nvPr/>
          </p:nvSpPr>
          <p:spPr>
            <a:xfrm>
              <a:off x="8160284" y="2847879"/>
              <a:ext cx="911727" cy="404894"/>
            </a:xfrm>
            <a:custGeom>
              <a:avLst/>
              <a:gdLst>
                <a:gd name="connsiteX0" fmla="*/ 0 w 462333"/>
                <a:gd name="connsiteY0" fmla="*/ 0 h 184933"/>
                <a:gd name="connsiteX1" fmla="*/ 369867 w 462333"/>
                <a:gd name="connsiteY1" fmla="*/ 0 h 184933"/>
                <a:gd name="connsiteX2" fmla="*/ 462333 w 462333"/>
                <a:gd name="connsiteY2" fmla="*/ 92467 h 184933"/>
                <a:gd name="connsiteX3" fmla="*/ 369867 w 462333"/>
                <a:gd name="connsiteY3" fmla="*/ 184933 h 184933"/>
                <a:gd name="connsiteX4" fmla="*/ 0 w 462333"/>
                <a:gd name="connsiteY4" fmla="*/ 184933 h 184933"/>
                <a:gd name="connsiteX5" fmla="*/ 92467 w 462333"/>
                <a:gd name="connsiteY5" fmla="*/ 92467 h 184933"/>
                <a:gd name="connsiteX6" fmla="*/ 0 w 462333"/>
                <a:gd name="connsiteY6" fmla="*/ 0 h 1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333" h="184933">
                  <a:moveTo>
                    <a:pt x="0" y="0"/>
                  </a:moveTo>
                  <a:lnTo>
                    <a:pt x="369867" y="0"/>
                  </a:lnTo>
                  <a:lnTo>
                    <a:pt x="462333" y="92467"/>
                  </a:lnTo>
                  <a:lnTo>
                    <a:pt x="369867" y="184933"/>
                  </a:lnTo>
                  <a:lnTo>
                    <a:pt x="0" y="184933"/>
                  </a:lnTo>
                  <a:lnTo>
                    <a:pt x="92467" y="92467"/>
                  </a:lnTo>
                  <a:lnTo>
                    <a:pt x="0" y="0"/>
                  </a:lnTo>
                  <a:close/>
                </a:path>
              </a:pathLst>
            </a:custGeom>
            <a:solidFill>
              <a:schemeClr val="accent6">
                <a:lumMod val="75000"/>
              </a:scheme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28472" tIns="12002" rIns="104468" bIns="12002" numCol="1" spcCol="1270" anchor="ctr" anchorCtr="0">
              <a:noAutofit/>
            </a:bodyPr>
            <a:lstStyle/>
            <a:p>
              <a:pPr marL="0" lvl="0" indent="0" algn="ctr" defTabSz="400050">
                <a:lnSpc>
                  <a:spcPct val="90000"/>
                </a:lnSpc>
                <a:spcBef>
                  <a:spcPct val="0"/>
                </a:spcBef>
                <a:spcAft>
                  <a:spcPct val="35000"/>
                </a:spcAft>
                <a:buNone/>
              </a:pPr>
              <a:r>
                <a:rPr lang="en-US" sz="1400" b="1" kern="1200" dirty="0">
                  <a:solidFill>
                    <a:sysClr val="window" lastClr="FFFFFF"/>
                  </a:solidFill>
                  <a:latin typeface="Arial"/>
                  <a:ea typeface="+mn-ea"/>
                  <a:cs typeface="+mn-cs"/>
                </a:rPr>
                <a:t>June 2026</a:t>
              </a:r>
            </a:p>
          </p:txBody>
        </p:sp>
        <p:sp>
          <p:nvSpPr>
            <p:cNvPr id="7" name="Freeform: Shape 6">
              <a:extLst>
                <a:ext uri="{FF2B5EF4-FFF2-40B4-BE49-F238E27FC236}">
                  <a16:creationId xmlns:a16="http://schemas.microsoft.com/office/drawing/2014/main" id="{78943022-F42F-4AC1-8E92-4F1795372BD7}"/>
                </a:ext>
              </a:extLst>
            </p:cNvPr>
            <p:cNvSpPr/>
            <p:nvPr/>
          </p:nvSpPr>
          <p:spPr>
            <a:xfrm>
              <a:off x="248259" y="2851587"/>
              <a:ext cx="911730" cy="404921"/>
            </a:xfrm>
            <a:custGeom>
              <a:avLst/>
              <a:gdLst>
                <a:gd name="connsiteX0" fmla="*/ 0 w 462333"/>
                <a:gd name="connsiteY0" fmla="*/ 0 h 184933"/>
                <a:gd name="connsiteX1" fmla="*/ 369867 w 462333"/>
                <a:gd name="connsiteY1" fmla="*/ 0 h 184933"/>
                <a:gd name="connsiteX2" fmla="*/ 462333 w 462333"/>
                <a:gd name="connsiteY2" fmla="*/ 92467 h 184933"/>
                <a:gd name="connsiteX3" fmla="*/ 369867 w 462333"/>
                <a:gd name="connsiteY3" fmla="*/ 184933 h 184933"/>
                <a:gd name="connsiteX4" fmla="*/ 0 w 462333"/>
                <a:gd name="connsiteY4" fmla="*/ 184933 h 184933"/>
                <a:gd name="connsiteX5" fmla="*/ 92467 w 462333"/>
                <a:gd name="connsiteY5" fmla="*/ 92467 h 184933"/>
                <a:gd name="connsiteX6" fmla="*/ 0 w 462333"/>
                <a:gd name="connsiteY6" fmla="*/ 0 h 1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333" h="184933">
                  <a:moveTo>
                    <a:pt x="0" y="0"/>
                  </a:moveTo>
                  <a:lnTo>
                    <a:pt x="369867" y="0"/>
                  </a:lnTo>
                  <a:lnTo>
                    <a:pt x="462333" y="92467"/>
                  </a:lnTo>
                  <a:lnTo>
                    <a:pt x="369867" y="184933"/>
                  </a:lnTo>
                  <a:lnTo>
                    <a:pt x="0" y="184933"/>
                  </a:lnTo>
                  <a:lnTo>
                    <a:pt x="92467" y="92467"/>
                  </a:lnTo>
                  <a:lnTo>
                    <a:pt x="0" y="0"/>
                  </a:lnTo>
                  <a:close/>
                </a:path>
              </a:pathLst>
            </a:custGeom>
            <a:solidFill>
              <a:srgbClr val="005ABB">
                <a:lumMod val="7500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28472" tIns="12002" rIns="104468" bIns="12002" numCol="1" spcCol="1270" anchor="ctr" anchorCtr="0">
              <a:noAutofit/>
            </a:bodyPr>
            <a:lstStyle/>
            <a:p>
              <a:pPr marL="0" lvl="0" indent="0" algn="ctr" defTabSz="400050">
                <a:lnSpc>
                  <a:spcPct val="90000"/>
                </a:lnSpc>
                <a:spcBef>
                  <a:spcPct val="0"/>
                </a:spcBef>
                <a:spcAft>
                  <a:spcPct val="35000"/>
                </a:spcAft>
                <a:buNone/>
              </a:pPr>
              <a:r>
                <a:rPr lang="en-US" sz="1400" b="1" kern="1200">
                  <a:solidFill>
                    <a:sysClr val="window" lastClr="FFFFFF"/>
                  </a:solidFill>
                  <a:latin typeface="Arial"/>
                  <a:ea typeface="+mn-ea"/>
                  <a:cs typeface="+mn-cs"/>
                </a:rPr>
                <a:t>Dec</a:t>
              </a:r>
            </a:p>
          </p:txBody>
        </p:sp>
        <p:sp>
          <p:nvSpPr>
            <p:cNvPr id="78" name="Freeform: Shape 77">
              <a:extLst>
                <a:ext uri="{FF2B5EF4-FFF2-40B4-BE49-F238E27FC236}">
                  <a16:creationId xmlns:a16="http://schemas.microsoft.com/office/drawing/2014/main" id="{0DBA16AF-D41D-4059-A85E-EBED115CE2F8}"/>
                </a:ext>
              </a:extLst>
            </p:cNvPr>
            <p:cNvSpPr/>
            <p:nvPr/>
          </p:nvSpPr>
          <p:spPr>
            <a:xfrm>
              <a:off x="1012701" y="2851587"/>
              <a:ext cx="911730" cy="404921"/>
            </a:xfrm>
            <a:custGeom>
              <a:avLst/>
              <a:gdLst>
                <a:gd name="connsiteX0" fmla="*/ 0 w 462333"/>
                <a:gd name="connsiteY0" fmla="*/ 0 h 184933"/>
                <a:gd name="connsiteX1" fmla="*/ 369867 w 462333"/>
                <a:gd name="connsiteY1" fmla="*/ 0 h 184933"/>
                <a:gd name="connsiteX2" fmla="*/ 462333 w 462333"/>
                <a:gd name="connsiteY2" fmla="*/ 92467 h 184933"/>
                <a:gd name="connsiteX3" fmla="*/ 369867 w 462333"/>
                <a:gd name="connsiteY3" fmla="*/ 184933 h 184933"/>
                <a:gd name="connsiteX4" fmla="*/ 0 w 462333"/>
                <a:gd name="connsiteY4" fmla="*/ 184933 h 184933"/>
                <a:gd name="connsiteX5" fmla="*/ 92467 w 462333"/>
                <a:gd name="connsiteY5" fmla="*/ 92467 h 184933"/>
                <a:gd name="connsiteX6" fmla="*/ 0 w 462333"/>
                <a:gd name="connsiteY6" fmla="*/ 0 h 1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333" h="184933">
                  <a:moveTo>
                    <a:pt x="0" y="0"/>
                  </a:moveTo>
                  <a:lnTo>
                    <a:pt x="369867" y="0"/>
                  </a:lnTo>
                  <a:lnTo>
                    <a:pt x="462333" y="92467"/>
                  </a:lnTo>
                  <a:lnTo>
                    <a:pt x="369867" y="184933"/>
                  </a:lnTo>
                  <a:lnTo>
                    <a:pt x="0" y="184933"/>
                  </a:lnTo>
                  <a:lnTo>
                    <a:pt x="92467" y="92467"/>
                  </a:lnTo>
                  <a:lnTo>
                    <a:pt x="0" y="0"/>
                  </a:lnTo>
                  <a:close/>
                </a:path>
              </a:pathLst>
            </a:custGeom>
            <a:solidFill>
              <a:srgbClr val="00B0F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28472" tIns="12002" rIns="104468" bIns="12002" numCol="1" spcCol="1270" anchor="ctr" anchorCtr="0">
              <a:noAutofit/>
            </a:bodyPr>
            <a:lstStyle/>
            <a:p>
              <a:pPr marL="0" lvl="0" indent="0" algn="ctr" defTabSz="400050">
                <a:lnSpc>
                  <a:spcPct val="90000"/>
                </a:lnSpc>
                <a:spcBef>
                  <a:spcPct val="0"/>
                </a:spcBef>
                <a:spcAft>
                  <a:spcPct val="35000"/>
                </a:spcAft>
                <a:buNone/>
              </a:pPr>
              <a:r>
                <a:rPr lang="en-US" sz="1400" b="1" kern="1200">
                  <a:solidFill>
                    <a:schemeClr val="tx1"/>
                  </a:solidFill>
                  <a:latin typeface="Arial"/>
                  <a:ea typeface="+mn-ea"/>
                  <a:cs typeface="+mn-cs"/>
                </a:rPr>
                <a:t>Jan</a:t>
              </a:r>
            </a:p>
          </p:txBody>
        </p:sp>
        <p:sp>
          <p:nvSpPr>
            <p:cNvPr id="79" name="Freeform: Shape 78">
              <a:extLst>
                <a:ext uri="{FF2B5EF4-FFF2-40B4-BE49-F238E27FC236}">
                  <a16:creationId xmlns:a16="http://schemas.microsoft.com/office/drawing/2014/main" id="{2C171B92-C281-4CE0-8273-A65A27398310}"/>
                </a:ext>
              </a:extLst>
            </p:cNvPr>
            <p:cNvSpPr/>
            <p:nvPr/>
          </p:nvSpPr>
          <p:spPr>
            <a:xfrm>
              <a:off x="1766260" y="2851587"/>
              <a:ext cx="911730" cy="404921"/>
            </a:xfrm>
            <a:custGeom>
              <a:avLst/>
              <a:gdLst>
                <a:gd name="connsiteX0" fmla="*/ 0 w 462333"/>
                <a:gd name="connsiteY0" fmla="*/ 0 h 184933"/>
                <a:gd name="connsiteX1" fmla="*/ 369867 w 462333"/>
                <a:gd name="connsiteY1" fmla="*/ 0 h 184933"/>
                <a:gd name="connsiteX2" fmla="*/ 462333 w 462333"/>
                <a:gd name="connsiteY2" fmla="*/ 92467 h 184933"/>
                <a:gd name="connsiteX3" fmla="*/ 369867 w 462333"/>
                <a:gd name="connsiteY3" fmla="*/ 184933 h 184933"/>
                <a:gd name="connsiteX4" fmla="*/ 0 w 462333"/>
                <a:gd name="connsiteY4" fmla="*/ 184933 h 184933"/>
                <a:gd name="connsiteX5" fmla="*/ 92467 w 462333"/>
                <a:gd name="connsiteY5" fmla="*/ 92467 h 184933"/>
                <a:gd name="connsiteX6" fmla="*/ 0 w 462333"/>
                <a:gd name="connsiteY6" fmla="*/ 0 h 1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333" h="184933">
                  <a:moveTo>
                    <a:pt x="0" y="0"/>
                  </a:moveTo>
                  <a:lnTo>
                    <a:pt x="369867" y="0"/>
                  </a:lnTo>
                  <a:lnTo>
                    <a:pt x="462333" y="92467"/>
                  </a:lnTo>
                  <a:lnTo>
                    <a:pt x="369867" y="184933"/>
                  </a:lnTo>
                  <a:lnTo>
                    <a:pt x="0" y="184933"/>
                  </a:lnTo>
                  <a:lnTo>
                    <a:pt x="92467" y="92467"/>
                  </a:lnTo>
                  <a:lnTo>
                    <a:pt x="0" y="0"/>
                  </a:lnTo>
                  <a:close/>
                </a:path>
              </a:pathLst>
            </a:custGeom>
            <a:solidFill>
              <a:srgbClr val="00AEEF">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28472" tIns="12002" rIns="104468" bIns="12002" numCol="1" spcCol="1270" anchor="ctr" anchorCtr="0">
              <a:noAutofit/>
            </a:bodyPr>
            <a:lstStyle/>
            <a:p>
              <a:pPr marL="0" lvl="0" indent="0" algn="ctr" defTabSz="400050">
                <a:lnSpc>
                  <a:spcPct val="90000"/>
                </a:lnSpc>
                <a:spcBef>
                  <a:spcPct val="0"/>
                </a:spcBef>
                <a:spcAft>
                  <a:spcPct val="35000"/>
                </a:spcAft>
                <a:buNone/>
              </a:pPr>
              <a:r>
                <a:rPr lang="en-US" sz="1400" b="1" kern="1200">
                  <a:solidFill>
                    <a:schemeClr val="tx1"/>
                  </a:solidFill>
                  <a:latin typeface="Arial"/>
                  <a:ea typeface="+mn-ea"/>
                  <a:cs typeface="+mn-cs"/>
                </a:rPr>
                <a:t>Feb</a:t>
              </a:r>
            </a:p>
          </p:txBody>
        </p:sp>
        <p:sp>
          <p:nvSpPr>
            <p:cNvPr id="80" name="Freeform: Shape 79">
              <a:extLst>
                <a:ext uri="{FF2B5EF4-FFF2-40B4-BE49-F238E27FC236}">
                  <a16:creationId xmlns:a16="http://schemas.microsoft.com/office/drawing/2014/main" id="{D7259B10-8BDF-43E9-8E5C-ADF2E5160D20}"/>
                </a:ext>
              </a:extLst>
            </p:cNvPr>
            <p:cNvSpPr/>
            <p:nvPr/>
          </p:nvSpPr>
          <p:spPr>
            <a:xfrm>
              <a:off x="2519820" y="2851587"/>
              <a:ext cx="911730" cy="404921"/>
            </a:xfrm>
            <a:custGeom>
              <a:avLst/>
              <a:gdLst>
                <a:gd name="connsiteX0" fmla="*/ 0 w 462333"/>
                <a:gd name="connsiteY0" fmla="*/ 0 h 184933"/>
                <a:gd name="connsiteX1" fmla="*/ 369867 w 462333"/>
                <a:gd name="connsiteY1" fmla="*/ 0 h 184933"/>
                <a:gd name="connsiteX2" fmla="*/ 462333 w 462333"/>
                <a:gd name="connsiteY2" fmla="*/ 92467 h 184933"/>
                <a:gd name="connsiteX3" fmla="*/ 369867 w 462333"/>
                <a:gd name="connsiteY3" fmla="*/ 184933 h 184933"/>
                <a:gd name="connsiteX4" fmla="*/ 0 w 462333"/>
                <a:gd name="connsiteY4" fmla="*/ 184933 h 184933"/>
                <a:gd name="connsiteX5" fmla="*/ 92467 w 462333"/>
                <a:gd name="connsiteY5" fmla="*/ 92467 h 184933"/>
                <a:gd name="connsiteX6" fmla="*/ 0 w 462333"/>
                <a:gd name="connsiteY6" fmla="*/ 0 h 1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333" h="184933">
                  <a:moveTo>
                    <a:pt x="0" y="0"/>
                  </a:moveTo>
                  <a:lnTo>
                    <a:pt x="369867" y="0"/>
                  </a:lnTo>
                  <a:lnTo>
                    <a:pt x="462333" y="92467"/>
                  </a:lnTo>
                  <a:lnTo>
                    <a:pt x="369867" y="184933"/>
                  </a:lnTo>
                  <a:lnTo>
                    <a:pt x="0" y="184933"/>
                  </a:lnTo>
                  <a:lnTo>
                    <a:pt x="92467" y="92467"/>
                  </a:lnTo>
                  <a:lnTo>
                    <a:pt x="0" y="0"/>
                  </a:lnTo>
                  <a:close/>
                </a:path>
              </a:pathLst>
            </a:custGeom>
            <a:solidFill>
              <a:srgbClr val="00AEEF">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28472" tIns="12002" rIns="104468" bIns="12002" numCol="1" spcCol="1270" anchor="ctr" anchorCtr="0">
              <a:noAutofit/>
            </a:bodyPr>
            <a:lstStyle/>
            <a:p>
              <a:pPr marL="0" lvl="0" indent="0" algn="ctr" defTabSz="400050">
                <a:lnSpc>
                  <a:spcPct val="90000"/>
                </a:lnSpc>
                <a:spcBef>
                  <a:spcPct val="0"/>
                </a:spcBef>
                <a:spcAft>
                  <a:spcPct val="35000"/>
                </a:spcAft>
                <a:buNone/>
              </a:pPr>
              <a:r>
                <a:rPr lang="en-US" sz="1400" b="1" kern="1200">
                  <a:solidFill>
                    <a:schemeClr val="tx1"/>
                  </a:solidFill>
                  <a:latin typeface="Arial"/>
                  <a:ea typeface="+mn-ea"/>
                  <a:cs typeface="+mn-cs"/>
                </a:rPr>
                <a:t>Mar</a:t>
              </a:r>
            </a:p>
          </p:txBody>
        </p:sp>
        <p:sp>
          <p:nvSpPr>
            <p:cNvPr id="81" name="Freeform: Shape 80">
              <a:extLst>
                <a:ext uri="{FF2B5EF4-FFF2-40B4-BE49-F238E27FC236}">
                  <a16:creationId xmlns:a16="http://schemas.microsoft.com/office/drawing/2014/main" id="{D7FDEC61-F499-4899-A160-BA43AA9FEB00}"/>
                </a:ext>
              </a:extLst>
            </p:cNvPr>
            <p:cNvSpPr/>
            <p:nvPr/>
          </p:nvSpPr>
          <p:spPr>
            <a:xfrm>
              <a:off x="3284263" y="2851587"/>
              <a:ext cx="911730" cy="404921"/>
            </a:xfrm>
            <a:custGeom>
              <a:avLst/>
              <a:gdLst>
                <a:gd name="connsiteX0" fmla="*/ 0 w 462333"/>
                <a:gd name="connsiteY0" fmla="*/ 0 h 184933"/>
                <a:gd name="connsiteX1" fmla="*/ 369867 w 462333"/>
                <a:gd name="connsiteY1" fmla="*/ 0 h 184933"/>
                <a:gd name="connsiteX2" fmla="*/ 462333 w 462333"/>
                <a:gd name="connsiteY2" fmla="*/ 92467 h 184933"/>
                <a:gd name="connsiteX3" fmla="*/ 369867 w 462333"/>
                <a:gd name="connsiteY3" fmla="*/ 184933 h 184933"/>
                <a:gd name="connsiteX4" fmla="*/ 0 w 462333"/>
                <a:gd name="connsiteY4" fmla="*/ 184933 h 184933"/>
                <a:gd name="connsiteX5" fmla="*/ 92467 w 462333"/>
                <a:gd name="connsiteY5" fmla="*/ 92467 h 184933"/>
                <a:gd name="connsiteX6" fmla="*/ 0 w 462333"/>
                <a:gd name="connsiteY6" fmla="*/ 0 h 1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333" h="184933">
                  <a:moveTo>
                    <a:pt x="0" y="0"/>
                  </a:moveTo>
                  <a:lnTo>
                    <a:pt x="369867" y="0"/>
                  </a:lnTo>
                  <a:lnTo>
                    <a:pt x="462333" y="92467"/>
                  </a:lnTo>
                  <a:lnTo>
                    <a:pt x="369867" y="184933"/>
                  </a:lnTo>
                  <a:lnTo>
                    <a:pt x="0" y="184933"/>
                  </a:lnTo>
                  <a:lnTo>
                    <a:pt x="92467" y="92467"/>
                  </a:lnTo>
                  <a:lnTo>
                    <a:pt x="0" y="0"/>
                  </a:lnTo>
                  <a:close/>
                </a:path>
              </a:pathLst>
            </a:custGeom>
            <a:solidFill>
              <a:srgbClr val="00AEEF">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28472" tIns="12002" rIns="104468" bIns="12002" numCol="1" spcCol="1270" anchor="ctr" anchorCtr="0">
              <a:noAutofit/>
            </a:bodyPr>
            <a:lstStyle/>
            <a:p>
              <a:pPr marL="0" lvl="0" indent="0" algn="ctr" defTabSz="400050">
                <a:lnSpc>
                  <a:spcPct val="90000"/>
                </a:lnSpc>
                <a:spcBef>
                  <a:spcPct val="0"/>
                </a:spcBef>
                <a:spcAft>
                  <a:spcPct val="35000"/>
                </a:spcAft>
                <a:buNone/>
              </a:pPr>
              <a:r>
                <a:rPr lang="en-US" sz="1400" b="1" kern="1200">
                  <a:solidFill>
                    <a:schemeClr val="tx1"/>
                  </a:solidFill>
                  <a:latin typeface="Arial"/>
                  <a:ea typeface="+mn-ea"/>
                  <a:cs typeface="+mn-cs"/>
                </a:rPr>
                <a:t>Apr</a:t>
              </a:r>
            </a:p>
          </p:txBody>
        </p:sp>
        <p:sp>
          <p:nvSpPr>
            <p:cNvPr id="82" name="Freeform: Shape 81">
              <a:extLst>
                <a:ext uri="{FF2B5EF4-FFF2-40B4-BE49-F238E27FC236}">
                  <a16:creationId xmlns:a16="http://schemas.microsoft.com/office/drawing/2014/main" id="{FC716D17-0B83-4FF6-B072-43CDFEAC96EA}"/>
                </a:ext>
              </a:extLst>
            </p:cNvPr>
            <p:cNvSpPr/>
            <p:nvPr/>
          </p:nvSpPr>
          <p:spPr>
            <a:xfrm>
              <a:off x="4048715" y="2851587"/>
              <a:ext cx="911730" cy="404921"/>
            </a:xfrm>
            <a:custGeom>
              <a:avLst/>
              <a:gdLst>
                <a:gd name="connsiteX0" fmla="*/ 0 w 462333"/>
                <a:gd name="connsiteY0" fmla="*/ 0 h 184933"/>
                <a:gd name="connsiteX1" fmla="*/ 369867 w 462333"/>
                <a:gd name="connsiteY1" fmla="*/ 0 h 184933"/>
                <a:gd name="connsiteX2" fmla="*/ 462333 w 462333"/>
                <a:gd name="connsiteY2" fmla="*/ 92467 h 184933"/>
                <a:gd name="connsiteX3" fmla="*/ 369867 w 462333"/>
                <a:gd name="connsiteY3" fmla="*/ 184933 h 184933"/>
                <a:gd name="connsiteX4" fmla="*/ 0 w 462333"/>
                <a:gd name="connsiteY4" fmla="*/ 184933 h 184933"/>
                <a:gd name="connsiteX5" fmla="*/ 92467 w 462333"/>
                <a:gd name="connsiteY5" fmla="*/ 92467 h 184933"/>
                <a:gd name="connsiteX6" fmla="*/ 0 w 462333"/>
                <a:gd name="connsiteY6" fmla="*/ 0 h 1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333" h="184933">
                  <a:moveTo>
                    <a:pt x="0" y="0"/>
                  </a:moveTo>
                  <a:lnTo>
                    <a:pt x="369867" y="0"/>
                  </a:lnTo>
                  <a:lnTo>
                    <a:pt x="462333" y="92467"/>
                  </a:lnTo>
                  <a:lnTo>
                    <a:pt x="369867" y="184933"/>
                  </a:lnTo>
                  <a:lnTo>
                    <a:pt x="0" y="184933"/>
                  </a:lnTo>
                  <a:lnTo>
                    <a:pt x="92467" y="92467"/>
                  </a:lnTo>
                  <a:lnTo>
                    <a:pt x="0" y="0"/>
                  </a:lnTo>
                  <a:close/>
                </a:path>
              </a:pathLst>
            </a:custGeom>
            <a:solidFill>
              <a:srgbClr val="00AEEF">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28472" tIns="12002" rIns="104468" bIns="12002" numCol="1" spcCol="1270" anchor="ctr" anchorCtr="0">
              <a:noAutofit/>
            </a:bodyPr>
            <a:lstStyle/>
            <a:p>
              <a:pPr marL="0" lvl="0" indent="0" algn="ctr" defTabSz="400050">
                <a:lnSpc>
                  <a:spcPct val="90000"/>
                </a:lnSpc>
                <a:spcBef>
                  <a:spcPct val="0"/>
                </a:spcBef>
                <a:spcAft>
                  <a:spcPct val="35000"/>
                </a:spcAft>
                <a:buNone/>
              </a:pPr>
              <a:r>
                <a:rPr lang="en-US" sz="1400" b="1" kern="1200">
                  <a:solidFill>
                    <a:schemeClr val="tx1"/>
                  </a:solidFill>
                  <a:latin typeface="Arial"/>
                  <a:ea typeface="+mn-ea"/>
                  <a:cs typeface="+mn-cs"/>
                </a:rPr>
                <a:t>May</a:t>
              </a:r>
            </a:p>
          </p:txBody>
        </p:sp>
        <p:sp>
          <p:nvSpPr>
            <p:cNvPr id="83" name="Freeform: Shape 82">
              <a:extLst>
                <a:ext uri="{FF2B5EF4-FFF2-40B4-BE49-F238E27FC236}">
                  <a16:creationId xmlns:a16="http://schemas.microsoft.com/office/drawing/2014/main" id="{C687EA90-74AE-4431-94E0-F6E3B64741C1}"/>
                </a:ext>
              </a:extLst>
            </p:cNvPr>
            <p:cNvSpPr/>
            <p:nvPr/>
          </p:nvSpPr>
          <p:spPr>
            <a:xfrm>
              <a:off x="4802272" y="2851587"/>
              <a:ext cx="911730" cy="404921"/>
            </a:xfrm>
            <a:custGeom>
              <a:avLst/>
              <a:gdLst>
                <a:gd name="connsiteX0" fmla="*/ 0 w 462333"/>
                <a:gd name="connsiteY0" fmla="*/ 0 h 184933"/>
                <a:gd name="connsiteX1" fmla="*/ 369867 w 462333"/>
                <a:gd name="connsiteY1" fmla="*/ 0 h 184933"/>
                <a:gd name="connsiteX2" fmla="*/ 462333 w 462333"/>
                <a:gd name="connsiteY2" fmla="*/ 92467 h 184933"/>
                <a:gd name="connsiteX3" fmla="*/ 369867 w 462333"/>
                <a:gd name="connsiteY3" fmla="*/ 184933 h 184933"/>
                <a:gd name="connsiteX4" fmla="*/ 0 w 462333"/>
                <a:gd name="connsiteY4" fmla="*/ 184933 h 184933"/>
                <a:gd name="connsiteX5" fmla="*/ 92467 w 462333"/>
                <a:gd name="connsiteY5" fmla="*/ 92467 h 184933"/>
                <a:gd name="connsiteX6" fmla="*/ 0 w 462333"/>
                <a:gd name="connsiteY6" fmla="*/ 0 h 1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333" h="184933">
                  <a:moveTo>
                    <a:pt x="0" y="0"/>
                  </a:moveTo>
                  <a:lnTo>
                    <a:pt x="369867" y="0"/>
                  </a:lnTo>
                  <a:lnTo>
                    <a:pt x="462333" y="92467"/>
                  </a:lnTo>
                  <a:lnTo>
                    <a:pt x="369867" y="184933"/>
                  </a:lnTo>
                  <a:lnTo>
                    <a:pt x="0" y="184933"/>
                  </a:lnTo>
                  <a:lnTo>
                    <a:pt x="92467" y="92467"/>
                  </a:lnTo>
                  <a:lnTo>
                    <a:pt x="0" y="0"/>
                  </a:lnTo>
                  <a:close/>
                </a:path>
              </a:pathLst>
            </a:custGeom>
            <a:solidFill>
              <a:srgbClr val="00AEEF">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28472" tIns="12002" rIns="104468" bIns="12002" numCol="1" spcCol="1270" anchor="ctr" anchorCtr="0">
              <a:noAutofit/>
            </a:bodyPr>
            <a:lstStyle/>
            <a:p>
              <a:pPr marL="0" lvl="0" indent="0" algn="ctr" defTabSz="400050">
                <a:lnSpc>
                  <a:spcPct val="90000"/>
                </a:lnSpc>
                <a:spcBef>
                  <a:spcPct val="0"/>
                </a:spcBef>
                <a:spcAft>
                  <a:spcPct val="35000"/>
                </a:spcAft>
                <a:buNone/>
              </a:pPr>
              <a:r>
                <a:rPr lang="en-US" sz="1400" b="1" kern="1200">
                  <a:solidFill>
                    <a:schemeClr val="tx1"/>
                  </a:solidFill>
                  <a:latin typeface="Arial"/>
                  <a:ea typeface="+mn-ea"/>
                  <a:cs typeface="+mn-cs"/>
                </a:rPr>
                <a:t>Jun</a:t>
              </a:r>
            </a:p>
          </p:txBody>
        </p:sp>
        <p:sp>
          <p:nvSpPr>
            <p:cNvPr id="84" name="Freeform: Shape 83">
              <a:extLst>
                <a:ext uri="{FF2B5EF4-FFF2-40B4-BE49-F238E27FC236}">
                  <a16:creationId xmlns:a16="http://schemas.microsoft.com/office/drawing/2014/main" id="{9B9149A9-245E-4FA1-A436-BD11FFF42380}"/>
                </a:ext>
              </a:extLst>
            </p:cNvPr>
            <p:cNvSpPr/>
            <p:nvPr/>
          </p:nvSpPr>
          <p:spPr>
            <a:xfrm>
              <a:off x="5555838" y="2851587"/>
              <a:ext cx="911730" cy="404921"/>
            </a:xfrm>
            <a:custGeom>
              <a:avLst/>
              <a:gdLst>
                <a:gd name="connsiteX0" fmla="*/ 0 w 462333"/>
                <a:gd name="connsiteY0" fmla="*/ 0 h 184933"/>
                <a:gd name="connsiteX1" fmla="*/ 369867 w 462333"/>
                <a:gd name="connsiteY1" fmla="*/ 0 h 184933"/>
                <a:gd name="connsiteX2" fmla="*/ 462333 w 462333"/>
                <a:gd name="connsiteY2" fmla="*/ 92467 h 184933"/>
                <a:gd name="connsiteX3" fmla="*/ 369867 w 462333"/>
                <a:gd name="connsiteY3" fmla="*/ 184933 h 184933"/>
                <a:gd name="connsiteX4" fmla="*/ 0 w 462333"/>
                <a:gd name="connsiteY4" fmla="*/ 184933 h 184933"/>
                <a:gd name="connsiteX5" fmla="*/ 92467 w 462333"/>
                <a:gd name="connsiteY5" fmla="*/ 92467 h 184933"/>
                <a:gd name="connsiteX6" fmla="*/ 0 w 462333"/>
                <a:gd name="connsiteY6" fmla="*/ 0 h 1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333" h="184933">
                  <a:moveTo>
                    <a:pt x="0" y="0"/>
                  </a:moveTo>
                  <a:lnTo>
                    <a:pt x="369867" y="0"/>
                  </a:lnTo>
                  <a:lnTo>
                    <a:pt x="462333" y="92467"/>
                  </a:lnTo>
                  <a:lnTo>
                    <a:pt x="369867" y="184933"/>
                  </a:lnTo>
                  <a:lnTo>
                    <a:pt x="0" y="184933"/>
                  </a:lnTo>
                  <a:lnTo>
                    <a:pt x="92467" y="92467"/>
                  </a:lnTo>
                  <a:lnTo>
                    <a:pt x="0" y="0"/>
                  </a:lnTo>
                  <a:close/>
                </a:path>
              </a:pathLst>
            </a:custGeom>
            <a:solidFill>
              <a:srgbClr val="00AEEF">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28472" tIns="12002" rIns="104468" bIns="12002" numCol="1" spcCol="1270" anchor="ctr" anchorCtr="0">
              <a:noAutofit/>
            </a:bodyPr>
            <a:lstStyle/>
            <a:p>
              <a:pPr marL="0" lvl="0" indent="0" algn="ctr" defTabSz="400050">
                <a:lnSpc>
                  <a:spcPct val="90000"/>
                </a:lnSpc>
                <a:spcBef>
                  <a:spcPct val="0"/>
                </a:spcBef>
                <a:spcAft>
                  <a:spcPct val="35000"/>
                </a:spcAft>
                <a:buNone/>
              </a:pPr>
              <a:r>
                <a:rPr lang="en-US" sz="1400" b="1" kern="1200">
                  <a:solidFill>
                    <a:schemeClr val="tx1"/>
                  </a:solidFill>
                  <a:latin typeface="Arial"/>
                  <a:ea typeface="+mn-ea"/>
                  <a:cs typeface="+mn-cs"/>
                </a:rPr>
                <a:t>Jul</a:t>
              </a:r>
            </a:p>
          </p:txBody>
        </p:sp>
        <p:sp>
          <p:nvSpPr>
            <p:cNvPr id="85" name="Freeform: Shape 84">
              <a:extLst>
                <a:ext uri="{FF2B5EF4-FFF2-40B4-BE49-F238E27FC236}">
                  <a16:creationId xmlns:a16="http://schemas.microsoft.com/office/drawing/2014/main" id="{60D8CCA3-B9E7-4004-B281-3FE8C5797BE3}"/>
                </a:ext>
              </a:extLst>
            </p:cNvPr>
            <p:cNvSpPr/>
            <p:nvPr/>
          </p:nvSpPr>
          <p:spPr>
            <a:xfrm>
              <a:off x="6331814" y="2851587"/>
              <a:ext cx="911730" cy="404921"/>
            </a:xfrm>
            <a:custGeom>
              <a:avLst/>
              <a:gdLst>
                <a:gd name="connsiteX0" fmla="*/ 0 w 462333"/>
                <a:gd name="connsiteY0" fmla="*/ 0 h 184933"/>
                <a:gd name="connsiteX1" fmla="*/ 369867 w 462333"/>
                <a:gd name="connsiteY1" fmla="*/ 0 h 184933"/>
                <a:gd name="connsiteX2" fmla="*/ 462333 w 462333"/>
                <a:gd name="connsiteY2" fmla="*/ 92467 h 184933"/>
                <a:gd name="connsiteX3" fmla="*/ 369867 w 462333"/>
                <a:gd name="connsiteY3" fmla="*/ 184933 h 184933"/>
                <a:gd name="connsiteX4" fmla="*/ 0 w 462333"/>
                <a:gd name="connsiteY4" fmla="*/ 184933 h 184933"/>
                <a:gd name="connsiteX5" fmla="*/ 92467 w 462333"/>
                <a:gd name="connsiteY5" fmla="*/ 92467 h 184933"/>
                <a:gd name="connsiteX6" fmla="*/ 0 w 462333"/>
                <a:gd name="connsiteY6" fmla="*/ 0 h 1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333" h="184933">
                  <a:moveTo>
                    <a:pt x="0" y="0"/>
                  </a:moveTo>
                  <a:lnTo>
                    <a:pt x="369867" y="0"/>
                  </a:lnTo>
                  <a:lnTo>
                    <a:pt x="462333" y="92467"/>
                  </a:lnTo>
                  <a:lnTo>
                    <a:pt x="369867" y="184933"/>
                  </a:lnTo>
                  <a:lnTo>
                    <a:pt x="0" y="184933"/>
                  </a:lnTo>
                  <a:lnTo>
                    <a:pt x="92467" y="92467"/>
                  </a:lnTo>
                  <a:lnTo>
                    <a:pt x="0" y="0"/>
                  </a:lnTo>
                  <a:close/>
                </a:path>
              </a:pathLst>
            </a:custGeom>
            <a:solidFill>
              <a:srgbClr val="00AEEF">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28472" tIns="12002" rIns="104468" bIns="12002" numCol="1" spcCol="1270" anchor="ctr" anchorCtr="0">
              <a:noAutofit/>
            </a:bodyPr>
            <a:lstStyle/>
            <a:p>
              <a:pPr marL="0" lvl="0" indent="0" algn="ctr" defTabSz="400050">
                <a:lnSpc>
                  <a:spcPct val="90000"/>
                </a:lnSpc>
                <a:spcBef>
                  <a:spcPct val="0"/>
                </a:spcBef>
                <a:spcAft>
                  <a:spcPct val="35000"/>
                </a:spcAft>
                <a:buNone/>
              </a:pPr>
              <a:r>
                <a:rPr lang="en-US" sz="1400" b="1" kern="1200">
                  <a:solidFill>
                    <a:schemeClr val="tx1"/>
                  </a:solidFill>
                  <a:latin typeface="Arial"/>
                  <a:ea typeface="+mn-ea"/>
                  <a:cs typeface="+mn-cs"/>
                </a:rPr>
                <a:t>Aug</a:t>
              </a:r>
            </a:p>
          </p:txBody>
        </p:sp>
        <p:sp>
          <p:nvSpPr>
            <p:cNvPr id="86" name="Freeform: Shape 85">
              <a:extLst>
                <a:ext uri="{FF2B5EF4-FFF2-40B4-BE49-F238E27FC236}">
                  <a16:creationId xmlns:a16="http://schemas.microsoft.com/office/drawing/2014/main" id="{1CE9A226-E9F0-4314-8D6D-F73A4E6F606D}"/>
                </a:ext>
              </a:extLst>
            </p:cNvPr>
            <p:cNvSpPr/>
            <p:nvPr/>
          </p:nvSpPr>
          <p:spPr>
            <a:xfrm>
              <a:off x="7104289" y="2851587"/>
              <a:ext cx="911730" cy="404921"/>
            </a:xfrm>
            <a:custGeom>
              <a:avLst/>
              <a:gdLst>
                <a:gd name="connsiteX0" fmla="*/ 0 w 462333"/>
                <a:gd name="connsiteY0" fmla="*/ 0 h 184933"/>
                <a:gd name="connsiteX1" fmla="*/ 369867 w 462333"/>
                <a:gd name="connsiteY1" fmla="*/ 0 h 184933"/>
                <a:gd name="connsiteX2" fmla="*/ 462333 w 462333"/>
                <a:gd name="connsiteY2" fmla="*/ 92467 h 184933"/>
                <a:gd name="connsiteX3" fmla="*/ 369867 w 462333"/>
                <a:gd name="connsiteY3" fmla="*/ 184933 h 184933"/>
                <a:gd name="connsiteX4" fmla="*/ 0 w 462333"/>
                <a:gd name="connsiteY4" fmla="*/ 184933 h 184933"/>
                <a:gd name="connsiteX5" fmla="*/ 92467 w 462333"/>
                <a:gd name="connsiteY5" fmla="*/ 92467 h 184933"/>
                <a:gd name="connsiteX6" fmla="*/ 0 w 462333"/>
                <a:gd name="connsiteY6" fmla="*/ 0 h 18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333" h="184933">
                  <a:moveTo>
                    <a:pt x="0" y="0"/>
                  </a:moveTo>
                  <a:lnTo>
                    <a:pt x="369867" y="0"/>
                  </a:lnTo>
                  <a:lnTo>
                    <a:pt x="462333" y="92467"/>
                  </a:lnTo>
                  <a:lnTo>
                    <a:pt x="369867" y="184933"/>
                  </a:lnTo>
                  <a:lnTo>
                    <a:pt x="0" y="184933"/>
                  </a:lnTo>
                  <a:lnTo>
                    <a:pt x="92467" y="92467"/>
                  </a:lnTo>
                  <a:lnTo>
                    <a:pt x="0" y="0"/>
                  </a:lnTo>
                  <a:close/>
                </a:path>
              </a:pathLst>
            </a:custGeom>
            <a:solidFill>
              <a:srgbClr val="00AEEF">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28472" tIns="12002" rIns="104468" bIns="12002" numCol="1" spcCol="1270" anchor="ctr" anchorCtr="0">
              <a:noAutofit/>
            </a:bodyPr>
            <a:lstStyle/>
            <a:p>
              <a:pPr marL="0" lvl="0" indent="0" algn="ctr" defTabSz="400050">
                <a:lnSpc>
                  <a:spcPct val="90000"/>
                </a:lnSpc>
                <a:spcBef>
                  <a:spcPct val="0"/>
                </a:spcBef>
                <a:spcAft>
                  <a:spcPct val="35000"/>
                </a:spcAft>
                <a:buNone/>
              </a:pPr>
              <a:r>
                <a:rPr lang="en-US" sz="1400" b="1" kern="1200">
                  <a:solidFill>
                    <a:schemeClr val="tx1"/>
                  </a:solidFill>
                  <a:latin typeface="Arial"/>
                  <a:ea typeface="+mn-ea"/>
                  <a:cs typeface="+mn-cs"/>
                </a:rPr>
                <a:t>Sep</a:t>
              </a:r>
            </a:p>
          </p:txBody>
        </p:sp>
        <p:cxnSp>
          <p:nvCxnSpPr>
            <p:cNvPr id="58" name="Straight Connector 57">
              <a:extLst>
                <a:ext uri="{FF2B5EF4-FFF2-40B4-BE49-F238E27FC236}">
                  <a16:creationId xmlns:a16="http://schemas.microsoft.com/office/drawing/2014/main" id="{8202565F-544F-49B4-8D80-F46BB8DE4E08}"/>
                </a:ext>
              </a:extLst>
            </p:cNvPr>
            <p:cNvCxnSpPr>
              <a:cxnSpLocks/>
              <a:endCxn id="59" idx="0"/>
            </p:cNvCxnSpPr>
            <p:nvPr/>
          </p:nvCxnSpPr>
          <p:spPr>
            <a:xfrm>
              <a:off x="619618" y="3256508"/>
              <a:ext cx="0" cy="487596"/>
            </a:xfrm>
            <a:prstGeom prst="line">
              <a:avLst/>
            </a:prstGeom>
            <a:noFill/>
            <a:ln w="9525" cap="flat" cmpd="sng" algn="ctr">
              <a:solidFill>
                <a:srgbClr val="00AEEF">
                  <a:shade val="95000"/>
                  <a:satMod val="105000"/>
                </a:srgbClr>
              </a:solidFill>
              <a:prstDash val="solid"/>
              <a:tailEnd type="oval"/>
            </a:ln>
            <a:effectLst/>
          </p:spPr>
        </p:cxnSp>
        <p:sp>
          <p:nvSpPr>
            <p:cNvPr id="59" name="TextBox 58">
              <a:extLst>
                <a:ext uri="{FF2B5EF4-FFF2-40B4-BE49-F238E27FC236}">
                  <a16:creationId xmlns:a16="http://schemas.microsoft.com/office/drawing/2014/main" id="{23FE4081-B9A5-4C11-880B-922B0DB009FF}"/>
                </a:ext>
              </a:extLst>
            </p:cNvPr>
            <p:cNvSpPr txBox="1"/>
            <p:nvPr/>
          </p:nvSpPr>
          <p:spPr>
            <a:xfrm>
              <a:off x="79247" y="3744104"/>
              <a:ext cx="108074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AEEF"/>
                  </a:solidFill>
                  <a:effectLst/>
                  <a:uLnTx/>
                  <a:uFillTx/>
                </a:rPr>
                <a:t>NDR 2</a:t>
              </a:r>
              <a:r>
                <a:rPr lang="en-GB" sz="1000" kern="0" baseline="30000" dirty="0">
                  <a:solidFill>
                    <a:srgbClr val="00AEEF"/>
                  </a:solidFill>
                </a:rPr>
                <a:t> </a:t>
              </a:r>
              <a:r>
                <a:rPr kumimoji="0" lang="en-GB" sz="1000" b="0" i="0" u="none" strike="noStrike" kern="0" cap="none" spc="0" normalizeH="0" baseline="0" noProof="0" dirty="0">
                  <a:ln>
                    <a:noFill/>
                  </a:ln>
                  <a:solidFill>
                    <a:srgbClr val="00AEEF"/>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AEEF"/>
                  </a:solidFill>
                  <a:effectLst/>
                  <a:uLnTx/>
                  <a:uFillTx/>
                </a:rPr>
                <a:t>Contract</a:t>
              </a:r>
              <a:r>
                <a:rPr kumimoji="0" lang="en-GB" sz="1000" b="1" i="0" u="none" strike="noStrike" kern="0" cap="none" spc="-150" normalizeH="0" baseline="0" noProof="0" dirty="0">
                  <a:ln>
                    <a:noFill/>
                  </a:ln>
                  <a:solidFill>
                    <a:srgbClr val="00AEEF"/>
                  </a:solidFill>
                  <a:effectLst/>
                  <a:uLnTx/>
                  <a:uFillTx/>
                </a:rPr>
                <a:t> </a:t>
              </a:r>
              <a:r>
                <a:rPr lang="en-GB" sz="1000" kern="0" dirty="0">
                  <a:solidFill>
                    <a:srgbClr val="00AEEF"/>
                  </a:solidFill>
                </a:rPr>
                <a:t>Signed</a:t>
              </a:r>
              <a:endParaRPr kumimoji="0" lang="en-GB" sz="1000" b="0" i="0" u="none" strike="noStrike" kern="0" cap="none" spc="0" normalizeH="0" baseline="0" noProof="0" dirty="0">
                <a:ln>
                  <a:noFill/>
                </a:ln>
                <a:solidFill>
                  <a:srgbClr val="00AEEF"/>
                </a:solidFill>
                <a:effectLst/>
                <a:uLnTx/>
                <a:uFillTx/>
              </a:endParaRPr>
            </a:p>
          </p:txBody>
        </p:sp>
        <p:pic>
          <p:nvPicPr>
            <p:cNvPr id="60" name="Graphic 59">
              <a:extLst>
                <a:ext uri="{FF2B5EF4-FFF2-40B4-BE49-F238E27FC236}">
                  <a16:creationId xmlns:a16="http://schemas.microsoft.com/office/drawing/2014/main" id="{D67F12BB-213F-4D46-8EDC-B68F34B465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186" y="4180907"/>
              <a:ext cx="246222" cy="246222"/>
            </a:xfrm>
            <a:prstGeom prst="rect">
              <a:avLst/>
            </a:prstGeom>
          </p:spPr>
        </p:pic>
        <p:cxnSp>
          <p:nvCxnSpPr>
            <p:cNvPr id="68" name="Straight Connector 67">
              <a:extLst>
                <a:ext uri="{FF2B5EF4-FFF2-40B4-BE49-F238E27FC236}">
                  <a16:creationId xmlns:a16="http://schemas.microsoft.com/office/drawing/2014/main" id="{6E4A6C74-7805-40E3-80F2-68A9C7AE372C}"/>
                </a:ext>
              </a:extLst>
            </p:cNvPr>
            <p:cNvCxnSpPr>
              <a:cxnSpLocks/>
            </p:cNvCxnSpPr>
            <p:nvPr/>
          </p:nvCxnSpPr>
          <p:spPr>
            <a:xfrm flipV="1">
              <a:off x="1153497" y="2353980"/>
              <a:ext cx="0" cy="518179"/>
            </a:xfrm>
            <a:prstGeom prst="line">
              <a:avLst/>
            </a:prstGeom>
            <a:noFill/>
            <a:ln w="9525" cap="flat" cmpd="sng" algn="ctr">
              <a:solidFill>
                <a:srgbClr val="00AEEF">
                  <a:shade val="95000"/>
                  <a:satMod val="105000"/>
                </a:srgbClr>
              </a:solidFill>
              <a:prstDash val="solid"/>
              <a:tailEnd type="oval"/>
            </a:ln>
            <a:effectLst/>
          </p:spPr>
        </p:cxnSp>
        <p:sp>
          <p:nvSpPr>
            <p:cNvPr id="69" name="TextBox 68">
              <a:extLst>
                <a:ext uri="{FF2B5EF4-FFF2-40B4-BE49-F238E27FC236}">
                  <a16:creationId xmlns:a16="http://schemas.microsoft.com/office/drawing/2014/main" id="{54136DA1-61AC-4FE1-8C35-11AE633B473C}"/>
                </a:ext>
              </a:extLst>
            </p:cNvPr>
            <p:cNvSpPr txBox="1"/>
            <p:nvPr/>
          </p:nvSpPr>
          <p:spPr>
            <a:xfrm>
              <a:off x="441100" y="1809993"/>
              <a:ext cx="1437778" cy="553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AEEF"/>
                  </a:solidFill>
                  <a:effectLst/>
                  <a:uLnTx/>
                  <a:uFillTx/>
                </a:rPr>
                <a:t>OGA NDR Cloud Subscriptions commissioned</a:t>
              </a:r>
            </a:p>
          </p:txBody>
        </p:sp>
        <p:pic>
          <p:nvPicPr>
            <p:cNvPr id="71" name="Graphic 70">
              <a:extLst>
                <a:ext uri="{FF2B5EF4-FFF2-40B4-BE49-F238E27FC236}">
                  <a16:creationId xmlns:a16="http://schemas.microsoft.com/office/drawing/2014/main" id="{899A0162-5FE0-43EA-A63E-E54005E3D4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0549" y="1552008"/>
              <a:ext cx="246222" cy="246222"/>
            </a:xfrm>
            <a:prstGeom prst="rect">
              <a:avLst/>
            </a:prstGeom>
          </p:spPr>
        </p:pic>
        <p:cxnSp>
          <p:nvCxnSpPr>
            <p:cNvPr id="72" name="Straight Connector 71">
              <a:extLst>
                <a:ext uri="{FF2B5EF4-FFF2-40B4-BE49-F238E27FC236}">
                  <a16:creationId xmlns:a16="http://schemas.microsoft.com/office/drawing/2014/main" id="{286361EE-91C5-4773-A936-362645CA98B7}"/>
                </a:ext>
              </a:extLst>
            </p:cNvPr>
            <p:cNvCxnSpPr>
              <a:cxnSpLocks/>
              <a:endCxn id="74" idx="0"/>
            </p:cNvCxnSpPr>
            <p:nvPr/>
          </p:nvCxnSpPr>
          <p:spPr>
            <a:xfrm flipH="1">
              <a:off x="2129866" y="3256508"/>
              <a:ext cx="3476" cy="487596"/>
            </a:xfrm>
            <a:prstGeom prst="line">
              <a:avLst/>
            </a:prstGeom>
            <a:noFill/>
            <a:ln w="9525" cap="flat" cmpd="sng" algn="ctr">
              <a:solidFill>
                <a:srgbClr val="00AEEF">
                  <a:shade val="95000"/>
                  <a:satMod val="105000"/>
                </a:srgbClr>
              </a:solidFill>
              <a:prstDash val="solid"/>
              <a:tailEnd type="oval"/>
            </a:ln>
            <a:effectLst/>
          </p:spPr>
        </p:cxnSp>
        <p:sp>
          <p:nvSpPr>
            <p:cNvPr id="74" name="TextBox 73">
              <a:extLst>
                <a:ext uri="{FF2B5EF4-FFF2-40B4-BE49-F238E27FC236}">
                  <a16:creationId xmlns:a16="http://schemas.microsoft.com/office/drawing/2014/main" id="{9B9C8BC4-612B-4CD0-98B0-6E94F2739044}"/>
                </a:ext>
              </a:extLst>
            </p:cNvPr>
            <p:cNvSpPr txBox="1"/>
            <p:nvPr/>
          </p:nvSpPr>
          <p:spPr>
            <a:xfrm>
              <a:off x="1589495" y="3744104"/>
              <a:ext cx="108074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AEEF"/>
                  </a:solidFill>
                  <a:effectLst/>
                  <a:uLnTx/>
                  <a:uFillTx/>
                </a:rPr>
                <a:t>CDA Data Transfer Plan</a:t>
              </a:r>
            </a:p>
          </p:txBody>
        </p:sp>
        <p:pic>
          <p:nvPicPr>
            <p:cNvPr id="75" name="Graphic 74">
              <a:extLst>
                <a:ext uri="{FF2B5EF4-FFF2-40B4-BE49-F238E27FC236}">
                  <a16:creationId xmlns:a16="http://schemas.microsoft.com/office/drawing/2014/main" id="{52D8F7E1-D2CB-4698-BEFE-3CF54E836B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8434" y="4180907"/>
              <a:ext cx="246222" cy="246222"/>
            </a:xfrm>
            <a:prstGeom prst="rect">
              <a:avLst/>
            </a:prstGeom>
          </p:spPr>
        </p:pic>
        <p:cxnSp>
          <p:nvCxnSpPr>
            <p:cNvPr id="76" name="Straight Connector 75">
              <a:extLst>
                <a:ext uri="{FF2B5EF4-FFF2-40B4-BE49-F238E27FC236}">
                  <a16:creationId xmlns:a16="http://schemas.microsoft.com/office/drawing/2014/main" id="{5729BFB7-C8AD-403F-BB55-493A9BCB49C0}"/>
                </a:ext>
              </a:extLst>
            </p:cNvPr>
            <p:cNvCxnSpPr>
              <a:cxnSpLocks/>
              <a:endCxn id="77" idx="2"/>
            </p:cNvCxnSpPr>
            <p:nvPr/>
          </p:nvCxnSpPr>
          <p:spPr>
            <a:xfrm flipV="1">
              <a:off x="5602249" y="2361394"/>
              <a:ext cx="4585" cy="490830"/>
            </a:xfrm>
            <a:prstGeom prst="line">
              <a:avLst/>
            </a:prstGeom>
            <a:noFill/>
            <a:ln w="9525" cap="flat" cmpd="sng" algn="ctr">
              <a:solidFill>
                <a:srgbClr val="00AEEF">
                  <a:shade val="95000"/>
                  <a:satMod val="105000"/>
                </a:srgbClr>
              </a:solidFill>
              <a:prstDash val="solid"/>
              <a:tailEnd type="oval"/>
            </a:ln>
            <a:effectLst/>
          </p:spPr>
        </p:cxnSp>
        <p:sp>
          <p:nvSpPr>
            <p:cNvPr id="77" name="TextBox 76">
              <a:extLst>
                <a:ext uri="{FF2B5EF4-FFF2-40B4-BE49-F238E27FC236}">
                  <a16:creationId xmlns:a16="http://schemas.microsoft.com/office/drawing/2014/main" id="{4EDD7734-8473-44CD-A962-5AB281D8BD2E}"/>
                </a:ext>
              </a:extLst>
            </p:cNvPr>
            <p:cNvSpPr txBox="1"/>
            <p:nvPr/>
          </p:nvSpPr>
          <p:spPr>
            <a:xfrm>
              <a:off x="5150969" y="1961284"/>
              <a:ext cx="91173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AEEF"/>
                  </a:solidFill>
                  <a:effectLst/>
                  <a:uLnTx/>
                  <a:uFillTx/>
                </a:rPr>
                <a:t>Future NDR  launch* </a:t>
              </a:r>
            </a:p>
          </p:txBody>
        </p:sp>
        <p:cxnSp>
          <p:nvCxnSpPr>
            <p:cNvPr id="96" name="Straight Connector 95">
              <a:extLst>
                <a:ext uri="{FF2B5EF4-FFF2-40B4-BE49-F238E27FC236}">
                  <a16:creationId xmlns:a16="http://schemas.microsoft.com/office/drawing/2014/main" id="{4135D9D5-1B93-4470-8470-540EDBBF817A}"/>
                </a:ext>
              </a:extLst>
            </p:cNvPr>
            <p:cNvCxnSpPr>
              <a:cxnSpLocks/>
              <a:endCxn id="97" idx="0"/>
            </p:cNvCxnSpPr>
            <p:nvPr/>
          </p:nvCxnSpPr>
          <p:spPr>
            <a:xfrm>
              <a:off x="7655320" y="3262857"/>
              <a:ext cx="0" cy="457923"/>
            </a:xfrm>
            <a:prstGeom prst="line">
              <a:avLst/>
            </a:prstGeom>
            <a:noFill/>
            <a:ln w="9525" cap="flat" cmpd="sng" algn="ctr">
              <a:solidFill>
                <a:srgbClr val="00AEEF">
                  <a:shade val="95000"/>
                  <a:satMod val="105000"/>
                </a:srgbClr>
              </a:solidFill>
              <a:prstDash val="solid"/>
              <a:tailEnd type="oval"/>
            </a:ln>
            <a:effectLst/>
          </p:spPr>
        </p:cxnSp>
        <p:sp>
          <p:nvSpPr>
            <p:cNvPr id="97" name="TextBox 96">
              <a:extLst>
                <a:ext uri="{FF2B5EF4-FFF2-40B4-BE49-F238E27FC236}">
                  <a16:creationId xmlns:a16="http://schemas.microsoft.com/office/drawing/2014/main" id="{CDE795A1-BB4E-4BBF-985F-5322B0C21266}"/>
                </a:ext>
              </a:extLst>
            </p:cNvPr>
            <p:cNvSpPr txBox="1"/>
            <p:nvPr/>
          </p:nvSpPr>
          <p:spPr>
            <a:xfrm>
              <a:off x="7105728" y="3720780"/>
              <a:ext cx="1099183" cy="553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AEEF"/>
                  </a:solidFill>
                  <a:effectLst/>
                  <a:uLnTx/>
                  <a:uFillTx/>
                </a:rPr>
                <a:t>Permanent removal</a:t>
              </a:r>
              <a:r>
                <a:rPr lang="en-GB" sz="1000" kern="0" dirty="0">
                  <a:solidFill>
                    <a:srgbClr val="00AEEF"/>
                  </a:solidFill>
                </a:rPr>
                <a:t> of data from </a:t>
              </a:r>
              <a:r>
                <a:rPr kumimoji="0" lang="en-GB" sz="1000" b="0" i="0" u="none" strike="noStrike" kern="0" cap="none" spc="0" normalizeH="0" baseline="0" noProof="0" dirty="0">
                  <a:ln>
                    <a:noFill/>
                  </a:ln>
                  <a:solidFill>
                    <a:srgbClr val="00AEEF"/>
                  </a:solidFill>
                  <a:effectLst/>
                  <a:uLnTx/>
                  <a:uFillTx/>
                </a:rPr>
                <a:t>NDR 1</a:t>
              </a:r>
            </a:p>
          </p:txBody>
        </p:sp>
        <p:cxnSp>
          <p:nvCxnSpPr>
            <p:cNvPr id="98" name="Straight Connector 97">
              <a:extLst>
                <a:ext uri="{FF2B5EF4-FFF2-40B4-BE49-F238E27FC236}">
                  <a16:creationId xmlns:a16="http://schemas.microsoft.com/office/drawing/2014/main" id="{291AFB6A-CBF3-47DF-B23F-472B47103486}"/>
                </a:ext>
              </a:extLst>
            </p:cNvPr>
            <p:cNvCxnSpPr>
              <a:cxnSpLocks/>
              <a:endCxn id="99" idx="0"/>
            </p:cNvCxnSpPr>
            <p:nvPr/>
          </p:nvCxnSpPr>
          <p:spPr>
            <a:xfrm rot="16200000" flipH="1">
              <a:off x="2857862" y="3345505"/>
              <a:ext cx="457922" cy="292628"/>
            </a:xfrm>
            <a:prstGeom prst="bentConnector3">
              <a:avLst>
                <a:gd name="adj1" fmla="val 50000"/>
              </a:avLst>
            </a:prstGeom>
            <a:noFill/>
            <a:ln w="9525" cap="flat" cmpd="sng" algn="ctr">
              <a:solidFill>
                <a:srgbClr val="00AEEF">
                  <a:shade val="95000"/>
                  <a:satMod val="105000"/>
                </a:srgbClr>
              </a:solidFill>
              <a:prstDash val="solid"/>
              <a:tailEnd type="oval"/>
            </a:ln>
            <a:effectLst/>
          </p:spPr>
        </p:cxnSp>
        <p:sp>
          <p:nvSpPr>
            <p:cNvPr id="99" name="TextBox 98">
              <a:extLst>
                <a:ext uri="{FF2B5EF4-FFF2-40B4-BE49-F238E27FC236}">
                  <a16:creationId xmlns:a16="http://schemas.microsoft.com/office/drawing/2014/main" id="{5C4B2F70-7AA6-4FDB-BECA-1B75FEC7B78C}"/>
                </a:ext>
              </a:extLst>
            </p:cNvPr>
            <p:cNvSpPr txBox="1"/>
            <p:nvPr/>
          </p:nvSpPr>
          <p:spPr>
            <a:xfrm>
              <a:off x="2692766" y="3720780"/>
              <a:ext cx="1080742" cy="707886"/>
            </a:xfrm>
            <a:prstGeom prst="rect">
              <a:avLst/>
            </a:prstGeom>
            <a:noFill/>
          </p:spPr>
          <p:txBody>
            <a:bodyPr wrap="square" rtlCol="0">
              <a:spAutoFit/>
            </a:bodyPr>
            <a:lstStyle/>
            <a:p>
              <a:pPr algn="ctr" defTabSz="914400">
                <a:defRPr/>
              </a:pPr>
              <a:r>
                <a:rPr kumimoji="0" lang="en-GB" sz="1000" b="0" i="0" u="none" strike="noStrike" kern="0" cap="none" spc="0" normalizeH="0" baseline="0" noProof="0" dirty="0">
                  <a:ln>
                    <a:noFill/>
                  </a:ln>
                  <a:solidFill>
                    <a:srgbClr val="00AEEF"/>
                  </a:solidFill>
                  <a:effectLst/>
                  <a:uLnTx/>
                  <a:uFillTx/>
                </a:rPr>
                <a:t>Bulk </a:t>
              </a:r>
              <a:r>
                <a:rPr lang="en-GB" sz="1000" kern="0" dirty="0">
                  <a:solidFill>
                    <a:srgbClr val="00AEEF"/>
                  </a:solidFill>
                </a:rPr>
                <a:t>Transfer</a:t>
              </a:r>
            </a:p>
            <a:p>
              <a:pPr algn="ctr" defTabSz="914400">
                <a:defRPr/>
              </a:pPr>
              <a:r>
                <a:rPr lang="en-GB" sz="1000" kern="0" dirty="0">
                  <a:solidFill>
                    <a:srgbClr val="00AEEF"/>
                  </a:solidFill>
                </a:rPr>
                <a:t>of NDR data </a:t>
              </a:r>
              <a:r>
                <a:rPr kumimoji="0" lang="en-GB" sz="1000" b="0" i="0" u="none" strike="noStrike" kern="0" cap="none" spc="0" normalizeH="0" baseline="0" noProof="0" dirty="0">
                  <a:ln>
                    <a:noFill/>
                  </a:ln>
                  <a:solidFill>
                    <a:srgbClr val="00AEEF"/>
                  </a:solidFill>
                  <a:effectLst/>
                  <a:uLnTx/>
                  <a:uFillTx/>
                </a:rPr>
                <a:t>&amp;</a:t>
              </a:r>
              <a:r>
                <a:rPr kumimoji="0" lang="en-GB" sz="1000" b="0" i="0" u="none" strike="noStrike" kern="0" cap="none" spc="0" normalizeH="0" noProof="0" dirty="0">
                  <a:ln>
                    <a:noFill/>
                  </a:ln>
                  <a:solidFill>
                    <a:srgbClr val="00AEEF"/>
                  </a:solidFill>
                  <a:effectLst/>
                  <a:uLnTx/>
                  <a:uFillTx/>
                </a:rPr>
                <a:t> m</a:t>
              </a:r>
              <a:r>
                <a:rPr kumimoji="0" lang="en-GB" sz="1000" b="0" i="0" u="none" strike="noStrike" kern="0" cap="none" spc="0" normalizeH="0" baseline="0" noProof="0" dirty="0">
                  <a:ln>
                    <a:noFill/>
                  </a:ln>
                  <a:solidFill>
                    <a:srgbClr val="00AEEF"/>
                  </a:solidFill>
                  <a:effectLst/>
                  <a:uLnTx/>
                  <a:uFillTx/>
                </a:rPr>
                <a:t>etadata starts</a:t>
              </a:r>
            </a:p>
            <a:p>
              <a:pPr marL="0" marR="0" lvl="0" indent="0" algn="ctr" defTabSz="914400" eaLnBrk="1" fontAlgn="auto" latinLnBrk="0" hangingPunct="1">
                <a:lnSpc>
                  <a:spcPct val="100000"/>
                </a:lnSpc>
                <a:spcBef>
                  <a:spcPts val="0"/>
                </a:spcBef>
                <a:spcAft>
                  <a:spcPts val="0"/>
                </a:spcAft>
                <a:buClrTx/>
                <a:buSzTx/>
                <a:buFontTx/>
                <a:buNone/>
                <a:tabLst/>
                <a:defRPr/>
              </a:pPr>
              <a:r>
                <a:rPr lang="en-GB" sz="1000" kern="0" dirty="0">
                  <a:solidFill>
                    <a:srgbClr val="00AEEF"/>
                  </a:solidFill>
                </a:rPr>
                <a:t>~26 TB</a:t>
              </a:r>
              <a:endParaRPr kumimoji="0" lang="en-GB" sz="1000" b="0" i="0" u="none" strike="noStrike" kern="0" cap="none" spc="0" normalizeH="0" baseline="0" noProof="0" dirty="0">
                <a:ln>
                  <a:noFill/>
                </a:ln>
                <a:solidFill>
                  <a:srgbClr val="00AEEF"/>
                </a:solidFill>
                <a:effectLst/>
                <a:uLnTx/>
                <a:uFillTx/>
              </a:endParaRPr>
            </a:p>
          </p:txBody>
        </p:sp>
        <p:cxnSp>
          <p:nvCxnSpPr>
            <p:cNvPr id="101" name="Straight Connector 100">
              <a:extLst>
                <a:ext uri="{FF2B5EF4-FFF2-40B4-BE49-F238E27FC236}">
                  <a16:creationId xmlns:a16="http://schemas.microsoft.com/office/drawing/2014/main" id="{38A44CAA-4011-45E4-AC6E-7E19DB9DA8CA}"/>
                </a:ext>
              </a:extLst>
            </p:cNvPr>
            <p:cNvCxnSpPr>
              <a:cxnSpLocks/>
            </p:cNvCxnSpPr>
            <p:nvPr/>
          </p:nvCxnSpPr>
          <p:spPr>
            <a:xfrm flipV="1">
              <a:off x="2930385" y="2349193"/>
              <a:ext cx="0" cy="503030"/>
            </a:xfrm>
            <a:prstGeom prst="line">
              <a:avLst/>
            </a:prstGeom>
            <a:noFill/>
            <a:ln w="9525" cap="flat" cmpd="sng" algn="ctr">
              <a:solidFill>
                <a:srgbClr val="00AEEF">
                  <a:shade val="95000"/>
                  <a:satMod val="105000"/>
                </a:srgbClr>
              </a:solidFill>
              <a:prstDash val="solid"/>
              <a:tailEnd type="oval"/>
            </a:ln>
            <a:effectLst/>
          </p:spPr>
        </p:cxnSp>
        <p:sp>
          <p:nvSpPr>
            <p:cNvPr id="102" name="TextBox 101">
              <a:extLst>
                <a:ext uri="{FF2B5EF4-FFF2-40B4-BE49-F238E27FC236}">
                  <a16:creationId xmlns:a16="http://schemas.microsoft.com/office/drawing/2014/main" id="{60CC9EBD-0D46-4BD3-A30D-DEB6F781BCEE}"/>
                </a:ext>
              </a:extLst>
            </p:cNvPr>
            <p:cNvSpPr txBox="1"/>
            <p:nvPr/>
          </p:nvSpPr>
          <p:spPr>
            <a:xfrm>
              <a:off x="2282039" y="1818515"/>
              <a:ext cx="1258534" cy="553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AEEF"/>
                  </a:solidFill>
                  <a:effectLst/>
                  <a:uLnTx/>
                  <a:uFillTx/>
                </a:rPr>
                <a:t>“Soft Freeze”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000" kern="0" dirty="0">
                  <a:solidFill>
                    <a:srgbClr val="00AEEF"/>
                  </a:solidFill>
                </a:rPr>
                <a:t>of changes to transferred data</a:t>
              </a:r>
              <a:endParaRPr kumimoji="0" lang="en-GB" sz="1000" b="0" i="0" u="none" strike="noStrike" kern="0" cap="none" spc="0" normalizeH="0" baseline="0" noProof="0" dirty="0">
                <a:ln>
                  <a:noFill/>
                </a:ln>
                <a:solidFill>
                  <a:srgbClr val="00AEEF"/>
                </a:solidFill>
                <a:effectLst/>
                <a:uLnTx/>
                <a:uFillTx/>
              </a:endParaRPr>
            </a:p>
          </p:txBody>
        </p:sp>
        <p:cxnSp>
          <p:nvCxnSpPr>
            <p:cNvPr id="103" name="Straight Connector 102">
              <a:extLst>
                <a:ext uri="{FF2B5EF4-FFF2-40B4-BE49-F238E27FC236}">
                  <a16:creationId xmlns:a16="http://schemas.microsoft.com/office/drawing/2014/main" id="{C1717299-C3AC-47BF-A8D8-6583F6B707C2}"/>
                </a:ext>
              </a:extLst>
            </p:cNvPr>
            <p:cNvCxnSpPr>
              <a:cxnSpLocks/>
            </p:cNvCxnSpPr>
            <p:nvPr/>
          </p:nvCxnSpPr>
          <p:spPr>
            <a:xfrm flipV="1">
              <a:off x="4462420" y="2363991"/>
              <a:ext cx="0" cy="488232"/>
            </a:xfrm>
            <a:prstGeom prst="line">
              <a:avLst/>
            </a:prstGeom>
            <a:noFill/>
            <a:ln w="9525" cap="flat" cmpd="sng" algn="ctr">
              <a:solidFill>
                <a:srgbClr val="00AEEF">
                  <a:shade val="95000"/>
                  <a:satMod val="105000"/>
                </a:srgbClr>
              </a:solidFill>
              <a:prstDash val="solid"/>
              <a:tailEnd type="oval"/>
            </a:ln>
            <a:effectLst/>
          </p:spPr>
        </p:cxnSp>
        <p:sp>
          <p:nvSpPr>
            <p:cNvPr id="104" name="TextBox 103">
              <a:extLst>
                <a:ext uri="{FF2B5EF4-FFF2-40B4-BE49-F238E27FC236}">
                  <a16:creationId xmlns:a16="http://schemas.microsoft.com/office/drawing/2014/main" id="{E39E99CA-5842-49AA-8426-11ED0FE2FFFD}"/>
                </a:ext>
              </a:extLst>
            </p:cNvPr>
            <p:cNvSpPr txBox="1"/>
            <p:nvPr/>
          </p:nvSpPr>
          <p:spPr>
            <a:xfrm>
              <a:off x="3835846" y="1818515"/>
              <a:ext cx="1258534" cy="553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AEEF"/>
                  </a:solidFill>
                  <a:effectLst/>
                  <a:uLnTx/>
                  <a:uFillTx/>
                </a:rPr>
                <a:t>“Hard Freeze”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000" kern="0" dirty="0">
                  <a:solidFill>
                    <a:srgbClr val="00AEEF"/>
                  </a:solidFill>
                </a:rPr>
                <a:t>of addition and changes to all data</a:t>
              </a:r>
              <a:endParaRPr kumimoji="0" lang="en-GB" sz="1000" b="0" i="0" u="none" strike="noStrike" kern="0" cap="none" spc="0" normalizeH="0" baseline="0" noProof="0" dirty="0">
                <a:ln>
                  <a:noFill/>
                </a:ln>
                <a:solidFill>
                  <a:srgbClr val="00AEEF"/>
                </a:solidFill>
                <a:effectLst/>
                <a:uLnTx/>
                <a:uFillTx/>
              </a:endParaRPr>
            </a:p>
          </p:txBody>
        </p:sp>
        <p:cxnSp>
          <p:nvCxnSpPr>
            <p:cNvPr id="105" name="Straight Connector 104">
              <a:extLst>
                <a:ext uri="{FF2B5EF4-FFF2-40B4-BE49-F238E27FC236}">
                  <a16:creationId xmlns:a16="http://schemas.microsoft.com/office/drawing/2014/main" id="{6AF3E642-F693-4131-9717-2E38B3E3DBAD}"/>
                </a:ext>
              </a:extLst>
            </p:cNvPr>
            <p:cNvCxnSpPr>
              <a:cxnSpLocks/>
              <a:endCxn id="106" idx="0"/>
            </p:cNvCxnSpPr>
            <p:nvPr/>
          </p:nvCxnSpPr>
          <p:spPr>
            <a:xfrm>
              <a:off x="4462420" y="3256508"/>
              <a:ext cx="0" cy="468383"/>
            </a:xfrm>
            <a:prstGeom prst="line">
              <a:avLst/>
            </a:prstGeom>
            <a:noFill/>
            <a:ln w="9525" cap="flat" cmpd="sng" algn="ctr">
              <a:solidFill>
                <a:srgbClr val="00AEEF">
                  <a:shade val="95000"/>
                  <a:satMod val="105000"/>
                </a:srgbClr>
              </a:solidFill>
              <a:prstDash val="solid"/>
              <a:tailEnd type="oval"/>
            </a:ln>
            <a:effectLst/>
          </p:spPr>
        </p:cxnSp>
        <p:sp>
          <p:nvSpPr>
            <p:cNvPr id="106" name="TextBox 105">
              <a:extLst>
                <a:ext uri="{FF2B5EF4-FFF2-40B4-BE49-F238E27FC236}">
                  <a16:creationId xmlns:a16="http://schemas.microsoft.com/office/drawing/2014/main" id="{5B65D017-D94B-4D45-803F-AEA5CA719AD6}"/>
                </a:ext>
              </a:extLst>
            </p:cNvPr>
            <p:cNvSpPr txBox="1"/>
            <p:nvPr/>
          </p:nvSpPr>
          <p:spPr>
            <a:xfrm>
              <a:off x="3888615" y="3724891"/>
              <a:ext cx="1147609" cy="400110"/>
            </a:xfrm>
            <a:prstGeom prst="rect">
              <a:avLst/>
            </a:prstGeom>
            <a:noFill/>
          </p:spPr>
          <p:txBody>
            <a:bodyPr wrap="square" rtlCol="0">
              <a:spAutoFit/>
            </a:bodyPr>
            <a:lstStyle/>
            <a:p>
              <a:pPr lvl="0" algn="ctr" defTabSz="914400">
                <a:defRPr/>
              </a:pPr>
              <a:r>
                <a:rPr lang="en-GB" sz="1000" kern="0" dirty="0">
                  <a:solidFill>
                    <a:srgbClr val="00AEEF"/>
                  </a:solidFill>
                </a:rPr>
                <a:t>Delta Transfer </a:t>
              </a:r>
              <a:r>
                <a:rPr kumimoji="0" lang="en-GB" sz="1000" b="0" i="0" u="none" strike="noStrike" kern="0" cap="none" spc="0" normalizeH="0" baseline="0" noProof="0" dirty="0">
                  <a:ln>
                    <a:noFill/>
                  </a:ln>
                  <a:solidFill>
                    <a:srgbClr val="00AEEF"/>
                  </a:solidFill>
                  <a:effectLst/>
                  <a:uLnTx/>
                  <a:uFillTx/>
                </a:rPr>
                <a:t>of data &amp; metadata</a:t>
              </a:r>
            </a:p>
          </p:txBody>
        </p:sp>
        <p:cxnSp>
          <p:nvCxnSpPr>
            <p:cNvPr id="19" name="Straight Arrow Connector 18">
              <a:extLst>
                <a:ext uri="{FF2B5EF4-FFF2-40B4-BE49-F238E27FC236}">
                  <a16:creationId xmlns:a16="http://schemas.microsoft.com/office/drawing/2014/main" id="{1A853CE3-5450-48CA-991A-78D50CB805C9}"/>
                </a:ext>
              </a:extLst>
            </p:cNvPr>
            <p:cNvCxnSpPr>
              <a:cxnSpLocks/>
              <a:endCxn id="109" idx="1"/>
            </p:cNvCxnSpPr>
            <p:nvPr/>
          </p:nvCxnSpPr>
          <p:spPr>
            <a:xfrm>
              <a:off x="4798494" y="4319255"/>
              <a:ext cx="718764" cy="0"/>
            </a:xfrm>
            <a:prstGeom prst="straightConnector1">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3F8DDB3C-8189-4369-AFFF-A685B23E57BB}"/>
                </a:ext>
              </a:extLst>
            </p:cNvPr>
            <p:cNvSpPr txBox="1"/>
            <p:nvPr/>
          </p:nvSpPr>
          <p:spPr>
            <a:xfrm>
              <a:off x="5517258" y="4119200"/>
              <a:ext cx="121597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chemeClr val="tx2"/>
                  </a:solidFill>
                  <a:effectLst/>
                  <a:uLnTx/>
                  <a:uFillTx/>
                </a:rPr>
                <a:t>Transfer of 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chemeClr val="tx2"/>
                  </a:solidFill>
                  <a:effectLst/>
                  <a:uLnTx/>
                  <a:uFillTx/>
                </a:rPr>
                <a:t>on physical media</a:t>
              </a:r>
            </a:p>
          </p:txBody>
        </p:sp>
        <p:cxnSp>
          <p:nvCxnSpPr>
            <p:cNvPr id="110" name="Straight Connector 109">
              <a:extLst>
                <a:ext uri="{FF2B5EF4-FFF2-40B4-BE49-F238E27FC236}">
                  <a16:creationId xmlns:a16="http://schemas.microsoft.com/office/drawing/2014/main" id="{1A2BDB1E-5B89-4489-94B5-E65F0B388B0D}"/>
                </a:ext>
              </a:extLst>
            </p:cNvPr>
            <p:cNvCxnSpPr>
              <a:cxnSpLocks/>
              <a:stCxn id="102" idx="0"/>
              <a:endCxn id="111" idx="2"/>
            </p:cNvCxnSpPr>
            <p:nvPr/>
          </p:nvCxnSpPr>
          <p:spPr>
            <a:xfrm flipV="1">
              <a:off x="2911306" y="1402575"/>
              <a:ext cx="0" cy="415940"/>
            </a:xfrm>
            <a:prstGeom prst="line">
              <a:avLst/>
            </a:prstGeom>
            <a:noFill/>
            <a:ln w="9525" cap="flat" cmpd="sng" algn="ctr">
              <a:solidFill>
                <a:schemeClr val="accent1">
                  <a:lumMod val="50000"/>
                </a:schemeClr>
              </a:solidFill>
              <a:prstDash val="solid"/>
              <a:tailEnd type="oval"/>
            </a:ln>
            <a:effectLst/>
          </p:spPr>
        </p:cxnSp>
        <p:sp>
          <p:nvSpPr>
            <p:cNvPr id="111" name="TextBox 110">
              <a:extLst>
                <a:ext uri="{FF2B5EF4-FFF2-40B4-BE49-F238E27FC236}">
                  <a16:creationId xmlns:a16="http://schemas.microsoft.com/office/drawing/2014/main" id="{C31B9AFB-812C-4644-8AE1-ED351C51541F}"/>
                </a:ext>
              </a:extLst>
            </p:cNvPr>
            <p:cNvSpPr txBox="1"/>
            <p:nvPr/>
          </p:nvSpPr>
          <p:spPr>
            <a:xfrm>
              <a:off x="1713313" y="848577"/>
              <a:ext cx="2395986" cy="553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chemeClr val="accent1">
                      <a:lumMod val="50000"/>
                    </a:schemeClr>
                  </a:solidFill>
                  <a:effectLst/>
                  <a:uLnTx/>
                  <a:uFillTx/>
                </a:rPr>
                <a:t>Suspension of survey loading</a:t>
              </a:r>
            </a:p>
            <a:p>
              <a:pPr marL="0" marR="0" lvl="0" indent="0" algn="ctr" defTabSz="914400" eaLnBrk="1" fontAlgn="auto" latinLnBrk="0" hangingPunct="1">
                <a:lnSpc>
                  <a:spcPct val="100000"/>
                </a:lnSpc>
                <a:spcBef>
                  <a:spcPts val="0"/>
                </a:spcBef>
                <a:spcAft>
                  <a:spcPts val="0"/>
                </a:spcAft>
                <a:buClrTx/>
                <a:buSzTx/>
                <a:buFontTx/>
                <a:buNone/>
                <a:tabLst/>
                <a:defRPr/>
              </a:pPr>
              <a:r>
                <a:rPr lang="en-GB" sz="1000" kern="0" dirty="0">
                  <a:solidFill>
                    <a:schemeClr val="accent1">
                      <a:lumMod val="50000"/>
                    </a:schemeClr>
                  </a:solidFill>
                </a:rPr>
                <a:t>requiring tape transcription </a:t>
              </a:r>
            </a:p>
            <a:p>
              <a:pPr lvl="0" algn="ctr" defTabSz="914400">
                <a:defRPr/>
              </a:pPr>
              <a:r>
                <a:rPr lang="en-GB" sz="1000" kern="0" dirty="0">
                  <a:solidFill>
                    <a:schemeClr val="accent1">
                      <a:lumMod val="50000"/>
                    </a:schemeClr>
                  </a:solidFill>
                </a:rPr>
                <a:t>or payment by invoice</a:t>
              </a:r>
              <a:endParaRPr kumimoji="0" lang="en-GB" sz="1000" b="0" i="0" u="none" strike="noStrike" kern="0" cap="none" spc="0" normalizeH="0" baseline="0" noProof="0" dirty="0">
                <a:ln>
                  <a:noFill/>
                </a:ln>
                <a:solidFill>
                  <a:schemeClr val="accent1">
                    <a:lumMod val="50000"/>
                  </a:schemeClr>
                </a:solidFill>
                <a:effectLst/>
                <a:uLnTx/>
                <a:uFillTx/>
              </a:endParaRPr>
            </a:p>
          </p:txBody>
        </p:sp>
        <p:cxnSp>
          <p:nvCxnSpPr>
            <p:cNvPr id="112" name="Straight Connector 111">
              <a:extLst>
                <a:ext uri="{FF2B5EF4-FFF2-40B4-BE49-F238E27FC236}">
                  <a16:creationId xmlns:a16="http://schemas.microsoft.com/office/drawing/2014/main" id="{D970B22F-ADDA-440B-B369-B9BFAD6432B1}"/>
                </a:ext>
              </a:extLst>
            </p:cNvPr>
            <p:cNvCxnSpPr>
              <a:cxnSpLocks/>
              <a:endCxn id="113" idx="2"/>
            </p:cNvCxnSpPr>
            <p:nvPr/>
          </p:nvCxnSpPr>
          <p:spPr>
            <a:xfrm flipV="1">
              <a:off x="3712056" y="1802685"/>
              <a:ext cx="0" cy="1045193"/>
            </a:xfrm>
            <a:prstGeom prst="line">
              <a:avLst/>
            </a:prstGeom>
            <a:noFill/>
            <a:ln w="9525" cap="flat" cmpd="sng" algn="ctr">
              <a:solidFill>
                <a:schemeClr val="accent1">
                  <a:lumMod val="50000"/>
                </a:schemeClr>
              </a:solidFill>
              <a:prstDash val="solid"/>
              <a:tailEnd type="oval"/>
            </a:ln>
            <a:effectLst/>
          </p:spPr>
        </p:cxnSp>
        <p:sp>
          <p:nvSpPr>
            <p:cNvPr id="113" name="TextBox 112">
              <a:extLst>
                <a:ext uri="{FF2B5EF4-FFF2-40B4-BE49-F238E27FC236}">
                  <a16:creationId xmlns:a16="http://schemas.microsoft.com/office/drawing/2014/main" id="{E5B196C5-B38A-43A3-B57D-59019E1F6F9F}"/>
                </a:ext>
              </a:extLst>
            </p:cNvPr>
            <p:cNvSpPr txBox="1"/>
            <p:nvPr/>
          </p:nvSpPr>
          <p:spPr>
            <a:xfrm>
              <a:off x="2977820" y="1402575"/>
              <a:ext cx="146847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chemeClr val="accent1">
                      <a:lumMod val="50000"/>
                    </a:schemeClr>
                  </a:solidFill>
                  <a:effectLst/>
                  <a:uLnTx/>
                  <a:uFillTx/>
                </a:rPr>
                <a:t>Suspension of loading</a:t>
              </a:r>
            </a:p>
            <a:p>
              <a:pPr marL="0" marR="0" lvl="0" indent="0" algn="ctr" defTabSz="914400" eaLnBrk="1" fontAlgn="auto" latinLnBrk="0" hangingPunct="1">
                <a:lnSpc>
                  <a:spcPct val="100000"/>
                </a:lnSpc>
                <a:spcBef>
                  <a:spcPts val="0"/>
                </a:spcBef>
                <a:spcAft>
                  <a:spcPts val="0"/>
                </a:spcAft>
                <a:buClrTx/>
                <a:buSzTx/>
                <a:buFontTx/>
                <a:buNone/>
                <a:tabLst/>
                <a:defRPr/>
              </a:pPr>
              <a:r>
                <a:rPr lang="en-GB" sz="1000" kern="0" dirty="0">
                  <a:solidFill>
                    <a:schemeClr val="accent1">
                      <a:lumMod val="50000"/>
                    </a:schemeClr>
                  </a:solidFill>
                </a:rPr>
                <a:t>Credit card </a:t>
              </a:r>
              <a:r>
                <a:rPr kumimoji="0" lang="en-GB" sz="1000" b="0" i="0" u="none" strike="noStrike" kern="0" cap="none" spc="0" normalizeH="0" baseline="0" noProof="0" dirty="0">
                  <a:ln>
                    <a:noFill/>
                  </a:ln>
                  <a:solidFill>
                    <a:schemeClr val="accent1">
                      <a:lumMod val="50000"/>
                    </a:schemeClr>
                  </a:solidFill>
                  <a:effectLst/>
                  <a:uLnTx/>
                  <a:uFillTx/>
                </a:rPr>
                <a:t>payment</a:t>
              </a:r>
            </a:p>
          </p:txBody>
        </p:sp>
        <p:cxnSp>
          <p:nvCxnSpPr>
            <p:cNvPr id="114" name="Straight Connector 113">
              <a:extLst>
                <a:ext uri="{FF2B5EF4-FFF2-40B4-BE49-F238E27FC236}">
                  <a16:creationId xmlns:a16="http://schemas.microsoft.com/office/drawing/2014/main" id="{89535A8C-AB83-4C2B-90E2-BCA3278335D3}"/>
                </a:ext>
              </a:extLst>
            </p:cNvPr>
            <p:cNvCxnSpPr>
              <a:cxnSpLocks/>
              <a:stCxn id="104" idx="0"/>
              <a:endCxn id="115" idx="2"/>
            </p:cNvCxnSpPr>
            <p:nvPr/>
          </p:nvCxnSpPr>
          <p:spPr>
            <a:xfrm flipV="1">
              <a:off x="4465113" y="1236173"/>
              <a:ext cx="5244" cy="582342"/>
            </a:xfrm>
            <a:prstGeom prst="line">
              <a:avLst/>
            </a:prstGeom>
            <a:noFill/>
            <a:ln w="9525" cap="flat" cmpd="sng" algn="ctr">
              <a:solidFill>
                <a:schemeClr val="accent1">
                  <a:lumMod val="50000"/>
                </a:schemeClr>
              </a:solidFill>
              <a:prstDash val="solid"/>
              <a:tailEnd type="oval"/>
            </a:ln>
            <a:effectLst/>
          </p:spPr>
        </p:cxnSp>
        <p:sp>
          <p:nvSpPr>
            <p:cNvPr id="115" name="TextBox 114">
              <a:extLst>
                <a:ext uri="{FF2B5EF4-FFF2-40B4-BE49-F238E27FC236}">
                  <a16:creationId xmlns:a16="http://schemas.microsoft.com/office/drawing/2014/main" id="{AB7762B5-C641-4E2D-A255-6D52530B7D8B}"/>
                </a:ext>
              </a:extLst>
            </p:cNvPr>
            <p:cNvSpPr txBox="1"/>
            <p:nvPr/>
          </p:nvSpPr>
          <p:spPr>
            <a:xfrm>
              <a:off x="3272364" y="836063"/>
              <a:ext cx="239598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000" kern="0" dirty="0">
                  <a:solidFill>
                    <a:schemeClr val="accent1">
                      <a:lumMod val="50000"/>
                    </a:schemeClr>
                  </a:solidFill>
                </a:rPr>
                <a:t>Suspension of orders</a:t>
              </a:r>
            </a:p>
            <a:p>
              <a:pPr marL="0" marR="0" lvl="0" indent="0" algn="ctr" defTabSz="914400" eaLnBrk="1" fontAlgn="auto" latinLnBrk="0" hangingPunct="1">
                <a:lnSpc>
                  <a:spcPct val="100000"/>
                </a:lnSpc>
                <a:spcBef>
                  <a:spcPts val="0"/>
                </a:spcBef>
                <a:spcAft>
                  <a:spcPts val="0"/>
                </a:spcAft>
                <a:buClrTx/>
                <a:buSzTx/>
                <a:buFontTx/>
                <a:buNone/>
                <a:tabLst/>
                <a:defRPr/>
              </a:pPr>
              <a:r>
                <a:rPr lang="en-GB" sz="1000" kern="0" dirty="0">
                  <a:solidFill>
                    <a:schemeClr val="accent1">
                      <a:lumMod val="50000"/>
                    </a:schemeClr>
                  </a:solidFill>
                </a:rPr>
                <a:t>payment by invoice</a:t>
              </a:r>
              <a:endParaRPr kumimoji="0" lang="en-GB" sz="1000" b="0" i="0" u="none" strike="noStrike" kern="0" cap="none" spc="0" normalizeH="0" baseline="0" noProof="0" dirty="0">
                <a:ln>
                  <a:noFill/>
                </a:ln>
                <a:solidFill>
                  <a:schemeClr val="accent1">
                    <a:lumMod val="50000"/>
                  </a:schemeClr>
                </a:solidFill>
                <a:effectLst/>
                <a:uLnTx/>
                <a:uFillTx/>
              </a:endParaRPr>
            </a:p>
          </p:txBody>
        </p:sp>
        <p:cxnSp>
          <p:nvCxnSpPr>
            <p:cNvPr id="119" name="Straight Connector 118">
              <a:extLst>
                <a:ext uri="{FF2B5EF4-FFF2-40B4-BE49-F238E27FC236}">
                  <a16:creationId xmlns:a16="http://schemas.microsoft.com/office/drawing/2014/main" id="{471F7803-7A1A-420E-BD59-74C32DE45B0B}"/>
                </a:ext>
              </a:extLst>
            </p:cNvPr>
            <p:cNvCxnSpPr>
              <a:cxnSpLocks/>
              <a:endCxn id="120" idx="2"/>
            </p:cNvCxnSpPr>
            <p:nvPr/>
          </p:nvCxnSpPr>
          <p:spPr>
            <a:xfrm rot="5400000" flipH="1" flipV="1">
              <a:off x="4356666" y="2089923"/>
              <a:ext cx="1050165" cy="466781"/>
            </a:xfrm>
            <a:prstGeom prst="bentConnector3">
              <a:avLst>
                <a:gd name="adj1" fmla="val 32277"/>
              </a:avLst>
            </a:prstGeom>
            <a:noFill/>
            <a:ln w="9525" cap="flat" cmpd="sng" algn="ctr">
              <a:solidFill>
                <a:schemeClr val="accent1">
                  <a:lumMod val="50000"/>
                </a:schemeClr>
              </a:solidFill>
              <a:prstDash val="solid"/>
              <a:tailEnd type="oval"/>
            </a:ln>
            <a:effectLst/>
          </p:spPr>
        </p:cxnSp>
        <p:sp>
          <p:nvSpPr>
            <p:cNvPr id="120" name="TextBox 119">
              <a:extLst>
                <a:ext uri="{FF2B5EF4-FFF2-40B4-BE49-F238E27FC236}">
                  <a16:creationId xmlns:a16="http://schemas.microsoft.com/office/drawing/2014/main" id="{EB3AFE57-49F8-4A8E-8B43-2DA6571AA43D}"/>
                </a:ext>
              </a:extLst>
            </p:cNvPr>
            <p:cNvSpPr txBox="1"/>
            <p:nvPr/>
          </p:nvSpPr>
          <p:spPr>
            <a:xfrm>
              <a:off x="3906125" y="1398120"/>
              <a:ext cx="241802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chemeClr val="accent1">
                      <a:lumMod val="50000"/>
                    </a:schemeClr>
                  </a:solidFill>
                  <a:effectLst/>
                  <a:uLnTx/>
                  <a:uFillTx/>
                </a:rPr>
                <a:t>Suspension of orders</a:t>
              </a:r>
            </a:p>
            <a:p>
              <a:pPr marL="0" marR="0" lvl="0" indent="0" algn="ctr" defTabSz="914400" eaLnBrk="1" fontAlgn="auto" latinLnBrk="0" hangingPunct="1">
                <a:lnSpc>
                  <a:spcPct val="100000"/>
                </a:lnSpc>
                <a:spcBef>
                  <a:spcPts val="0"/>
                </a:spcBef>
                <a:spcAft>
                  <a:spcPts val="0"/>
                </a:spcAft>
                <a:buClrTx/>
                <a:buSzTx/>
                <a:buFontTx/>
                <a:buNone/>
                <a:tabLst/>
                <a:defRPr/>
              </a:pPr>
              <a:r>
                <a:rPr lang="en-GB" sz="1000" kern="0" dirty="0">
                  <a:solidFill>
                    <a:schemeClr val="accent1">
                      <a:lumMod val="50000"/>
                    </a:schemeClr>
                  </a:solidFill>
                </a:rPr>
                <a:t>Paid by credit card</a:t>
              </a:r>
              <a:endParaRPr kumimoji="0" lang="en-GB" sz="1000" b="0" i="0" u="none" strike="noStrike" kern="0" cap="none" spc="0" normalizeH="0" baseline="0" noProof="0" dirty="0">
                <a:ln>
                  <a:noFill/>
                </a:ln>
                <a:solidFill>
                  <a:schemeClr val="accent1">
                    <a:lumMod val="50000"/>
                  </a:schemeClr>
                </a:solidFill>
                <a:effectLst/>
                <a:uLnTx/>
                <a:uFillTx/>
              </a:endParaRPr>
            </a:p>
          </p:txBody>
        </p:sp>
        <p:cxnSp>
          <p:nvCxnSpPr>
            <p:cNvPr id="121" name="Straight Connector 118">
              <a:extLst>
                <a:ext uri="{FF2B5EF4-FFF2-40B4-BE49-F238E27FC236}">
                  <a16:creationId xmlns:a16="http://schemas.microsoft.com/office/drawing/2014/main" id="{FDEA9BE5-97E5-4453-B634-9E1F762A22EC}"/>
                </a:ext>
              </a:extLst>
            </p:cNvPr>
            <p:cNvCxnSpPr>
              <a:cxnSpLocks/>
              <a:endCxn id="120" idx="2"/>
            </p:cNvCxnSpPr>
            <p:nvPr/>
          </p:nvCxnSpPr>
          <p:spPr>
            <a:xfrm rot="16200000" flipV="1">
              <a:off x="4664070" y="2249299"/>
              <a:ext cx="1049648" cy="147509"/>
            </a:xfrm>
            <a:prstGeom prst="bentConnector3">
              <a:avLst>
                <a:gd name="adj1" fmla="val 32268"/>
              </a:avLst>
            </a:prstGeom>
            <a:noFill/>
            <a:ln w="9525" cap="flat" cmpd="sng" algn="ctr">
              <a:solidFill>
                <a:schemeClr val="accent1">
                  <a:lumMod val="50000"/>
                </a:schemeClr>
              </a:solidFill>
              <a:prstDash val="solid"/>
              <a:tailEnd type="oval"/>
            </a:ln>
            <a:effectLst/>
          </p:spPr>
        </p:cxnSp>
        <p:cxnSp>
          <p:nvCxnSpPr>
            <p:cNvPr id="138" name="Straight Arrow Connector 137">
              <a:extLst>
                <a:ext uri="{FF2B5EF4-FFF2-40B4-BE49-F238E27FC236}">
                  <a16:creationId xmlns:a16="http://schemas.microsoft.com/office/drawing/2014/main" id="{26FE6BD3-8E75-4931-A04E-EB729E33B6E4}"/>
                </a:ext>
              </a:extLst>
            </p:cNvPr>
            <p:cNvCxnSpPr>
              <a:cxnSpLocks/>
            </p:cNvCxnSpPr>
            <p:nvPr/>
          </p:nvCxnSpPr>
          <p:spPr>
            <a:xfrm>
              <a:off x="5811102" y="2396892"/>
              <a:ext cx="2404908" cy="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38856A2C-F109-4673-8627-8D8E285B4531}"/>
                </a:ext>
              </a:extLst>
            </p:cNvPr>
            <p:cNvSpPr txBox="1"/>
            <p:nvPr/>
          </p:nvSpPr>
          <p:spPr>
            <a:xfrm>
              <a:off x="6420955" y="1798229"/>
              <a:ext cx="1683325" cy="553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chemeClr val="bg1"/>
                  </a:solidFill>
                  <a:effectLst/>
                  <a:uLnTx/>
                  <a:uFillTx/>
                </a:rPr>
                <a:t>*“Regulatory” functionality</a:t>
              </a:r>
              <a:r>
                <a:rPr lang="en-GB" sz="1000" kern="0" dirty="0">
                  <a:solidFill>
                    <a:schemeClr val="bg1"/>
                  </a:solidFill>
                </a:rPr>
                <a:t> </a:t>
              </a:r>
              <a:r>
                <a:rPr kumimoji="0" lang="en-GB" sz="1000" b="0" i="0" u="none" strike="noStrike" kern="0" cap="none" spc="0" normalizeH="0" baseline="0" noProof="0" dirty="0">
                  <a:ln>
                    <a:noFill/>
                  </a:ln>
                  <a:solidFill>
                    <a:schemeClr val="bg1"/>
                  </a:solidFill>
                  <a:effectLst/>
                  <a:uLnTx/>
                  <a:uFillTx/>
                </a:rPr>
                <a:t>available 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chemeClr val="bg1"/>
                  </a:solidFill>
                  <a:effectLst/>
                  <a:uLnTx/>
                  <a:uFillTx/>
                </a:rPr>
                <a:t>authorised</a:t>
              </a:r>
              <a:r>
                <a:rPr lang="en-GB" sz="1000" kern="0" dirty="0">
                  <a:solidFill>
                    <a:schemeClr val="bg1"/>
                  </a:solidFill>
                </a:rPr>
                <a:t> </a:t>
              </a:r>
              <a:r>
                <a:rPr kumimoji="0" lang="en-GB" sz="1000" b="0" i="0" u="none" strike="noStrike" kern="0" cap="none" spc="0" normalizeH="0" baseline="0" noProof="0" dirty="0">
                  <a:ln>
                    <a:noFill/>
                  </a:ln>
                  <a:solidFill>
                    <a:schemeClr val="bg1"/>
                  </a:solidFill>
                  <a:effectLst/>
                  <a:uLnTx/>
                  <a:uFillTx/>
                </a:rPr>
                <a:t>users</a:t>
              </a:r>
            </a:p>
          </p:txBody>
        </p:sp>
        <p:sp>
          <p:nvSpPr>
            <p:cNvPr id="143" name="TextBox 142">
              <a:extLst>
                <a:ext uri="{FF2B5EF4-FFF2-40B4-BE49-F238E27FC236}">
                  <a16:creationId xmlns:a16="http://schemas.microsoft.com/office/drawing/2014/main" id="{DBA18AA9-20EF-478D-93FB-4DB1B6070E9A}"/>
                </a:ext>
              </a:extLst>
            </p:cNvPr>
            <p:cNvSpPr txBox="1"/>
            <p:nvPr/>
          </p:nvSpPr>
          <p:spPr>
            <a:xfrm>
              <a:off x="1971066" y="2396892"/>
              <a:ext cx="566874" cy="400110"/>
            </a:xfrm>
            <a:prstGeom prst="rect">
              <a:avLst/>
            </a:prstGeom>
            <a:noFill/>
            <a:ln w="15875">
              <a:solidFill>
                <a:schemeClr val="accent2"/>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2"/>
                  </a:solidFill>
                  <a:effectLst/>
                  <a:uLnTx/>
                  <a:uFillTx/>
                </a:rPr>
                <a:t>User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2"/>
                  </a:solidFill>
                  <a:effectLst/>
                  <a:uLnTx/>
                  <a:uFillTx/>
                </a:rPr>
                <a:t>Group</a:t>
              </a:r>
            </a:p>
          </p:txBody>
        </p:sp>
        <p:cxnSp>
          <p:nvCxnSpPr>
            <p:cNvPr id="61" name="Straight Arrow Connector 60">
              <a:extLst>
                <a:ext uri="{FF2B5EF4-FFF2-40B4-BE49-F238E27FC236}">
                  <a16:creationId xmlns:a16="http://schemas.microsoft.com/office/drawing/2014/main" id="{0FD208AD-82A4-4F9D-99FA-836F8C1FC25F}"/>
                </a:ext>
              </a:extLst>
            </p:cNvPr>
            <p:cNvCxnSpPr>
              <a:cxnSpLocks/>
              <a:endCxn id="62" idx="1"/>
            </p:cNvCxnSpPr>
            <p:nvPr/>
          </p:nvCxnSpPr>
          <p:spPr>
            <a:xfrm>
              <a:off x="5366820" y="4662562"/>
              <a:ext cx="696232" cy="0"/>
            </a:xfrm>
            <a:prstGeom prst="straightConnector1">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8271D3A-23B6-4132-BB6B-4305A462CFFF}"/>
                </a:ext>
              </a:extLst>
            </p:cNvPr>
            <p:cNvSpPr txBox="1"/>
            <p:nvPr/>
          </p:nvSpPr>
          <p:spPr>
            <a:xfrm>
              <a:off x="6063052" y="4462507"/>
              <a:ext cx="1695571" cy="400110"/>
            </a:xfrm>
            <a:prstGeom prst="rect">
              <a:avLst/>
            </a:prstGeom>
            <a:noFill/>
          </p:spPr>
          <p:txBody>
            <a:bodyPr wrap="square" rtlCol="0">
              <a:spAutoFit/>
            </a:bodyPr>
            <a:lstStyle/>
            <a:p>
              <a:pPr lvl="0" algn="ctr" defTabSz="914400">
                <a:defRPr/>
              </a:pPr>
              <a:r>
                <a:rPr kumimoji="0" lang="en-GB" sz="1000" b="0" i="0" u="none" strike="noStrike" kern="0" cap="none" spc="0" normalizeH="0" baseline="0" noProof="0" dirty="0">
                  <a:ln>
                    <a:noFill/>
                  </a:ln>
                  <a:solidFill>
                    <a:schemeClr val="tx2"/>
                  </a:solidFill>
                  <a:effectLst/>
                  <a:uLnTx/>
                  <a:uFillTx/>
                </a:rPr>
                <a:t>Ingress </a:t>
              </a:r>
              <a:r>
                <a:rPr lang="en-GB" sz="1000" kern="0" dirty="0">
                  <a:solidFill>
                    <a:schemeClr val="tx2"/>
                  </a:solidFill>
                </a:rPr>
                <a:t>of ~100 TB OGA Gov. Funded Seismic</a:t>
              </a:r>
              <a:endParaRPr kumimoji="0" lang="en-GB" sz="1000" b="0" i="0" u="none" strike="noStrike" kern="0" cap="none" spc="0" normalizeH="0" baseline="0" noProof="0" dirty="0">
                <a:ln>
                  <a:noFill/>
                </a:ln>
                <a:solidFill>
                  <a:schemeClr val="tx2"/>
                </a:solidFill>
                <a:effectLst/>
                <a:uLnTx/>
                <a:uFillTx/>
              </a:endParaRPr>
            </a:p>
          </p:txBody>
        </p:sp>
        <p:cxnSp>
          <p:nvCxnSpPr>
            <p:cNvPr id="87" name="Straight Connector 86">
              <a:extLst>
                <a:ext uri="{FF2B5EF4-FFF2-40B4-BE49-F238E27FC236}">
                  <a16:creationId xmlns:a16="http://schemas.microsoft.com/office/drawing/2014/main" id="{2925BAE3-2E6C-40AC-931E-84FB0BF68C27}"/>
                </a:ext>
              </a:extLst>
            </p:cNvPr>
            <p:cNvCxnSpPr>
              <a:cxnSpLocks/>
              <a:stCxn id="83" idx="3"/>
              <a:endCxn id="88" idx="0"/>
            </p:cNvCxnSpPr>
            <p:nvPr/>
          </p:nvCxnSpPr>
          <p:spPr>
            <a:xfrm>
              <a:off x="5531657" y="3256508"/>
              <a:ext cx="4117" cy="471938"/>
            </a:xfrm>
            <a:prstGeom prst="line">
              <a:avLst/>
            </a:prstGeom>
            <a:noFill/>
            <a:ln w="9525" cap="flat" cmpd="sng" algn="ctr">
              <a:solidFill>
                <a:srgbClr val="00AEEF">
                  <a:shade val="95000"/>
                  <a:satMod val="105000"/>
                </a:srgbClr>
              </a:solidFill>
              <a:prstDash val="solid"/>
              <a:tailEnd type="oval"/>
            </a:ln>
            <a:effectLst/>
          </p:spPr>
        </p:cxnSp>
        <p:sp>
          <p:nvSpPr>
            <p:cNvPr id="88" name="TextBox 87">
              <a:extLst>
                <a:ext uri="{FF2B5EF4-FFF2-40B4-BE49-F238E27FC236}">
                  <a16:creationId xmlns:a16="http://schemas.microsoft.com/office/drawing/2014/main" id="{EA2B99CE-97B4-4FCC-9C32-B70BE2B8419F}"/>
                </a:ext>
              </a:extLst>
            </p:cNvPr>
            <p:cNvSpPr txBox="1"/>
            <p:nvPr/>
          </p:nvSpPr>
          <p:spPr>
            <a:xfrm>
              <a:off x="4961969" y="3728446"/>
              <a:ext cx="1147609" cy="400110"/>
            </a:xfrm>
            <a:prstGeom prst="rect">
              <a:avLst/>
            </a:prstGeom>
            <a:noFill/>
          </p:spPr>
          <p:txBody>
            <a:bodyPr wrap="square" rtlCol="0">
              <a:spAutoFit/>
            </a:bodyPr>
            <a:lstStyle/>
            <a:p>
              <a:pPr lvl="0" algn="ctr" defTabSz="914400">
                <a:defRPr/>
              </a:pPr>
              <a:r>
                <a:rPr lang="en-GB" sz="1000" kern="0" dirty="0">
                  <a:solidFill>
                    <a:srgbClr val="00AEEF"/>
                  </a:solidFill>
                </a:rPr>
                <a:t>Current NDR Service ceases</a:t>
              </a:r>
              <a:endParaRPr kumimoji="0" lang="en-GB" sz="1000" b="0" i="0" u="none" strike="noStrike" kern="0" cap="none" spc="0" normalizeH="0" baseline="0" noProof="0" dirty="0">
                <a:ln>
                  <a:noFill/>
                </a:ln>
                <a:solidFill>
                  <a:srgbClr val="00AEEF"/>
                </a:solidFill>
                <a:effectLst/>
                <a:uLnTx/>
                <a:uFillTx/>
              </a:endParaRPr>
            </a:p>
          </p:txBody>
        </p:sp>
        <p:cxnSp>
          <p:nvCxnSpPr>
            <p:cNvPr id="36" name="Connector: Elbow 35">
              <a:extLst>
                <a:ext uri="{FF2B5EF4-FFF2-40B4-BE49-F238E27FC236}">
                  <a16:creationId xmlns:a16="http://schemas.microsoft.com/office/drawing/2014/main" id="{13F18E83-F5B9-4FE0-A015-A5CD48DD31DC}"/>
                </a:ext>
              </a:extLst>
            </p:cNvPr>
            <p:cNvCxnSpPr>
              <a:cxnSpLocks/>
            </p:cNvCxnSpPr>
            <p:nvPr/>
          </p:nvCxnSpPr>
          <p:spPr>
            <a:xfrm rot="16200000" flipH="1">
              <a:off x="2546454" y="2654940"/>
              <a:ext cx="256490" cy="129389"/>
            </a:xfrm>
            <a:prstGeom prst="bentConnector3">
              <a:avLst>
                <a:gd name="adj1" fmla="val 14"/>
              </a:avLst>
            </a:prstGeom>
            <a:ln w="9525">
              <a:solidFill>
                <a:srgbClr val="ED7D31"/>
              </a:solidFill>
              <a:headEnd type="oval"/>
            </a:ln>
          </p:spPr>
          <p:style>
            <a:lnRef idx="1">
              <a:schemeClr val="accent1"/>
            </a:lnRef>
            <a:fillRef idx="0">
              <a:schemeClr val="accent1"/>
            </a:fillRef>
            <a:effectRef idx="0">
              <a:schemeClr val="accent1"/>
            </a:effectRef>
            <a:fontRef idx="minor">
              <a:schemeClr val="tx1"/>
            </a:fontRef>
          </p:style>
        </p:cxnSp>
        <p:pic>
          <p:nvPicPr>
            <p:cNvPr id="54" name="Graphic 53">
              <a:extLst>
                <a:ext uri="{FF2B5EF4-FFF2-40B4-BE49-F238E27FC236}">
                  <a16:creationId xmlns:a16="http://schemas.microsoft.com/office/drawing/2014/main" id="{99FF442C-F9E2-486B-B616-0B20A09BA5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4127" y="1552008"/>
              <a:ext cx="246222" cy="246222"/>
            </a:xfrm>
            <a:prstGeom prst="rect">
              <a:avLst/>
            </a:prstGeom>
          </p:spPr>
        </p:pic>
        <p:pic>
          <p:nvPicPr>
            <p:cNvPr id="55" name="Graphic 54">
              <a:extLst>
                <a:ext uri="{FF2B5EF4-FFF2-40B4-BE49-F238E27FC236}">
                  <a16:creationId xmlns:a16="http://schemas.microsoft.com/office/drawing/2014/main" id="{4FF87A15-D3B1-4065-8C5A-B2B8FCD670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0026" y="4430021"/>
              <a:ext cx="246222" cy="246222"/>
            </a:xfrm>
            <a:prstGeom prst="rect">
              <a:avLst/>
            </a:prstGeom>
          </p:spPr>
        </p:pic>
        <p:pic>
          <p:nvPicPr>
            <p:cNvPr id="56" name="Graphic 55">
              <a:extLst>
                <a:ext uri="{FF2B5EF4-FFF2-40B4-BE49-F238E27FC236}">
                  <a16:creationId xmlns:a16="http://schemas.microsoft.com/office/drawing/2014/main" id="{6CDA7B40-031C-42F4-B1F5-E1D053296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48947" y="4117407"/>
              <a:ext cx="246222" cy="246222"/>
            </a:xfrm>
            <a:prstGeom prst="rect">
              <a:avLst/>
            </a:prstGeom>
          </p:spPr>
        </p:pic>
        <p:pic>
          <p:nvPicPr>
            <p:cNvPr id="63" name="Graphic 62">
              <a:extLst>
                <a:ext uri="{FF2B5EF4-FFF2-40B4-BE49-F238E27FC236}">
                  <a16:creationId xmlns:a16="http://schemas.microsoft.com/office/drawing/2014/main" id="{011F5619-A188-4FAA-91B6-8E309257A2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7275" y="1889111"/>
              <a:ext cx="246222" cy="246222"/>
            </a:xfrm>
            <a:prstGeom prst="rect">
              <a:avLst/>
            </a:prstGeom>
          </p:spPr>
        </p:pic>
        <p:pic>
          <p:nvPicPr>
            <p:cNvPr id="64" name="Graphic 63">
              <a:extLst>
                <a:ext uri="{FF2B5EF4-FFF2-40B4-BE49-F238E27FC236}">
                  <a16:creationId xmlns:a16="http://schemas.microsoft.com/office/drawing/2014/main" id="{CA218D23-73F4-48E8-A83E-2AD3312FF5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87165" y="4544697"/>
              <a:ext cx="246222" cy="246222"/>
            </a:xfrm>
            <a:prstGeom prst="rect">
              <a:avLst/>
            </a:prstGeom>
          </p:spPr>
        </p:pic>
        <p:pic>
          <p:nvPicPr>
            <p:cNvPr id="65" name="Graphic 64">
              <a:extLst>
                <a:ext uri="{FF2B5EF4-FFF2-40B4-BE49-F238E27FC236}">
                  <a16:creationId xmlns:a16="http://schemas.microsoft.com/office/drawing/2014/main" id="{A91343CB-CF05-44E2-A17F-290EE1A869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80209" y="4185759"/>
              <a:ext cx="246222" cy="246222"/>
            </a:xfrm>
            <a:prstGeom prst="rect">
              <a:avLst/>
            </a:prstGeom>
          </p:spPr>
        </p:pic>
        <p:pic>
          <p:nvPicPr>
            <p:cNvPr id="66" name="Graphic 65">
              <a:extLst>
                <a:ext uri="{FF2B5EF4-FFF2-40B4-BE49-F238E27FC236}">
                  <a16:creationId xmlns:a16="http://schemas.microsoft.com/office/drawing/2014/main" id="{BDC443DF-C2C9-4C4D-B133-AB2842DDD1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00895" y="625200"/>
              <a:ext cx="246222" cy="246222"/>
            </a:xfrm>
            <a:prstGeom prst="rect">
              <a:avLst/>
            </a:prstGeom>
          </p:spPr>
        </p:pic>
        <p:pic>
          <p:nvPicPr>
            <p:cNvPr id="67" name="Graphic 66">
              <a:extLst>
                <a:ext uri="{FF2B5EF4-FFF2-40B4-BE49-F238E27FC236}">
                  <a16:creationId xmlns:a16="http://schemas.microsoft.com/office/drawing/2014/main" id="{8BFFCA90-A91B-4F97-9771-4BCC69B922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35881" y="622967"/>
              <a:ext cx="246222" cy="246222"/>
            </a:xfrm>
            <a:prstGeom prst="rect">
              <a:avLst/>
            </a:prstGeom>
          </p:spPr>
        </p:pic>
        <p:pic>
          <p:nvPicPr>
            <p:cNvPr id="70" name="Graphic 69">
              <a:extLst>
                <a:ext uri="{FF2B5EF4-FFF2-40B4-BE49-F238E27FC236}">
                  <a16:creationId xmlns:a16="http://schemas.microsoft.com/office/drawing/2014/main" id="{4422F96B-D030-4398-9D2B-BFDF47A2DB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01645" y="1195769"/>
              <a:ext cx="246222" cy="246222"/>
            </a:xfrm>
            <a:prstGeom prst="rect">
              <a:avLst/>
            </a:prstGeom>
          </p:spPr>
        </p:pic>
        <p:pic>
          <p:nvPicPr>
            <p:cNvPr id="73" name="Graphic 72">
              <a:extLst>
                <a:ext uri="{FF2B5EF4-FFF2-40B4-BE49-F238E27FC236}">
                  <a16:creationId xmlns:a16="http://schemas.microsoft.com/office/drawing/2014/main" id="{071817DE-0C5B-4167-BCBD-853300DC05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71269" y="1195769"/>
              <a:ext cx="246222" cy="246222"/>
            </a:xfrm>
            <a:prstGeom prst="rect">
              <a:avLst/>
            </a:prstGeom>
          </p:spPr>
        </p:pic>
        <p:sp>
          <p:nvSpPr>
            <p:cNvPr id="89" name="TextBox 88">
              <a:extLst>
                <a:ext uri="{FF2B5EF4-FFF2-40B4-BE49-F238E27FC236}">
                  <a16:creationId xmlns:a16="http://schemas.microsoft.com/office/drawing/2014/main" id="{17C6C580-C6C9-43B2-A304-814BD6ADE7F2}"/>
                </a:ext>
              </a:extLst>
            </p:cNvPr>
            <p:cNvSpPr txBox="1"/>
            <p:nvPr/>
          </p:nvSpPr>
          <p:spPr>
            <a:xfrm>
              <a:off x="4570283" y="3326813"/>
              <a:ext cx="566874" cy="400110"/>
            </a:xfrm>
            <a:prstGeom prst="rect">
              <a:avLst/>
            </a:prstGeom>
            <a:noFill/>
            <a:ln w="15875">
              <a:solidFill>
                <a:schemeClr val="accent2"/>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2"/>
                  </a:solidFill>
                  <a:effectLst/>
                  <a:uLnTx/>
                  <a:uFillTx/>
                </a:rPr>
                <a:t>User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2"/>
                  </a:solidFill>
                  <a:effectLst/>
                  <a:uLnTx/>
                  <a:uFillTx/>
                </a:rPr>
                <a:t>Group</a:t>
              </a:r>
            </a:p>
          </p:txBody>
        </p:sp>
        <p:cxnSp>
          <p:nvCxnSpPr>
            <p:cNvPr id="90" name="Connector: Elbow 89">
              <a:extLst>
                <a:ext uri="{FF2B5EF4-FFF2-40B4-BE49-F238E27FC236}">
                  <a16:creationId xmlns:a16="http://schemas.microsoft.com/office/drawing/2014/main" id="{66C5E09C-2B01-4D98-A56A-0A3D11433B27}"/>
                </a:ext>
              </a:extLst>
            </p:cNvPr>
            <p:cNvCxnSpPr>
              <a:cxnSpLocks/>
            </p:cNvCxnSpPr>
            <p:nvPr/>
          </p:nvCxnSpPr>
          <p:spPr>
            <a:xfrm rot="5400000" flipH="1" flipV="1">
              <a:off x="5087188" y="3373402"/>
              <a:ext cx="270527" cy="57760"/>
            </a:xfrm>
            <a:prstGeom prst="bentConnector3">
              <a:avLst>
                <a:gd name="adj1" fmla="val -1509"/>
              </a:avLst>
            </a:prstGeom>
            <a:ln w="9525">
              <a:solidFill>
                <a:srgbClr val="ED7D31"/>
              </a:solidFill>
              <a:headEnd type="ova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F681B32A-C153-4A1A-A194-750C0A1AC58B}"/>
                </a:ext>
              </a:extLst>
            </p:cNvPr>
            <p:cNvSpPr txBox="1"/>
            <p:nvPr/>
          </p:nvSpPr>
          <p:spPr>
            <a:xfrm>
              <a:off x="6134036" y="2472467"/>
              <a:ext cx="2582793"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chemeClr val="accent6">
                      <a:lumMod val="75000"/>
                    </a:schemeClr>
                  </a:solidFill>
                  <a:effectLst/>
                  <a:uLnTx/>
                  <a:uFillTx/>
                </a:rPr>
                <a:t>Agile enhancement dev &amp; deployment  </a:t>
              </a:r>
            </a:p>
          </p:txBody>
        </p:sp>
        <p:cxnSp>
          <p:nvCxnSpPr>
            <p:cNvPr id="92" name="Straight Arrow Connector 91">
              <a:extLst>
                <a:ext uri="{FF2B5EF4-FFF2-40B4-BE49-F238E27FC236}">
                  <a16:creationId xmlns:a16="http://schemas.microsoft.com/office/drawing/2014/main" id="{D9E853BF-2490-4681-A48D-9C821086790C}"/>
                </a:ext>
              </a:extLst>
            </p:cNvPr>
            <p:cNvCxnSpPr>
              <a:cxnSpLocks/>
            </p:cNvCxnSpPr>
            <p:nvPr/>
          </p:nvCxnSpPr>
          <p:spPr>
            <a:xfrm>
              <a:off x="6028993" y="2719634"/>
              <a:ext cx="2735298" cy="0"/>
            </a:xfrm>
            <a:prstGeom prst="straightConnector1">
              <a:avLst/>
            </a:prstGeom>
            <a:ln>
              <a:solidFill>
                <a:schemeClr val="accent6">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B44C43BC-BBAB-42CB-B172-80F7949B6347}"/>
                </a:ext>
              </a:extLst>
            </p:cNvPr>
            <p:cNvSpPr txBox="1"/>
            <p:nvPr/>
          </p:nvSpPr>
          <p:spPr>
            <a:xfrm>
              <a:off x="5965090" y="3720780"/>
              <a:ext cx="91173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000" kern="0" dirty="0">
                  <a:solidFill>
                    <a:srgbClr val="00AEEF"/>
                  </a:solidFill>
                </a:rPr>
                <a:t>Public Launch</a:t>
              </a:r>
              <a:endParaRPr kumimoji="0" lang="en-GB" sz="1000" b="0" i="0" u="none" strike="noStrike" kern="0" cap="none" spc="0" normalizeH="0" baseline="0" noProof="0" dirty="0">
                <a:ln>
                  <a:noFill/>
                </a:ln>
                <a:solidFill>
                  <a:srgbClr val="00AEEF"/>
                </a:solidFill>
                <a:effectLst/>
                <a:uLnTx/>
                <a:uFillTx/>
              </a:endParaRPr>
            </a:p>
          </p:txBody>
        </p:sp>
        <p:cxnSp>
          <p:nvCxnSpPr>
            <p:cNvPr id="100" name="Connector: Elbow 99">
              <a:extLst>
                <a:ext uri="{FF2B5EF4-FFF2-40B4-BE49-F238E27FC236}">
                  <a16:creationId xmlns:a16="http://schemas.microsoft.com/office/drawing/2014/main" id="{36765270-EF5B-41DC-B30D-37CE72E5E0A1}"/>
                </a:ext>
              </a:extLst>
            </p:cNvPr>
            <p:cNvCxnSpPr>
              <a:cxnSpLocks/>
              <a:stCxn id="107" idx="2"/>
              <a:endCxn id="95" idx="0"/>
            </p:cNvCxnSpPr>
            <p:nvPr/>
          </p:nvCxnSpPr>
          <p:spPr>
            <a:xfrm rot="16200000" flipH="1">
              <a:off x="6081900" y="3381724"/>
              <a:ext cx="468007" cy="210104"/>
            </a:xfrm>
            <a:prstGeom prst="bentConnector3">
              <a:avLst>
                <a:gd name="adj1" fmla="val 50000"/>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0F1A6FBB-BEDF-42D5-AE28-2BB1883B4589}"/>
                </a:ext>
              </a:extLst>
            </p:cNvPr>
            <p:cNvSpPr txBox="1"/>
            <p:nvPr/>
          </p:nvSpPr>
          <p:spPr>
            <a:xfrm>
              <a:off x="5927414" y="3006552"/>
              <a:ext cx="566874" cy="246221"/>
            </a:xfrm>
            <a:prstGeom prst="rect">
              <a:avLst/>
            </a:prstGeom>
            <a:noFill/>
            <a:ln w="15875">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00" i="0" u="none" strike="noStrike" kern="0" cap="none" spc="0" normalizeH="0" baseline="0" noProof="0">
                <a:ln>
                  <a:noFill/>
                </a:ln>
                <a:solidFill>
                  <a:schemeClr val="accent2"/>
                </a:solidFill>
                <a:effectLst/>
                <a:uLnTx/>
                <a:uFillTx/>
              </a:endParaRPr>
            </a:p>
          </p:txBody>
        </p:sp>
      </p:grpSp>
    </p:spTree>
    <p:extLst>
      <p:ext uri="{BB962C8B-B14F-4D97-AF65-F5344CB8AC3E}">
        <p14:creationId xmlns:p14="http://schemas.microsoft.com/office/powerpoint/2010/main" val="1037781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431799" y="195263"/>
            <a:ext cx="6242269" cy="376237"/>
          </a:xfrm>
        </p:spPr>
        <p:txBody>
          <a:bodyPr/>
          <a:lstStyle/>
          <a:p>
            <a:r>
              <a:rPr lang="en-GB" dirty="0">
                <a:solidFill>
                  <a:srgbClr val="002060"/>
                </a:solidFill>
              </a:rPr>
              <a:t>Agenda: NDR User Group 2  </a:t>
            </a:r>
            <a:br>
              <a:rPr lang="en-GB" dirty="0">
                <a:solidFill>
                  <a:srgbClr val="002060"/>
                </a:solidFill>
              </a:rPr>
            </a:br>
            <a:endParaRPr lang="en-GB" dirty="0">
              <a:solidFill>
                <a:srgbClr val="002060"/>
              </a:solidFill>
            </a:endParaRPr>
          </a:p>
        </p:txBody>
      </p:sp>
      <p:pic>
        <p:nvPicPr>
          <p:cNvPr id="5" name="Graphic 4">
            <a:extLst>
              <a:ext uri="{FF2B5EF4-FFF2-40B4-BE49-F238E27FC236}">
                <a16:creationId xmlns:a16="http://schemas.microsoft.com/office/drawing/2014/main" id="{FCD565AC-6DA6-49FF-A907-D06A6EB0AF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5684" y="1756940"/>
            <a:ext cx="5378316" cy="5785458"/>
          </a:xfrm>
          <a:prstGeom prst="rect">
            <a:avLst/>
          </a:prstGeom>
        </p:spPr>
      </p:pic>
      <p:sp>
        <p:nvSpPr>
          <p:cNvPr id="4" name="TextBox 3">
            <a:extLst>
              <a:ext uri="{FF2B5EF4-FFF2-40B4-BE49-F238E27FC236}">
                <a16:creationId xmlns:a16="http://schemas.microsoft.com/office/drawing/2014/main" id="{C2434EE4-9DF1-4CF6-9D62-FAC3D134F170}"/>
              </a:ext>
            </a:extLst>
          </p:cNvPr>
          <p:cNvSpPr txBox="1"/>
          <p:nvPr/>
        </p:nvSpPr>
        <p:spPr>
          <a:xfrm>
            <a:off x="348093" y="1031320"/>
            <a:ext cx="8447813" cy="3416320"/>
          </a:xfrm>
          <a:prstGeom prst="rect">
            <a:avLst/>
          </a:prstGeom>
          <a:noFill/>
        </p:spPr>
        <p:txBody>
          <a:bodyPr wrap="square" lIns="91440" tIns="45720" rIns="91440" bIns="45720" rtlCol="0" anchor="t">
            <a:spAutoFit/>
          </a:bodyPr>
          <a:lstStyle/>
          <a:p>
            <a:pPr marL="342900" indent="-342900" fontAlgn="ctr">
              <a:lnSpc>
                <a:spcPct val="150000"/>
              </a:lnSpc>
              <a:buFont typeface="+mj-lt"/>
              <a:buAutoNum type="arabicPeriod"/>
            </a:pPr>
            <a:r>
              <a:rPr lang="en-GB" dirty="0">
                <a:solidFill>
                  <a:schemeClr val="bg2">
                    <a:lumMod val="60000"/>
                    <a:lumOff val="40000"/>
                  </a:schemeClr>
                </a:solidFill>
              </a:rPr>
              <a:t>Introduction - John Seabourn (OGA Chief Digital Officer) 5m</a:t>
            </a:r>
          </a:p>
          <a:p>
            <a:pPr marL="342900" indent="-342900" fontAlgn="ctr">
              <a:lnSpc>
                <a:spcPct val="150000"/>
              </a:lnSpc>
              <a:buFont typeface="+mj-lt"/>
              <a:buAutoNum type="arabicPeriod"/>
            </a:pPr>
            <a:r>
              <a:rPr lang="en-GB" dirty="0">
                <a:solidFill>
                  <a:schemeClr val="bg2">
                    <a:lumMod val="60000"/>
                    <a:lumOff val="40000"/>
                  </a:schemeClr>
                </a:solidFill>
              </a:rPr>
              <a:t>Compliance and data quality – David Lecore </a:t>
            </a:r>
            <a:r>
              <a:rPr lang="en-GB">
                <a:solidFill>
                  <a:schemeClr val="bg2">
                    <a:lumMod val="60000"/>
                    <a:lumOff val="40000"/>
                  </a:schemeClr>
                </a:solidFill>
              </a:rPr>
              <a:t>(Head of Data Services &amp; Compliance) </a:t>
            </a:r>
            <a:r>
              <a:rPr lang="en-GB" dirty="0">
                <a:solidFill>
                  <a:schemeClr val="bg2">
                    <a:lumMod val="60000"/>
                    <a:lumOff val="40000"/>
                  </a:schemeClr>
                </a:solidFill>
              </a:rPr>
              <a:t>10m</a:t>
            </a:r>
          </a:p>
          <a:p>
            <a:pPr marL="342900" indent="-342900" fontAlgn="ctr">
              <a:lnSpc>
                <a:spcPct val="150000"/>
              </a:lnSpc>
              <a:buFont typeface="+mj-lt"/>
              <a:buAutoNum type="arabicPeriod"/>
            </a:pPr>
            <a:r>
              <a:rPr lang="en-GB" dirty="0">
                <a:solidFill>
                  <a:schemeClr val="bg2">
                    <a:lumMod val="60000"/>
                    <a:lumOff val="40000"/>
                  </a:schemeClr>
                </a:solidFill>
              </a:rPr>
              <a:t>Transition Project Update – Andy Thompson (NDR Manager) 5m</a:t>
            </a:r>
          </a:p>
          <a:p>
            <a:pPr marL="342900" indent="-342900" fontAlgn="ctr">
              <a:lnSpc>
                <a:spcPct val="150000"/>
              </a:lnSpc>
              <a:buFont typeface="+mj-lt"/>
              <a:buAutoNum type="arabicPeriod"/>
            </a:pPr>
            <a:r>
              <a:rPr lang="en-GB" dirty="0">
                <a:solidFill>
                  <a:srgbClr val="002060"/>
                </a:solidFill>
              </a:rPr>
              <a:t>A look at forthcoming functionality – Joseph </a:t>
            </a:r>
            <a:r>
              <a:rPr lang="en-GB">
                <a:solidFill>
                  <a:srgbClr val="002060"/>
                </a:solidFill>
                <a:highlight>
                  <a:srgbClr val="FFFFFF"/>
                </a:highlight>
              </a:rPr>
              <a:t>Nicholson (</a:t>
            </a:r>
            <a:r>
              <a:rPr lang="en-GB" err="1">
                <a:solidFill>
                  <a:srgbClr val="002060"/>
                </a:solidFill>
                <a:highlight>
                  <a:srgbClr val="FFFFFF"/>
                </a:highlight>
              </a:rPr>
              <a:t>Osokey</a:t>
            </a:r>
            <a:r>
              <a:rPr lang="en-GB">
                <a:solidFill>
                  <a:srgbClr val="002060"/>
                </a:solidFill>
                <a:highlight>
                  <a:srgbClr val="FFFFFF"/>
                </a:highlight>
              </a:rPr>
              <a:t>) 20m</a:t>
            </a:r>
          </a:p>
          <a:p>
            <a:pPr marL="342900" indent="-342900" fontAlgn="ctr">
              <a:lnSpc>
                <a:spcPct val="150000"/>
              </a:lnSpc>
              <a:buFont typeface="+mj-lt"/>
              <a:buAutoNum type="arabicPeriod"/>
            </a:pPr>
            <a:r>
              <a:rPr lang="en-GB" dirty="0">
                <a:solidFill>
                  <a:srgbClr val="002060"/>
                </a:solidFill>
              </a:rPr>
              <a:t>Short Break</a:t>
            </a:r>
          </a:p>
          <a:p>
            <a:pPr marL="342900" indent="-342900" fontAlgn="ctr">
              <a:lnSpc>
                <a:spcPct val="150000"/>
              </a:lnSpc>
              <a:buFont typeface="+mj-lt"/>
              <a:buAutoNum type="arabicPeriod"/>
            </a:pPr>
            <a:r>
              <a:rPr lang="en-GB" dirty="0">
                <a:solidFill>
                  <a:srgbClr val="002060"/>
                </a:solidFill>
              </a:rPr>
              <a:t>NDR User FAQs Overview – </a:t>
            </a:r>
            <a:r>
              <a:rPr lang="en-GB">
                <a:solidFill>
                  <a:srgbClr val="002060"/>
                </a:solidFill>
              </a:rPr>
              <a:t>Andy Thompson (NDR Manager) </a:t>
            </a:r>
            <a:r>
              <a:rPr lang="en-GB" dirty="0">
                <a:solidFill>
                  <a:srgbClr val="002060"/>
                </a:solidFill>
              </a:rPr>
              <a:t>40m</a:t>
            </a:r>
          </a:p>
          <a:p>
            <a:pPr marL="342900" indent="-342900" fontAlgn="ctr">
              <a:lnSpc>
                <a:spcPct val="150000"/>
              </a:lnSpc>
              <a:buFont typeface="+mj-lt"/>
              <a:buAutoNum type="arabicPeriod"/>
            </a:pPr>
            <a:r>
              <a:rPr lang="en-GB" dirty="0">
                <a:solidFill>
                  <a:srgbClr val="002060"/>
                </a:solidFill>
              </a:rPr>
              <a:t>Open Q&amp;A – </a:t>
            </a:r>
            <a:r>
              <a:rPr lang="en-GB">
                <a:solidFill>
                  <a:srgbClr val="002060"/>
                </a:solidFill>
              </a:rPr>
              <a:t>Andy Thompson </a:t>
            </a:r>
            <a:r>
              <a:rPr lang="en-GB" dirty="0">
                <a:solidFill>
                  <a:srgbClr val="002060"/>
                </a:solidFill>
              </a:rPr>
              <a:t>&amp; </a:t>
            </a:r>
            <a:r>
              <a:rPr lang="en-GB">
                <a:solidFill>
                  <a:srgbClr val="002060"/>
                </a:solidFill>
              </a:rPr>
              <a:t>Joseph Nicholson (</a:t>
            </a:r>
            <a:r>
              <a:rPr lang="en-GB" err="1">
                <a:solidFill>
                  <a:srgbClr val="002060"/>
                </a:solidFill>
              </a:rPr>
              <a:t>Osokey</a:t>
            </a:r>
            <a:r>
              <a:rPr lang="en-GB">
                <a:solidFill>
                  <a:srgbClr val="002060"/>
                </a:solidFill>
              </a:rPr>
              <a:t>)</a:t>
            </a:r>
            <a:r>
              <a:rPr lang="en-GB" dirty="0">
                <a:solidFill>
                  <a:srgbClr val="002060"/>
                </a:solidFill>
              </a:rPr>
              <a:t> 20m</a:t>
            </a:r>
          </a:p>
        </p:txBody>
      </p:sp>
    </p:spTree>
    <p:extLst>
      <p:ext uri="{BB962C8B-B14F-4D97-AF65-F5344CB8AC3E}">
        <p14:creationId xmlns:p14="http://schemas.microsoft.com/office/powerpoint/2010/main" val="1935010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DB7024B5-9369-4D43-A658-DE9D55BF039B}"/>
              </a:ext>
            </a:extLst>
          </p:cNvPr>
          <p:cNvSpPr txBox="1">
            <a:spLocks noGrp="1"/>
          </p:cNvSpPr>
          <p:nvPr>
            <p:ph type="title" idx="4294967295"/>
          </p:nvPr>
        </p:nvSpPr>
        <p:spPr>
          <a:xfrm>
            <a:off x="431800" y="206228"/>
            <a:ext cx="5955506" cy="3323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a:lstStyle>
          <a:p>
            <a:pPr marL="21281"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Meeting Etiquette</a:t>
            </a:r>
          </a:p>
        </p:txBody>
      </p:sp>
      <p:sp>
        <p:nvSpPr>
          <p:cNvPr id="3" name="TextBox 2">
            <a:extLst>
              <a:ext uri="{FF2B5EF4-FFF2-40B4-BE49-F238E27FC236}">
                <a16:creationId xmlns:a16="http://schemas.microsoft.com/office/drawing/2014/main" id="{917AF008-7524-4FF4-8C8D-4AA6413F7CB5}"/>
              </a:ext>
            </a:extLst>
          </p:cNvPr>
          <p:cNvSpPr txBox="1"/>
          <p:nvPr/>
        </p:nvSpPr>
        <p:spPr>
          <a:xfrm>
            <a:off x="413727" y="994410"/>
            <a:ext cx="8316545" cy="2477601"/>
          </a:xfrm>
          <a:prstGeom prst="rect">
            <a:avLst/>
          </a:prstGeom>
          <a:noFill/>
        </p:spPr>
        <p:txBody>
          <a:bodyPr wrap="square" lIns="91440" tIns="45720" rIns="91440" bIns="45720" rtlCol="0" anchor="t">
            <a:spAutoFit/>
          </a:bodyPr>
          <a:lstStyle/>
          <a:p>
            <a:pPr marL="285750" indent="-285750">
              <a:spcBef>
                <a:spcPts val="3000"/>
              </a:spcBef>
              <a:buFont typeface="Arial" panose="020B0604020202020204" pitchFamily="34" charset="0"/>
              <a:buChar char="•"/>
            </a:pPr>
            <a:r>
              <a:rPr lang="en-GB" sz="1600" dirty="0">
                <a:solidFill>
                  <a:srgbClr val="002060"/>
                </a:solidFill>
              </a:rPr>
              <a:t>Please keep your microphone muted and video switched off unless you are speaking.</a:t>
            </a:r>
          </a:p>
          <a:p>
            <a:pPr marL="285750" indent="-285750">
              <a:spcBef>
                <a:spcPts val="3000"/>
              </a:spcBef>
              <a:buFont typeface="Arial" panose="020B0604020202020204" pitchFamily="34" charset="0"/>
              <a:buChar char="•"/>
            </a:pPr>
            <a:r>
              <a:rPr lang="en-GB" sz="1600" dirty="0">
                <a:solidFill>
                  <a:srgbClr val="002060"/>
                </a:solidFill>
              </a:rPr>
              <a:t>If you have any comments or questions please record these in the meeting chat. We will endeavour to answer during the meeting or follow up with you.</a:t>
            </a:r>
          </a:p>
          <a:p>
            <a:pPr marL="285750" indent="-285750">
              <a:spcBef>
                <a:spcPts val="3000"/>
              </a:spcBef>
              <a:buFont typeface="Arial" panose="020B0604020202020204" pitchFamily="34" charset="0"/>
              <a:buChar char="•"/>
            </a:pPr>
            <a:r>
              <a:rPr lang="en-GB" sz="1600" dirty="0">
                <a:solidFill>
                  <a:srgbClr val="002060"/>
                </a:solidFill>
              </a:rPr>
              <a:t>Questions will be moderated during the call.</a:t>
            </a:r>
          </a:p>
          <a:p>
            <a:pPr marL="285750" indent="-285750">
              <a:spcBef>
                <a:spcPts val="3000"/>
              </a:spcBef>
              <a:buFont typeface="Arial" panose="020B0604020202020204" pitchFamily="34" charset="0"/>
              <a:buChar char="•"/>
            </a:pPr>
            <a:r>
              <a:rPr lang="en-GB" sz="1600" dirty="0">
                <a:solidFill>
                  <a:srgbClr val="002060"/>
                </a:solidFill>
              </a:rPr>
              <a:t>Slides will be made available on the OGA website following this meeting.</a:t>
            </a:r>
          </a:p>
        </p:txBody>
      </p:sp>
    </p:spTree>
    <p:extLst>
      <p:ext uri="{BB962C8B-B14F-4D97-AF65-F5344CB8AC3E}">
        <p14:creationId xmlns:p14="http://schemas.microsoft.com/office/powerpoint/2010/main" val="3784297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CAC7C-7C51-447F-8A9E-DED7CC20D51E}"/>
              </a:ext>
            </a:extLst>
          </p:cNvPr>
          <p:cNvSpPr>
            <a:spLocks noGrp="1"/>
          </p:cNvSpPr>
          <p:nvPr>
            <p:ph type="title"/>
          </p:nvPr>
        </p:nvSpPr>
        <p:spPr/>
        <p:txBody>
          <a:bodyPr/>
          <a:lstStyle/>
          <a:p>
            <a:r>
              <a:rPr lang="en-GB" dirty="0">
                <a:solidFill>
                  <a:srgbClr val="002060"/>
                </a:solidFill>
              </a:rPr>
              <a:t>A Look Ahead</a:t>
            </a:r>
          </a:p>
        </p:txBody>
      </p:sp>
      <p:pic>
        <p:nvPicPr>
          <p:cNvPr id="5" name="media1.mp4 (540p)" descr="A Look Ahead">
            <a:hlinkClick r:id="" action="ppaction://media"/>
            <a:extLst>
              <a:ext uri="{FF2B5EF4-FFF2-40B4-BE49-F238E27FC236}">
                <a16:creationId xmlns:a16="http://schemas.microsoft.com/office/drawing/2014/main" id="{9E4FFC42-A9D2-47F5-843A-D819BF4401E1}"/>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7D3F9188-EEEC-46AB-BDC9-96A1D9D82E31}" label="Media1" lang="" r:embed="rId4"/>
                        </p173:trackLst>
                      </p173:tracksInfo>
                    </p:ext>
                  </p14:extLst>
                </p14:media>
              </p:ext>
            </p:extLst>
          </p:nvPr>
        </p:nvPicPr>
        <p:blipFill>
          <a:blip r:embed="rId5"/>
          <a:stretch>
            <a:fillRect/>
          </a:stretch>
        </p:blipFill>
        <p:spPr>
          <a:xfrm>
            <a:off x="431800" y="571500"/>
            <a:ext cx="7457734" cy="4194975"/>
          </a:xfrm>
          <a:prstGeom prst="rect">
            <a:avLst/>
          </a:prstGeom>
        </p:spPr>
      </p:pic>
    </p:spTree>
    <p:extLst>
      <p:ext uri="{BB962C8B-B14F-4D97-AF65-F5344CB8AC3E}">
        <p14:creationId xmlns:p14="http://schemas.microsoft.com/office/powerpoint/2010/main" val="68640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5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431799" y="195263"/>
            <a:ext cx="6242269" cy="376237"/>
          </a:xfrm>
        </p:spPr>
        <p:txBody>
          <a:bodyPr/>
          <a:lstStyle/>
          <a:p>
            <a:r>
              <a:rPr lang="en-GB" dirty="0">
                <a:solidFill>
                  <a:srgbClr val="002060"/>
                </a:solidFill>
              </a:rPr>
              <a:t>Agenda: NDR User Group 2   </a:t>
            </a:r>
            <a:br>
              <a:rPr lang="en-GB" dirty="0">
                <a:solidFill>
                  <a:srgbClr val="002060"/>
                </a:solidFill>
              </a:rPr>
            </a:br>
            <a:endParaRPr lang="en-GB" dirty="0">
              <a:solidFill>
                <a:srgbClr val="002060"/>
              </a:solidFill>
            </a:endParaRPr>
          </a:p>
        </p:txBody>
      </p:sp>
      <p:pic>
        <p:nvPicPr>
          <p:cNvPr id="5" name="Graphic 4">
            <a:extLst>
              <a:ext uri="{FF2B5EF4-FFF2-40B4-BE49-F238E27FC236}">
                <a16:creationId xmlns:a16="http://schemas.microsoft.com/office/drawing/2014/main" id="{FCD565AC-6DA6-49FF-A907-D06A6EB0AF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5684" y="1756940"/>
            <a:ext cx="5378316" cy="5785458"/>
          </a:xfrm>
          <a:prstGeom prst="rect">
            <a:avLst/>
          </a:prstGeom>
        </p:spPr>
      </p:pic>
      <p:sp>
        <p:nvSpPr>
          <p:cNvPr id="4" name="TextBox 3">
            <a:extLst>
              <a:ext uri="{FF2B5EF4-FFF2-40B4-BE49-F238E27FC236}">
                <a16:creationId xmlns:a16="http://schemas.microsoft.com/office/drawing/2014/main" id="{C2434EE4-9DF1-4CF6-9D62-FAC3D134F170}"/>
              </a:ext>
            </a:extLst>
          </p:cNvPr>
          <p:cNvSpPr txBox="1"/>
          <p:nvPr/>
        </p:nvSpPr>
        <p:spPr>
          <a:xfrm>
            <a:off x="348093" y="1031320"/>
            <a:ext cx="8447813" cy="3416320"/>
          </a:xfrm>
          <a:prstGeom prst="rect">
            <a:avLst/>
          </a:prstGeom>
          <a:noFill/>
        </p:spPr>
        <p:txBody>
          <a:bodyPr wrap="square" lIns="91440" tIns="45720" rIns="91440" bIns="45720" rtlCol="0" anchor="t">
            <a:spAutoFit/>
          </a:bodyPr>
          <a:lstStyle/>
          <a:p>
            <a:pPr marL="342900" indent="-342900" fontAlgn="ctr">
              <a:lnSpc>
                <a:spcPct val="150000"/>
              </a:lnSpc>
              <a:buFont typeface="+mj-lt"/>
              <a:buAutoNum type="arabicPeriod"/>
            </a:pPr>
            <a:r>
              <a:rPr lang="en-GB" dirty="0">
                <a:solidFill>
                  <a:schemeClr val="bg2">
                    <a:lumMod val="60000"/>
                    <a:lumOff val="40000"/>
                  </a:schemeClr>
                </a:solidFill>
              </a:rPr>
              <a:t>Introduction - John Seabourn (OGA Chief Digital Officer) 5m</a:t>
            </a:r>
          </a:p>
          <a:p>
            <a:pPr marL="342900" indent="-342900" fontAlgn="ctr">
              <a:lnSpc>
                <a:spcPct val="150000"/>
              </a:lnSpc>
              <a:buFont typeface="+mj-lt"/>
              <a:buAutoNum type="arabicPeriod"/>
            </a:pPr>
            <a:r>
              <a:rPr lang="en-GB" dirty="0">
                <a:solidFill>
                  <a:schemeClr val="bg2">
                    <a:lumMod val="60000"/>
                    <a:lumOff val="40000"/>
                  </a:schemeClr>
                </a:solidFill>
              </a:rPr>
              <a:t>Compliance and data quality – David Lecore </a:t>
            </a:r>
            <a:r>
              <a:rPr lang="en-GB">
                <a:solidFill>
                  <a:schemeClr val="bg2">
                    <a:lumMod val="60000"/>
                    <a:lumOff val="40000"/>
                  </a:schemeClr>
                </a:solidFill>
              </a:rPr>
              <a:t>(Head of Data Services &amp; Compliance) </a:t>
            </a:r>
            <a:r>
              <a:rPr lang="en-GB" dirty="0">
                <a:solidFill>
                  <a:schemeClr val="bg2">
                    <a:lumMod val="60000"/>
                    <a:lumOff val="40000"/>
                  </a:schemeClr>
                </a:solidFill>
              </a:rPr>
              <a:t>10m</a:t>
            </a:r>
          </a:p>
          <a:p>
            <a:pPr marL="342900" indent="-342900" fontAlgn="ctr">
              <a:lnSpc>
                <a:spcPct val="150000"/>
              </a:lnSpc>
              <a:buFont typeface="+mj-lt"/>
              <a:buAutoNum type="arabicPeriod"/>
            </a:pPr>
            <a:r>
              <a:rPr lang="en-GB" dirty="0">
                <a:solidFill>
                  <a:schemeClr val="bg2">
                    <a:lumMod val="60000"/>
                    <a:lumOff val="40000"/>
                  </a:schemeClr>
                </a:solidFill>
              </a:rPr>
              <a:t>Transition Project Update – Andy Thompson (NDR Manager) 5m</a:t>
            </a:r>
          </a:p>
          <a:p>
            <a:pPr marL="342900" indent="-342900" fontAlgn="ctr">
              <a:lnSpc>
                <a:spcPct val="150000"/>
              </a:lnSpc>
              <a:buFont typeface="+mj-lt"/>
              <a:buAutoNum type="arabicPeriod"/>
            </a:pPr>
            <a:r>
              <a:rPr lang="en-GB" dirty="0">
                <a:solidFill>
                  <a:schemeClr val="bg2">
                    <a:lumMod val="60000"/>
                    <a:lumOff val="40000"/>
                  </a:schemeClr>
                </a:solidFill>
              </a:rPr>
              <a:t>A look at forthcoming functionality – Joseph Nicholson </a:t>
            </a:r>
            <a:r>
              <a:rPr lang="en-GB">
                <a:solidFill>
                  <a:schemeClr val="bg2">
                    <a:lumMod val="60000"/>
                    <a:lumOff val="40000"/>
                  </a:schemeClr>
                </a:solidFill>
              </a:rPr>
              <a:t>(</a:t>
            </a:r>
            <a:r>
              <a:rPr lang="en-GB" err="1">
                <a:solidFill>
                  <a:schemeClr val="bg2">
                    <a:lumMod val="60000"/>
                    <a:lumOff val="40000"/>
                  </a:schemeClr>
                </a:solidFill>
              </a:rPr>
              <a:t>Osokey</a:t>
            </a:r>
            <a:r>
              <a:rPr lang="en-GB">
                <a:solidFill>
                  <a:schemeClr val="bg2">
                    <a:lumMod val="60000"/>
                    <a:lumOff val="40000"/>
                  </a:schemeClr>
                </a:solidFill>
              </a:rPr>
              <a:t>) </a:t>
            </a:r>
            <a:r>
              <a:rPr lang="en-GB" dirty="0">
                <a:solidFill>
                  <a:schemeClr val="bg2">
                    <a:lumMod val="60000"/>
                    <a:lumOff val="40000"/>
                  </a:schemeClr>
                </a:solidFill>
              </a:rPr>
              <a:t>20m</a:t>
            </a:r>
          </a:p>
          <a:p>
            <a:pPr marL="342900" indent="-342900" fontAlgn="ctr">
              <a:lnSpc>
                <a:spcPct val="150000"/>
              </a:lnSpc>
              <a:buFont typeface="+mj-lt"/>
              <a:buAutoNum type="arabicPeriod"/>
            </a:pPr>
            <a:r>
              <a:rPr lang="en-GB" dirty="0">
                <a:solidFill>
                  <a:srgbClr val="002060"/>
                </a:solidFill>
              </a:rPr>
              <a:t>Short Break</a:t>
            </a:r>
          </a:p>
          <a:p>
            <a:pPr marL="342900" indent="-342900" fontAlgn="ctr">
              <a:lnSpc>
                <a:spcPct val="150000"/>
              </a:lnSpc>
              <a:buFont typeface="+mj-lt"/>
              <a:buAutoNum type="arabicPeriod"/>
            </a:pPr>
            <a:r>
              <a:rPr lang="en-GB" dirty="0">
                <a:solidFill>
                  <a:srgbClr val="002060"/>
                </a:solidFill>
              </a:rPr>
              <a:t>NDR User FAQs Overview – </a:t>
            </a:r>
            <a:r>
              <a:rPr lang="en-GB">
                <a:solidFill>
                  <a:srgbClr val="002060"/>
                </a:solidFill>
              </a:rPr>
              <a:t>Andy Thompson (NDR Manager) </a:t>
            </a:r>
            <a:r>
              <a:rPr lang="en-GB" dirty="0">
                <a:solidFill>
                  <a:srgbClr val="002060"/>
                </a:solidFill>
              </a:rPr>
              <a:t>40m</a:t>
            </a:r>
          </a:p>
          <a:p>
            <a:pPr marL="342900" indent="-342900" fontAlgn="ctr">
              <a:lnSpc>
                <a:spcPct val="150000"/>
              </a:lnSpc>
              <a:buFont typeface="+mj-lt"/>
              <a:buAutoNum type="arabicPeriod"/>
            </a:pPr>
            <a:r>
              <a:rPr lang="en-GB" dirty="0">
                <a:solidFill>
                  <a:srgbClr val="002060"/>
                </a:solidFill>
              </a:rPr>
              <a:t>Open Q&amp;A – </a:t>
            </a:r>
            <a:r>
              <a:rPr lang="en-GB">
                <a:solidFill>
                  <a:srgbClr val="002060"/>
                </a:solidFill>
              </a:rPr>
              <a:t>Andy Thompson </a:t>
            </a:r>
            <a:r>
              <a:rPr lang="en-GB" dirty="0">
                <a:solidFill>
                  <a:srgbClr val="002060"/>
                </a:solidFill>
              </a:rPr>
              <a:t>&amp; </a:t>
            </a:r>
            <a:r>
              <a:rPr lang="en-GB">
                <a:solidFill>
                  <a:srgbClr val="002060"/>
                </a:solidFill>
              </a:rPr>
              <a:t>Joseph Nicholson (</a:t>
            </a:r>
            <a:r>
              <a:rPr lang="en-GB" err="1">
                <a:solidFill>
                  <a:srgbClr val="002060"/>
                </a:solidFill>
              </a:rPr>
              <a:t>Osokey</a:t>
            </a:r>
            <a:r>
              <a:rPr lang="en-GB">
                <a:solidFill>
                  <a:srgbClr val="002060"/>
                </a:solidFill>
              </a:rPr>
              <a:t>)</a:t>
            </a:r>
            <a:r>
              <a:rPr lang="en-GB" dirty="0">
                <a:solidFill>
                  <a:srgbClr val="002060"/>
                </a:solidFill>
              </a:rPr>
              <a:t> 20m</a:t>
            </a:r>
          </a:p>
        </p:txBody>
      </p:sp>
    </p:spTree>
    <p:extLst>
      <p:ext uri="{BB962C8B-B14F-4D97-AF65-F5344CB8AC3E}">
        <p14:creationId xmlns:p14="http://schemas.microsoft.com/office/powerpoint/2010/main" val="147711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CAC7C-7C51-447F-8A9E-DED7CC20D51E}"/>
              </a:ext>
            </a:extLst>
          </p:cNvPr>
          <p:cNvSpPr>
            <a:spLocks noGrp="1"/>
          </p:cNvSpPr>
          <p:nvPr>
            <p:ph type="title"/>
          </p:nvPr>
        </p:nvSpPr>
        <p:spPr/>
        <p:txBody>
          <a:bodyPr/>
          <a:lstStyle/>
          <a:p>
            <a:r>
              <a:rPr lang="en-GB" dirty="0">
                <a:solidFill>
                  <a:srgbClr val="002060"/>
                </a:solidFill>
              </a:rPr>
              <a:t>Meeting Restarts promptly at 11:00</a:t>
            </a:r>
          </a:p>
        </p:txBody>
      </p:sp>
      <p:sp>
        <p:nvSpPr>
          <p:cNvPr id="15" name="TextBox 14">
            <a:extLst>
              <a:ext uri="{FF2B5EF4-FFF2-40B4-BE49-F238E27FC236}">
                <a16:creationId xmlns:a16="http://schemas.microsoft.com/office/drawing/2014/main" id="{0E9F31C2-E356-48CC-B520-5BD40647ABC3}"/>
              </a:ext>
              <a:ext uri="{C183D7F6-B498-43B3-948B-1728B52AA6E4}">
                <adec:decorative xmlns:adec="http://schemas.microsoft.com/office/drawing/2017/decorative" val="1"/>
              </a:ext>
            </a:extLst>
          </p:cNvPr>
          <p:cNvSpPr txBox="1"/>
          <p:nvPr/>
        </p:nvSpPr>
        <p:spPr>
          <a:xfrm>
            <a:off x="4581202" y="1322239"/>
            <a:ext cx="4261352" cy="1323439"/>
          </a:xfrm>
          <a:prstGeom prst="rect">
            <a:avLst/>
          </a:prstGeom>
          <a:noFill/>
        </p:spPr>
        <p:txBody>
          <a:bodyPr wrap="square" lIns="91440" tIns="45720" rIns="91440" bIns="45720" rtlCol="0" anchor="t">
            <a:spAutoFit/>
          </a:bodyPr>
          <a:lstStyle/>
          <a:p>
            <a:pPr>
              <a:spcBef>
                <a:spcPts val="600"/>
              </a:spcBef>
            </a:pPr>
            <a:r>
              <a:rPr lang="en-GB" sz="1200" dirty="0">
                <a:solidFill>
                  <a:schemeClr val="tx2">
                    <a:lumMod val="50000"/>
                  </a:schemeClr>
                </a:solidFill>
              </a:rPr>
              <a:t>NDR: A </a:t>
            </a:r>
            <a:r>
              <a:rPr lang="en-GB" sz="1200" b="1" dirty="0">
                <a:solidFill>
                  <a:schemeClr val="tx2">
                    <a:lumMod val="50000"/>
                  </a:schemeClr>
                </a:solidFill>
              </a:rPr>
              <a:t>Digital Energy Platform </a:t>
            </a:r>
            <a:r>
              <a:rPr lang="en-GB" sz="1200" dirty="0">
                <a:solidFill>
                  <a:schemeClr val="tx2">
                    <a:lumMod val="50000"/>
                  </a:schemeClr>
                </a:solidFill>
              </a:rPr>
              <a:t>component</a:t>
            </a:r>
          </a:p>
          <a:p>
            <a:pPr>
              <a:spcBef>
                <a:spcPts val="600"/>
              </a:spcBef>
            </a:pPr>
            <a:r>
              <a:rPr lang="en-GB" sz="1200" dirty="0">
                <a:solidFill>
                  <a:schemeClr val="tx2">
                    <a:lumMod val="50000"/>
                  </a:schemeClr>
                </a:solidFill>
              </a:rPr>
              <a:t>All reported licence data in cloud storage</a:t>
            </a:r>
          </a:p>
          <a:p>
            <a:pPr>
              <a:spcBef>
                <a:spcPts val="600"/>
              </a:spcBef>
            </a:pPr>
            <a:r>
              <a:rPr lang="en-GB" sz="1200" dirty="0">
                <a:solidFill>
                  <a:schemeClr val="tx2">
                    <a:lumMod val="50000"/>
                  </a:schemeClr>
                </a:solidFill>
              </a:rPr>
              <a:t>For </a:t>
            </a:r>
            <a:r>
              <a:rPr lang="en-GB" sz="1200" b="1" u="sng" dirty="0">
                <a:solidFill>
                  <a:schemeClr val="tx2">
                    <a:lumMod val="50000"/>
                  </a:schemeClr>
                </a:solidFill>
              </a:rPr>
              <a:t>all</a:t>
            </a:r>
            <a:r>
              <a:rPr lang="en-GB" sz="1200" dirty="0">
                <a:solidFill>
                  <a:schemeClr val="tx2">
                    <a:lumMod val="50000"/>
                  </a:schemeClr>
                </a:solidFill>
              </a:rPr>
              <a:t> licence data, including </a:t>
            </a:r>
            <a:r>
              <a:rPr lang="en-GB" sz="1200" b="1" dirty="0">
                <a:solidFill>
                  <a:schemeClr val="tx2">
                    <a:lumMod val="50000"/>
                  </a:schemeClr>
                </a:solidFill>
              </a:rPr>
              <a:t>legacy seismic</a:t>
            </a:r>
          </a:p>
          <a:p>
            <a:pPr>
              <a:spcBef>
                <a:spcPts val="600"/>
              </a:spcBef>
            </a:pPr>
            <a:r>
              <a:rPr lang="en-US" sz="1200" dirty="0">
                <a:solidFill>
                  <a:schemeClr val="tx2">
                    <a:lumMod val="50000"/>
                  </a:schemeClr>
                </a:solidFill>
              </a:rPr>
              <a:t>Reducing the barriers to reporting compliance</a:t>
            </a:r>
          </a:p>
          <a:p>
            <a:pPr>
              <a:spcBef>
                <a:spcPts val="600"/>
              </a:spcBef>
            </a:pPr>
            <a:r>
              <a:rPr lang="en-US" sz="1200" dirty="0">
                <a:solidFill>
                  <a:schemeClr val="tx2">
                    <a:lumMod val="50000"/>
                  </a:schemeClr>
                </a:solidFill>
              </a:rPr>
              <a:t>Investing in </a:t>
            </a:r>
            <a:r>
              <a:rPr lang="en-US" sz="1200" b="1" dirty="0">
                <a:solidFill>
                  <a:schemeClr val="tx2">
                    <a:lumMod val="50000"/>
                  </a:schemeClr>
                </a:solidFill>
              </a:rPr>
              <a:t>systems and controls </a:t>
            </a:r>
            <a:r>
              <a:rPr lang="en-US" sz="1200" dirty="0">
                <a:solidFill>
                  <a:schemeClr val="tx2">
                    <a:lumMod val="50000"/>
                  </a:schemeClr>
                </a:solidFill>
              </a:rPr>
              <a:t>to promote reuse of data</a:t>
            </a:r>
            <a:endParaRPr lang="en-GB" sz="1200" dirty="0">
              <a:solidFill>
                <a:schemeClr val="tx2">
                  <a:lumMod val="50000"/>
                </a:schemeClr>
              </a:solidFill>
            </a:endParaRPr>
          </a:p>
        </p:txBody>
      </p:sp>
      <p:pic>
        <p:nvPicPr>
          <p:cNvPr id="17" name="Picture 17" descr="OGA Logo">
            <a:extLst>
              <a:ext uri="{FF2B5EF4-FFF2-40B4-BE49-F238E27FC236}">
                <a16:creationId xmlns:a16="http://schemas.microsoft.com/office/drawing/2014/main" id="{B30FDDD0-3F29-4198-ADA6-298B1117DDCD}"/>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4628751" y="721015"/>
            <a:ext cx="3583440" cy="538608"/>
          </a:xfrm>
          <a:prstGeom prst="rect">
            <a:avLst/>
          </a:prstGeom>
        </p:spPr>
      </p:pic>
      <p:pic>
        <p:nvPicPr>
          <p:cNvPr id="22" name="Picture 21">
            <a:extLst>
              <a:ext uri="{FF2B5EF4-FFF2-40B4-BE49-F238E27FC236}">
                <a16:creationId xmlns:a16="http://schemas.microsoft.com/office/drawing/2014/main" id="{C842FCA6-866D-4826-857A-26E271B822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1633" y="1267130"/>
            <a:ext cx="2482941" cy="809147"/>
          </a:xfrm>
          <a:prstGeom prst="rect">
            <a:avLst/>
          </a:prstGeom>
        </p:spPr>
      </p:pic>
      <p:sp>
        <p:nvSpPr>
          <p:cNvPr id="27" name="Rectangle 26">
            <a:extLst>
              <a:ext uri="{FF2B5EF4-FFF2-40B4-BE49-F238E27FC236}">
                <a16:creationId xmlns:a16="http://schemas.microsoft.com/office/drawing/2014/main" id="{332BB213-D403-4F7B-AE9D-D2B31FE8C662}"/>
              </a:ext>
              <a:ext uri="{C183D7F6-B498-43B3-948B-1728B52AA6E4}">
                <adec:decorative xmlns:adec="http://schemas.microsoft.com/office/drawing/2017/decorative" val="0"/>
              </a:ext>
            </a:extLst>
          </p:cNvPr>
          <p:cNvSpPr/>
          <p:nvPr/>
        </p:nvSpPr>
        <p:spPr>
          <a:xfrm>
            <a:off x="2340348" y="2025260"/>
            <a:ext cx="2087122" cy="646331"/>
          </a:xfrm>
          <a:prstGeom prst="rect">
            <a:avLst/>
          </a:prstGeom>
        </p:spPr>
        <p:txBody>
          <a:bodyPr wrap="square">
            <a:spAutoFit/>
          </a:bodyPr>
          <a:lstStyle/>
          <a:p>
            <a:pPr algn="ctr"/>
            <a:r>
              <a:rPr lang="en-GB" sz="1200" dirty="0">
                <a:solidFill>
                  <a:schemeClr val="tx2">
                    <a:lumMod val="50000"/>
                  </a:schemeClr>
                </a:solidFill>
              </a:rPr>
              <a:t>In-browser, pre-download visualisation of well and seismic datasets &amp; reports</a:t>
            </a:r>
            <a:endParaRPr lang="en-US" sz="1200" dirty="0">
              <a:solidFill>
                <a:schemeClr val="tx2">
                  <a:lumMod val="50000"/>
                </a:schemeClr>
              </a:solidFill>
            </a:endParaRPr>
          </a:p>
        </p:txBody>
      </p:sp>
      <p:grpSp>
        <p:nvGrpSpPr>
          <p:cNvPr id="3" name="Group 2">
            <a:extLst>
              <a:ext uri="{FF2B5EF4-FFF2-40B4-BE49-F238E27FC236}">
                <a16:creationId xmlns:a16="http://schemas.microsoft.com/office/drawing/2014/main" id="{BBF5DEB2-521A-41B5-89EA-7EB80DFE1C8F}"/>
              </a:ext>
              <a:ext uri="{C183D7F6-B498-43B3-948B-1728B52AA6E4}">
                <adec:decorative xmlns:adec="http://schemas.microsoft.com/office/drawing/2017/decorative" val="1"/>
              </a:ext>
            </a:extLst>
          </p:cNvPr>
          <p:cNvGrpSpPr/>
          <p:nvPr/>
        </p:nvGrpSpPr>
        <p:grpSpPr>
          <a:xfrm>
            <a:off x="517571" y="1226832"/>
            <a:ext cx="8453483" cy="2541117"/>
            <a:chOff x="517571" y="1226832"/>
            <a:chExt cx="8453483" cy="2541117"/>
          </a:xfrm>
        </p:grpSpPr>
        <p:pic>
          <p:nvPicPr>
            <p:cNvPr id="11" name="Graphic 10">
              <a:extLst>
                <a:ext uri="{FF2B5EF4-FFF2-40B4-BE49-F238E27FC236}">
                  <a16:creationId xmlns:a16="http://schemas.microsoft.com/office/drawing/2014/main" id="{7C43E69A-3CD5-4EC5-96D4-74CF87FE66E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57816" y="1226832"/>
              <a:ext cx="1113238" cy="1197511"/>
            </a:xfrm>
            <a:prstGeom prst="rect">
              <a:avLst/>
            </a:prstGeom>
          </p:spPr>
        </p:pic>
        <p:pic>
          <p:nvPicPr>
            <p:cNvPr id="5" name="Picture 9">
              <a:extLst>
                <a:ext uri="{FF2B5EF4-FFF2-40B4-BE49-F238E27FC236}">
                  <a16:creationId xmlns:a16="http://schemas.microsoft.com/office/drawing/2014/main" id="{86C9F38A-1C5C-4F46-928C-684F9839CA0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17571" y="2138989"/>
              <a:ext cx="1655226" cy="1133312"/>
            </a:xfrm>
            <a:prstGeom prst="rect">
              <a:avLst/>
            </a:prstGeom>
            <a:ln w="12700">
              <a:solidFill>
                <a:srgbClr val="00AEEF"/>
              </a:solidFill>
            </a:ln>
          </p:spPr>
        </p:pic>
        <p:pic>
          <p:nvPicPr>
            <p:cNvPr id="20" name="Picture 9">
              <a:extLst>
                <a:ext uri="{FF2B5EF4-FFF2-40B4-BE49-F238E27FC236}">
                  <a16:creationId xmlns:a16="http://schemas.microsoft.com/office/drawing/2014/main" id="{A12D1500-70E5-4204-9981-3DF36079EAD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45759" y="2292606"/>
              <a:ext cx="1009437" cy="1321714"/>
            </a:xfrm>
            <a:prstGeom prst="rect">
              <a:avLst/>
            </a:prstGeom>
            <a:ln w="12700">
              <a:solidFill>
                <a:srgbClr val="00AEEF"/>
              </a:solidFill>
            </a:ln>
          </p:spPr>
        </p:pic>
        <p:pic>
          <p:nvPicPr>
            <p:cNvPr id="21" name="Picture 5">
              <a:extLst>
                <a:ext uri="{FF2B5EF4-FFF2-40B4-BE49-F238E27FC236}">
                  <a16:creationId xmlns:a16="http://schemas.microsoft.com/office/drawing/2014/main" id="{3F6A8940-250A-4585-B076-C28D3372184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749311" y="2757814"/>
              <a:ext cx="2167848" cy="1010135"/>
            </a:xfrm>
            <a:prstGeom prst="rect">
              <a:avLst/>
            </a:prstGeom>
            <a:ln w="12700">
              <a:solidFill>
                <a:srgbClr val="00AEEF"/>
              </a:solidFill>
            </a:ln>
          </p:spPr>
        </p:pic>
      </p:grpSp>
      <p:sp>
        <p:nvSpPr>
          <p:cNvPr id="12" name="TextBox 11">
            <a:extLst>
              <a:ext uri="{FF2B5EF4-FFF2-40B4-BE49-F238E27FC236}">
                <a16:creationId xmlns:a16="http://schemas.microsoft.com/office/drawing/2014/main" id="{EB53CCCC-7D21-4B89-81B6-5B998C1C20B1}"/>
              </a:ext>
              <a:ext uri="{C183D7F6-B498-43B3-948B-1728B52AA6E4}">
                <adec:decorative xmlns:adec="http://schemas.microsoft.com/office/drawing/2017/decorative" val="0"/>
              </a:ext>
            </a:extLst>
          </p:cNvPr>
          <p:cNvSpPr txBox="1"/>
          <p:nvPr/>
        </p:nvSpPr>
        <p:spPr>
          <a:xfrm>
            <a:off x="188512" y="3854172"/>
            <a:ext cx="2709181" cy="538609"/>
          </a:xfrm>
          <a:prstGeom prst="rect">
            <a:avLst/>
          </a:prstGeom>
          <a:noFill/>
        </p:spPr>
        <p:txBody>
          <a:bodyPr wrap="square" lIns="91440" tIns="45720" rIns="91440" bIns="45720" rtlCol="0" anchor="t">
            <a:spAutoFit/>
          </a:bodyPr>
          <a:lstStyle/>
          <a:p>
            <a:pPr algn="ctr">
              <a:spcBef>
                <a:spcPts val="600"/>
              </a:spcBef>
            </a:pPr>
            <a:r>
              <a:rPr lang="en-GB" sz="1200" b="1" dirty="0">
                <a:solidFill>
                  <a:schemeClr val="tx2">
                    <a:lumMod val="50000"/>
                  </a:schemeClr>
                </a:solidFill>
              </a:rPr>
              <a:t>Self-service</a:t>
            </a:r>
            <a:r>
              <a:rPr lang="en-GB" sz="1200" dirty="0">
                <a:solidFill>
                  <a:schemeClr val="tx2">
                    <a:lumMod val="50000"/>
                  </a:schemeClr>
                </a:solidFill>
              </a:rPr>
              <a:t> workflows for all </a:t>
            </a:r>
          </a:p>
          <a:p>
            <a:pPr algn="ctr">
              <a:spcBef>
                <a:spcPts val="600"/>
              </a:spcBef>
            </a:pPr>
            <a:r>
              <a:rPr lang="en-GB" sz="1200" dirty="0">
                <a:solidFill>
                  <a:schemeClr val="tx2">
                    <a:lumMod val="50000"/>
                  </a:schemeClr>
                </a:solidFill>
              </a:rPr>
              <a:t>reporting and data access cases</a:t>
            </a:r>
            <a:endParaRPr lang="en-US" sz="1200" dirty="0">
              <a:solidFill>
                <a:schemeClr val="tx2">
                  <a:lumMod val="50000"/>
                </a:schemeClr>
              </a:solidFill>
              <a:cs typeface="Arial" panose="020B0604020202020204"/>
            </a:endParaRPr>
          </a:p>
        </p:txBody>
      </p:sp>
      <p:sp>
        <p:nvSpPr>
          <p:cNvPr id="13" name="TextBox 12">
            <a:extLst>
              <a:ext uri="{FF2B5EF4-FFF2-40B4-BE49-F238E27FC236}">
                <a16:creationId xmlns:a16="http://schemas.microsoft.com/office/drawing/2014/main" id="{7D5B548E-5822-4151-90B9-DF244E98305B}"/>
              </a:ext>
              <a:ext uri="{C183D7F6-B498-43B3-948B-1728B52AA6E4}">
                <adec:decorative xmlns:adec="http://schemas.microsoft.com/office/drawing/2017/decorative" val="0"/>
              </a:ext>
            </a:extLst>
          </p:cNvPr>
          <p:cNvSpPr txBox="1"/>
          <p:nvPr/>
        </p:nvSpPr>
        <p:spPr>
          <a:xfrm>
            <a:off x="914010" y="4457682"/>
            <a:ext cx="3967366" cy="276999"/>
          </a:xfrm>
          <a:prstGeom prst="rect">
            <a:avLst/>
          </a:prstGeom>
          <a:noFill/>
        </p:spPr>
        <p:txBody>
          <a:bodyPr wrap="square" lIns="91440" tIns="45720" rIns="91440" bIns="45720" rtlCol="0" anchor="t">
            <a:spAutoFit/>
          </a:bodyPr>
          <a:lstStyle/>
          <a:p>
            <a:pPr>
              <a:spcBef>
                <a:spcPts val="600"/>
              </a:spcBef>
            </a:pPr>
            <a:r>
              <a:rPr lang="en-GB" sz="1200" b="1" dirty="0">
                <a:solidFill>
                  <a:schemeClr val="tx2">
                    <a:lumMod val="50000"/>
                  </a:schemeClr>
                </a:solidFill>
              </a:rPr>
              <a:t>Supercharged</a:t>
            </a:r>
            <a:r>
              <a:rPr lang="en-GB" sz="1200" dirty="0">
                <a:solidFill>
                  <a:schemeClr val="tx2">
                    <a:lumMod val="50000"/>
                  </a:schemeClr>
                </a:solidFill>
              </a:rPr>
              <a:t> download as standard - by the Terabyte</a:t>
            </a:r>
            <a:endParaRPr lang="en-US" dirty="0">
              <a:solidFill>
                <a:schemeClr val="tx2">
                  <a:lumMod val="50000"/>
                </a:schemeClr>
              </a:solidFill>
            </a:endParaRPr>
          </a:p>
        </p:txBody>
      </p:sp>
      <p:pic>
        <p:nvPicPr>
          <p:cNvPr id="16" name="Picture 27">
            <a:extLst>
              <a:ext uri="{FF2B5EF4-FFF2-40B4-BE49-F238E27FC236}">
                <a16:creationId xmlns:a16="http://schemas.microsoft.com/office/drawing/2014/main" id="{24A0E085-128C-4C5A-88A1-13B94EB44DE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089990" y="3097088"/>
            <a:ext cx="3218281" cy="650089"/>
          </a:xfrm>
          <a:prstGeom prst="rect">
            <a:avLst/>
          </a:prstGeom>
        </p:spPr>
      </p:pic>
      <p:sp>
        <p:nvSpPr>
          <p:cNvPr id="14" name="TextBox 13">
            <a:extLst>
              <a:ext uri="{FF2B5EF4-FFF2-40B4-BE49-F238E27FC236}">
                <a16:creationId xmlns:a16="http://schemas.microsoft.com/office/drawing/2014/main" id="{4D401634-3CAF-4645-BA30-42D5125B61CD}"/>
              </a:ext>
              <a:ext uri="{C183D7F6-B498-43B3-948B-1728B52AA6E4}">
                <adec:decorative xmlns:adec="http://schemas.microsoft.com/office/drawing/2017/decorative" val="1"/>
              </a:ext>
            </a:extLst>
          </p:cNvPr>
          <p:cNvSpPr txBox="1"/>
          <p:nvPr/>
        </p:nvSpPr>
        <p:spPr>
          <a:xfrm>
            <a:off x="5011788" y="3870412"/>
            <a:ext cx="3751526" cy="800219"/>
          </a:xfrm>
          <a:prstGeom prst="rect">
            <a:avLst/>
          </a:prstGeom>
          <a:noFill/>
        </p:spPr>
        <p:txBody>
          <a:bodyPr wrap="square" lIns="91440" tIns="45720" rIns="91440" bIns="45720" rtlCol="0" anchor="t">
            <a:spAutoFit/>
          </a:bodyPr>
          <a:lstStyle/>
          <a:p>
            <a:pPr algn="ctr">
              <a:spcBef>
                <a:spcPts val="600"/>
              </a:spcBef>
            </a:pPr>
            <a:r>
              <a:rPr lang="en-GB" sz="1200" dirty="0">
                <a:solidFill>
                  <a:schemeClr val="tx2">
                    <a:lumMod val="50000"/>
                  </a:schemeClr>
                </a:solidFill>
              </a:rPr>
              <a:t>Specialist data </a:t>
            </a:r>
            <a:r>
              <a:rPr lang="en-GB" sz="1200" b="1" dirty="0">
                <a:solidFill>
                  <a:schemeClr val="tx2">
                    <a:lumMod val="50000"/>
                  </a:schemeClr>
                </a:solidFill>
              </a:rPr>
              <a:t>expertise</a:t>
            </a:r>
            <a:r>
              <a:rPr lang="en-GB" sz="1200" dirty="0">
                <a:solidFill>
                  <a:schemeClr val="tx2">
                    <a:lumMod val="50000"/>
                  </a:schemeClr>
                </a:solidFill>
              </a:rPr>
              <a:t>    Physical media delivery</a:t>
            </a:r>
          </a:p>
          <a:p>
            <a:pPr algn="ctr">
              <a:spcBef>
                <a:spcPts val="600"/>
              </a:spcBef>
            </a:pPr>
            <a:r>
              <a:rPr lang="en-GB" sz="1200" dirty="0">
                <a:solidFill>
                  <a:schemeClr val="tx2">
                    <a:lumMod val="50000"/>
                  </a:schemeClr>
                </a:solidFill>
              </a:rPr>
              <a:t>Conditioning and </a:t>
            </a:r>
            <a:r>
              <a:rPr lang="en-GB" sz="1200" b="1" dirty="0">
                <a:solidFill>
                  <a:schemeClr val="tx2">
                    <a:lumMod val="50000"/>
                  </a:schemeClr>
                </a:solidFill>
              </a:rPr>
              <a:t>enhancement</a:t>
            </a:r>
            <a:r>
              <a:rPr lang="en-GB" sz="1200" dirty="0">
                <a:solidFill>
                  <a:schemeClr val="tx2">
                    <a:lumMod val="50000"/>
                  </a:schemeClr>
                </a:solidFill>
              </a:rPr>
              <a:t> of seismic</a:t>
            </a:r>
          </a:p>
          <a:p>
            <a:pPr algn="ctr">
              <a:spcBef>
                <a:spcPts val="600"/>
              </a:spcBef>
            </a:pPr>
            <a:r>
              <a:rPr lang="en-GB" sz="1200" b="1" dirty="0">
                <a:solidFill>
                  <a:schemeClr val="tx2">
                    <a:lumMod val="50000"/>
                  </a:schemeClr>
                </a:solidFill>
              </a:rPr>
              <a:t>Delivering</a:t>
            </a:r>
            <a:r>
              <a:rPr lang="en-GB" sz="1200" dirty="0">
                <a:solidFill>
                  <a:schemeClr val="tx2">
                    <a:lumMod val="50000"/>
                  </a:schemeClr>
                </a:solidFill>
              </a:rPr>
              <a:t> compliant, reportable and reusable data</a:t>
            </a:r>
          </a:p>
        </p:txBody>
      </p:sp>
    </p:spTree>
    <p:extLst>
      <p:ext uri="{BB962C8B-B14F-4D97-AF65-F5344CB8AC3E}">
        <p14:creationId xmlns:p14="http://schemas.microsoft.com/office/powerpoint/2010/main" val="543299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431799" y="195263"/>
            <a:ext cx="6242269" cy="376237"/>
          </a:xfrm>
        </p:spPr>
        <p:txBody>
          <a:bodyPr/>
          <a:lstStyle/>
          <a:p>
            <a:r>
              <a:rPr lang="en-GB" dirty="0">
                <a:solidFill>
                  <a:srgbClr val="002060"/>
                </a:solidFill>
              </a:rPr>
              <a:t>Agenda: NDR User Group 2    </a:t>
            </a:r>
            <a:br>
              <a:rPr lang="en-GB" dirty="0">
                <a:solidFill>
                  <a:srgbClr val="002060"/>
                </a:solidFill>
              </a:rPr>
            </a:br>
            <a:endParaRPr lang="en-GB" dirty="0">
              <a:solidFill>
                <a:srgbClr val="002060"/>
              </a:solidFill>
            </a:endParaRPr>
          </a:p>
        </p:txBody>
      </p:sp>
      <p:pic>
        <p:nvPicPr>
          <p:cNvPr id="5" name="Graphic 4">
            <a:extLst>
              <a:ext uri="{FF2B5EF4-FFF2-40B4-BE49-F238E27FC236}">
                <a16:creationId xmlns:a16="http://schemas.microsoft.com/office/drawing/2014/main" id="{FCD565AC-6DA6-49FF-A907-D06A6EB0AF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5684" y="1756940"/>
            <a:ext cx="5378316" cy="5785458"/>
          </a:xfrm>
          <a:prstGeom prst="rect">
            <a:avLst/>
          </a:prstGeom>
        </p:spPr>
      </p:pic>
      <p:sp>
        <p:nvSpPr>
          <p:cNvPr id="4" name="TextBox 3">
            <a:extLst>
              <a:ext uri="{FF2B5EF4-FFF2-40B4-BE49-F238E27FC236}">
                <a16:creationId xmlns:a16="http://schemas.microsoft.com/office/drawing/2014/main" id="{C2434EE4-9DF1-4CF6-9D62-FAC3D134F170}"/>
              </a:ext>
            </a:extLst>
          </p:cNvPr>
          <p:cNvSpPr txBox="1"/>
          <p:nvPr/>
        </p:nvSpPr>
        <p:spPr>
          <a:xfrm>
            <a:off x="348093" y="1031320"/>
            <a:ext cx="8447813" cy="3416320"/>
          </a:xfrm>
          <a:prstGeom prst="rect">
            <a:avLst/>
          </a:prstGeom>
          <a:noFill/>
        </p:spPr>
        <p:txBody>
          <a:bodyPr wrap="square" lIns="91440" tIns="45720" rIns="91440" bIns="45720" rtlCol="0" anchor="t">
            <a:spAutoFit/>
          </a:bodyPr>
          <a:lstStyle/>
          <a:p>
            <a:pPr marL="342900" indent="-342900" fontAlgn="ctr">
              <a:lnSpc>
                <a:spcPct val="150000"/>
              </a:lnSpc>
              <a:buFont typeface="+mj-lt"/>
              <a:buAutoNum type="arabicPeriod"/>
            </a:pPr>
            <a:r>
              <a:rPr lang="en-GB" dirty="0">
                <a:solidFill>
                  <a:schemeClr val="bg2">
                    <a:lumMod val="60000"/>
                    <a:lumOff val="40000"/>
                  </a:schemeClr>
                </a:solidFill>
              </a:rPr>
              <a:t>Introduction - John Seabourn (OGA Chief Digital Officer) 5m</a:t>
            </a:r>
          </a:p>
          <a:p>
            <a:pPr marL="342900" indent="-342900" fontAlgn="ctr">
              <a:lnSpc>
                <a:spcPct val="150000"/>
              </a:lnSpc>
              <a:buFont typeface="+mj-lt"/>
              <a:buAutoNum type="arabicPeriod"/>
            </a:pPr>
            <a:r>
              <a:rPr lang="en-GB" dirty="0">
                <a:solidFill>
                  <a:schemeClr val="bg2">
                    <a:lumMod val="60000"/>
                    <a:lumOff val="40000"/>
                  </a:schemeClr>
                </a:solidFill>
              </a:rPr>
              <a:t>Compliance and data quality – David Lecore </a:t>
            </a:r>
            <a:r>
              <a:rPr lang="en-GB">
                <a:solidFill>
                  <a:schemeClr val="bg2">
                    <a:lumMod val="60000"/>
                    <a:lumOff val="40000"/>
                  </a:schemeClr>
                </a:solidFill>
              </a:rPr>
              <a:t>(Head of Data Services &amp; Compliance) </a:t>
            </a:r>
            <a:r>
              <a:rPr lang="en-GB" dirty="0">
                <a:solidFill>
                  <a:schemeClr val="bg2">
                    <a:lumMod val="60000"/>
                    <a:lumOff val="40000"/>
                  </a:schemeClr>
                </a:solidFill>
              </a:rPr>
              <a:t>10m</a:t>
            </a:r>
          </a:p>
          <a:p>
            <a:pPr marL="342900" indent="-342900" fontAlgn="ctr">
              <a:lnSpc>
                <a:spcPct val="150000"/>
              </a:lnSpc>
              <a:buFont typeface="+mj-lt"/>
              <a:buAutoNum type="arabicPeriod"/>
            </a:pPr>
            <a:r>
              <a:rPr lang="en-GB" dirty="0">
                <a:solidFill>
                  <a:schemeClr val="bg2">
                    <a:lumMod val="60000"/>
                    <a:lumOff val="40000"/>
                  </a:schemeClr>
                </a:solidFill>
              </a:rPr>
              <a:t>Transition Project Update – Andy Thompson (NDR Manager) 5m</a:t>
            </a:r>
          </a:p>
          <a:p>
            <a:pPr marL="342900" indent="-342900" fontAlgn="ctr">
              <a:lnSpc>
                <a:spcPct val="150000"/>
              </a:lnSpc>
              <a:buFont typeface="+mj-lt"/>
              <a:buAutoNum type="arabicPeriod"/>
            </a:pPr>
            <a:r>
              <a:rPr lang="en-GB">
                <a:solidFill>
                  <a:schemeClr val="bg2">
                    <a:lumMod val="60000"/>
                    <a:lumOff val="40000"/>
                  </a:schemeClr>
                </a:solidFill>
              </a:rPr>
              <a:t>A look at forthcoming functionality – Joseph Nicholson (</a:t>
            </a:r>
            <a:r>
              <a:rPr lang="en-GB" err="1">
                <a:solidFill>
                  <a:schemeClr val="bg2">
                    <a:lumMod val="60000"/>
                    <a:lumOff val="40000"/>
                  </a:schemeClr>
                </a:solidFill>
              </a:rPr>
              <a:t>Osokey</a:t>
            </a:r>
            <a:r>
              <a:rPr lang="en-GB">
                <a:solidFill>
                  <a:schemeClr val="bg2">
                    <a:lumMod val="60000"/>
                    <a:lumOff val="40000"/>
                  </a:schemeClr>
                </a:solidFill>
              </a:rPr>
              <a:t>) 20m</a:t>
            </a:r>
          </a:p>
          <a:p>
            <a:pPr marL="342900" indent="-342900" fontAlgn="ctr">
              <a:lnSpc>
                <a:spcPct val="150000"/>
              </a:lnSpc>
              <a:buFont typeface="+mj-lt"/>
              <a:buAutoNum type="arabicPeriod"/>
            </a:pPr>
            <a:r>
              <a:rPr lang="en-GB">
                <a:solidFill>
                  <a:schemeClr val="bg2">
                    <a:lumMod val="60000"/>
                    <a:lumOff val="40000"/>
                  </a:schemeClr>
                </a:solidFill>
              </a:rPr>
              <a:t>Short Break</a:t>
            </a:r>
          </a:p>
          <a:p>
            <a:pPr marL="342900" indent="-342900" fontAlgn="ctr">
              <a:lnSpc>
                <a:spcPct val="150000"/>
              </a:lnSpc>
              <a:buFont typeface="+mj-lt"/>
              <a:buAutoNum type="arabicPeriod"/>
            </a:pPr>
            <a:r>
              <a:rPr lang="en-GB" dirty="0">
                <a:solidFill>
                  <a:srgbClr val="002060"/>
                </a:solidFill>
              </a:rPr>
              <a:t>NDR User FAQs Overview – </a:t>
            </a:r>
            <a:r>
              <a:rPr lang="en-GB">
                <a:solidFill>
                  <a:srgbClr val="002060"/>
                </a:solidFill>
              </a:rPr>
              <a:t>Andy Thompson (NDR Manager) </a:t>
            </a:r>
            <a:r>
              <a:rPr lang="en-GB" dirty="0">
                <a:solidFill>
                  <a:srgbClr val="002060"/>
                </a:solidFill>
              </a:rPr>
              <a:t>40m</a:t>
            </a:r>
          </a:p>
          <a:p>
            <a:pPr marL="342900" indent="-342900" fontAlgn="ctr">
              <a:lnSpc>
                <a:spcPct val="150000"/>
              </a:lnSpc>
              <a:buFont typeface="+mj-lt"/>
              <a:buAutoNum type="arabicPeriod"/>
            </a:pPr>
            <a:r>
              <a:rPr lang="en-GB" dirty="0">
                <a:solidFill>
                  <a:srgbClr val="002060"/>
                </a:solidFill>
              </a:rPr>
              <a:t>Open Q&amp;A – </a:t>
            </a:r>
            <a:r>
              <a:rPr lang="en-GB">
                <a:solidFill>
                  <a:srgbClr val="002060"/>
                </a:solidFill>
              </a:rPr>
              <a:t>Andy Thompson </a:t>
            </a:r>
            <a:r>
              <a:rPr lang="en-GB" dirty="0">
                <a:solidFill>
                  <a:srgbClr val="002060"/>
                </a:solidFill>
              </a:rPr>
              <a:t>&amp; </a:t>
            </a:r>
            <a:r>
              <a:rPr lang="en-GB">
                <a:solidFill>
                  <a:srgbClr val="002060"/>
                </a:solidFill>
              </a:rPr>
              <a:t>Joseph Nicholson (</a:t>
            </a:r>
            <a:r>
              <a:rPr lang="en-GB" err="1">
                <a:solidFill>
                  <a:srgbClr val="002060"/>
                </a:solidFill>
              </a:rPr>
              <a:t>Osokey</a:t>
            </a:r>
            <a:r>
              <a:rPr lang="en-GB">
                <a:solidFill>
                  <a:srgbClr val="002060"/>
                </a:solidFill>
              </a:rPr>
              <a:t>)</a:t>
            </a:r>
            <a:r>
              <a:rPr lang="en-GB" dirty="0">
                <a:solidFill>
                  <a:srgbClr val="002060"/>
                </a:solidFill>
              </a:rPr>
              <a:t> 20m</a:t>
            </a:r>
          </a:p>
        </p:txBody>
      </p:sp>
    </p:spTree>
    <p:extLst>
      <p:ext uri="{BB962C8B-B14F-4D97-AF65-F5344CB8AC3E}">
        <p14:creationId xmlns:p14="http://schemas.microsoft.com/office/powerpoint/2010/main" val="844268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964A4F-E83B-4871-8EF1-63B88E289DDE}"/>
              </a:ext>
            </a:extLst>
          </p:cNvPr>
          <p:cNvSpPr>
            <a:spLocks noGrp="1"/>
          </p:cNvSpPr>
          <p:nvPr>
            <p:ph type="title"/>
          </p:nvPr>
        </p:nvSpPr>
        <p:spPr>
          <a:xfrm>
            <a:off x="196475" y="164851"/>
            <a:ext cx="6877424" cy="376237"/>
          </a:xfrm>
        </p:spPr>
        <p:txBody>
          <a:bodyPr>
            <a:normAutofit/>
          </a:bodyPr>
          <a:lstStyle/>
          <a:p>
            <a:r>
              <a:rPr lang="en-GB" dirty="0">
                <a:solidFill>
                  <a:srgbClr val="002060"/>
                </a:solidFill>
              </a:rPr>
              <a:t>NDR User Questions and Answers</a:t>
            </a:r>
            <a:endParaRPr lang="en-GB" b="1" spc="0" dirty="0">
              <a:solidFill>
                <a:srgbClr val="002060"/>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4F69AEA4-2EBE-45F7-B28F-A800B75A466A}"/>
              </a:ext>
              <a:ext uri="{C183D7F6-B498-43B3-948B-1728B52AA6E4}">
                <adec:decorative xmlns:adec="http://schemas.microsoft.com/office/drawing/2017/decorative" val="1"/>
              </a:ext>
            </a:extLst>
          </p:cNvPr>
          <p:cNvCxnSpPr>
            <a:cxnSpLocks/>
          </p:cNvCxnSpPr>
          <p:nvPr/>
        </p:nvCxnSpPr>
        <p:spPr>
          <a:xfrm>
            <a:off x="3068371" y="960684"/>
            <a:ext cx="0" cy="37909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8EC6BA6-9D70-46A4-AF4D-5C547E87F105}"/>
              </a:ext>
              <a:ext uri="{C183D7F6-B498-43B3-948B-1728B52AA6E4}">
                <adec:decorative xmlns:adec="http://schemas.microsoft.com/office/drawing/2017/decorative" val="1"/>
              </a:ext>
            </a:extLst>
          </p:cNvPr>
          <p:cNvCxnSpPr>
            <a:cxnSpLocks/>
          </p:cNvCxnSpPr>
          <p:nvPr/>
        </p:nvCxnSpPr>
        <p:spPr>
          <a:xfrm>
            <a:off x="6101066" y="960684"/>
            <a:ext cx="0" cy="37909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FC83809-5FB0-4DAC-80FD-3D5BE32C40EA}"/>
              </a:ext>
            </a:extLst>
          </p:cNvPr>
          <p:cNvSpPr/>
          <p:nvPr/>
        </p:nvSpPr>
        <p:spPr>
          <a:xfrm>
            <a:off x="318853" y="949193"/>
            <a:ext cx="2187536" cy="338554"/>
          </a:xfrm>
          <a:prstGeom prst="rect">
            <a:avLst/>
          </a:prstGeom>
        </p:spPr>
        <p:txBody>
          <a:bodyPr wrap="square">
            <a:spAutoFit/>
          </a:bodyPr>
          <a:lstStyle/>
          <a:p>
            <a:pPr algn="ctr"/>
            <a:r>
              <a:rPr lang="en-GB" sz="1600" b="1" dirty="0">
                <a:solidFill>
                  <a:srgbClr val="002060"/>
                </a:solidFill>
              </a:rPr>
              <a:t>User Access to MVP</a:t>
            </a:r>
            <a:endParaRPr lang="en-GB" dirty="0">
              <a:solidFill>
                <a:srgbClr val="002060"/>
              </a:solidFill>
            </a:endParaRPr>
          </a:p>
        </p:txBody>
      </p:sp>
      <p:sp>
        <p:nvSpPr>
          <p:cNvPr id="13" name="TextBox 12">
            <a:extLst>
              <a:ext uri="{FF2B5EF4-FFF2-40B4-BE49-F238E27FC236}">
                <a16:creationId xmlns:a16="http://schemas.microsoft.com/office/drawing/2014/main" id="{5001E4EB-2E26-4BD9-A2D0-F2F9047523E8}"/>
              </a:ext>
            </a:extLst>
          </p:cNvPr>
          <p:cNvSpPr txBox="1"/>
          <p:nvPr/>
        </p:nvSpPr>
        <p:spPr>
          <a:xfrm>
            <a:off x="104607" y="2972626"/>
            <a:ext cx="2920382" cy="1585049"/>
          </a:xfrm>
          <a:prstGeom prst="rect">
            <a:avLst/>
          </a:prstGeom>
          <a:noFill/>
        </p:spPr>
        <p:txBody>
          <a:bodyPr wrap="square" lIns="0" rIns="0" rtlCol="0">
            <a:spAutoFit/>
          </a:bodyPr>
          <a:lstStyle/>
          <a:p>
            <a:pPr marL="171450" indent="-171450">
              <a:spcAft>
                <a:spcPts val="600"/>
              </a:spcAft>
              <a:buFont typeface="Arial" panose="020B0604020202020204" pitchFamily="34" charset="0"/>
              <a:buChar char="•"/>
            </a:pPr>
            <a:r>
              <a:rPr lang="en-GB" sz="1200" dirty="0">
                <a:solidFill>
                  <a:srgbClr val="002060"/>
                </a:solidFill>
              </a:rPr>
              <a:t>Is there a launch date for licensees? </a:t>
            </a:r>
          </a:p>
          <a:p>
            <a:pPr marL="171450" indent="-171450">
              <a:spcAft>
                <a:spcPts val="600"/>
              </a:spcAft>
              <a:buFont typeface="Arial" panose="020B0604020202020204" pitchFamily="34" charset="0"/>
              <a:buChar char="•"/>
            </a:pPr>
            <a:r>
              <a:rPr lang="en-GB" sz="1200" dirty="0">
                <a:solidFill>
                  <a:srgbClr val="002060"/>
                </a:solidFill>
              </a:rPr>
              <a:t>Will there be user testing of workflows? </a:t>
            </a:r>
          </a:p>
          <a:p>
            <a:pPr marL="171450" indent="-171450">
              <a:spcAft>
                <a:spcPts val="600"/>
              </a:spcAft>
              <a:buFont typeface="Arial" panose="020B0604020202020204" pitchFamily="34" charset="0"/>
              <a:buChar char="•"/>
            </a:pPr>
            <a:r>
              <a:rPr lang="en-GB" sz="1200" dirty="0">
                <a:solidFill>
                  <a:srgbClr val="002060"/>
                </a:solidFill>
              </a:rPr>
              <a:t>How will users be onboarded/trained?</a:t>
            </a:r>
          </a:p>
          <a:p>
            <a:pPr marL="171450" indent="-171450">
              <a:spcAft>
                <a:spcPts val="600"/>
              </a:spcAft>
              <a:buFont typeface="Arial" panose="020B0604020202020204" pitchFamily="34" charset="0"/>
              <a:buChar char="•"/>
            </a:pPr>
            <a:r>
              <a:rPr lang="en-GB" sz="1200" dirty="0">
                <a:solidFill>
                  <a:srgbClr val="002060"/>
                </a:solidFill>
              </a:rPr>
              <a:t>Will there be a “Beta” period?</a:t>
            </a:r>
          </a:p>
          <a:p>
            <a:pPr marL="171450" indent="-171450">
              <a:spcAft>
                <a:spcPts val="600"/>
              </a:spcAft>
              <a:buFont typeface="Arial" panose="020B0604020202020204" pitchFamily="34" charset="0"/>
              <a:buChar char="•"/>
            </a:pPr>
            <a:r>
              <a:rPr lang="en-GB" sz="1200" dirty="0">
                <a:solidFill>
                  <a:srgbClr val="002060"/>
                </a:solidFill>
              </a:rPr>
              <a:t>Will there be a separate “Public launch”?</a:t>
            </a:r>
          </a:p>
          <a:p>
            <a:pPr marL="171450" indent="-171450">
              <a:spcAft>
                <a:spcPts val="600"/>
              </a:spcAft>
              <a:buFont typeface="Arial" panose="020B0604020202020204" pitchFamily="34" charset="0"/>
              <a:buChar char="•"/>
            </a:pPr>
            <a:r>
              <a:rPr lang="en-GB" sz="1200" dirty="0">
                <a:solidFill>
                  <a:srgbClr val="002060"/>
                </a:solidFill>
              </a:rPr>
              <a:t>Will support be a person or automated ?</a:t>
            </a:r>
          </a:p>
        </p:txBody>
      </p:sp>
      <p:sp>
        <p:nvSpPr>
          <p:cNvPr id="21" name="Rectangle 20">
            <a:extLst>
              <a:ext uri="{FF2B5EF4-FFF2-40B4-BE49-F238E27FC236}">
                <a16:creationId xmlns:a16="http://schemas.microsoft.com/office/drawing/2014/main" id="{F8D07EC0-018F-41B5-A55F-109976E0FF60}"/>
              </a:ext>
            </a:extLst>
          </p:cNvPr>
          <p:cNvSpPr/>
          <p:nvPr/>
        </p:nvSpPr>
        <p:spPr>
          <a:xfrm>
            <a:off x="3371514" y="949907"/>
            <a:ext cx="2400971" cy="338554"/>
          </a:xfrm>
          <a:prstGeom prst="rect">
            <a:avLst/>
          </a:prstGeom>
        </p:spPr>
        <p:txBody>
          <a:bodyPr wrap="square">
            <a:spAutoFit/>
          </a:bodyPr>
          <a:lstStyle/>
          <a:p>
            <a:pPr algn="ctr"/>
            <a:r>
              <a:rPr lang="en-GB" sz="1600" b="1" dirty="0">
                <a:solidFill>
                  <a:srgbClr val="002060"/>
                </a:solidFill>
              </a:rPr>
              <a:t>System Requirements</a:t>
            </a:r>
            <a:endParaRPr lang="en-GB" dirty="0">
              <a:solidFill>
                <a:srgbClr val="002060"/>
              </a:solidFill>
            </a:endParaRPr>
          </a:p>
        </p:txBody>
      </p:sp>
      <p:sp>
        <p:nvSpPr>
          <p:cNvPr id="24" name="Rectangle 23">
            <a:extLst>
              <a:ext uri="{FF2B5EF4-FFF2-40B4-BE49-F238E27FC236}">
                <a16:creationId xmlns:a16="http://schemas.microsoft.com/office/drawing/2014/main" id="{DFB1B091-D70C-4A17-BA18-DA7BC4AD092C}"/>
              </a:ext>
            </a:extLst>
          </p:cNvPr>
          <p:cNvSpPr/>
          <p:nvPr/>
        </p:nvSpPr>
        <p:spPr>
          <a:xfrm>
            <a:off x="6508788" y="946477"/>
            <a:ext cx="1908739" cy="338554"/>
          </a:xfrm>
          <a:prstGeom prst="rect">
            <a:avLst/>
          </a:prstGeom>
        </p:spPr>
        <p:txBody>
          <a:bodyPr wrap="square">
            <a:spAutoFit/>
          </a:bodyPr>
          <a:lstStyle/>
          <a:p>
            <a:pPr algn="ctr"/>
            <a:r>
              <a:rPr lang="en-GB" sz="1600" b="1" dirty="0">
                <a:solidFill>
                  <a:srgbClr val="002060"/>
                </a:solidFill>
              </a:rPr>
              <a:t>Data Transfer</a:t>
            </a:r>
            <a:endParaRPr lang="en-GB" dirty="0">
              <a:solidFill>
                <a:srgbClr val="002060"/>
              </a:solidFill>
            </a:endParaRPr>
          </a:p>
        </p:txBody>
      </p:sp>
      <p:sp>
        <p:nvSpPr>
          <p:cNvPr id="25" name="TextBox 24">
            <a:extLst>
              <a:ext uri="{FF2B5EF4-FFF2-40B4-BE49-F238E27FC236}">
                <a16:creationId xmlns:a16="http://schemas.microsoft.com/office/drawing/2014/main" id="{57CC65AE-494F-4C0D-9801-17479A03D4FA}"/>
              </a:ext>
            </a:extLst>
          </p:cNvPr>
          <p:cNvSpPr txBox="1"/>
          <p:nvPr/>
        </p:nvSpPr>
        <p:spPr>
          <a:xfrm>
            <a:off x="3124949" y="2972625"/>
            <a:ext cx="3023823" cy="1769715"/>
          </a:xfrm>
          <a:prstGeom prst="rect">
            <a:avLst/>
          </a:prstGeom>
          <a:noFill/>
        </p:spPr>
        <p:txBody>
          <a:bodyPr wrap="square" lIns="0" rIns="0" rtlCol="0">
            <a:spAutoFit/>
          </a:bodyPr>
          <a:lstStyle/>
          <a:p>
            <a:pPr marL="171450" indent="-171450">
              <a:spcAft>
                <a:spcPts val="600"/>
              </a:spcAft>
              <a:buFont typeface="Arial" panose="020B0604020202020204" pitchFamily="34" charset="0"/>
              <a:buChar char="•"/>
            </a:pPr>
            <a:r>
              <a:rPr lang="en-GB" sz="1200" dirty="0">
                <a:solidFill>
                  <a:srgbClr val="002060"/>
                </a:solidFill>
              </a:rPr>
              <a:t>Do I need to install client apps?</a:t>
            </a:r>
          </a:p>
          <a:p>
            <a:pPr marL="171450" indent="-171450">
              <a:spcAft>
                <a:spcPts val="600"/>
              </a:spcAft>
              <a:buFont typeface="Arial" panose="020B0604020202020204" pitchFamily="34" charset="0"/>
              <a:buChar char="•"/>
            </a:pPr>
            <a:r>
              <a:rPr lang="en-GB" sz="1200" dirty="0">
                <a:solidFill>
                  <a:srgbClr val="002060"/>
                </a:solidFill>
              </a:rPr>
              <a:t>Does Chromium browser mean Chrome?</a:t>
            </a:r>
          </a:p>
          <a:p>
            <a:pPr marL="171450" indent="-171450">
              <a:spcAft>
                <a:spcPts val="600"/>
              </a:spcAft>
              <a:buFont typeface="Arial" panose="020B0604020202020204" pitchFamily="34" charset="0"/>
              <a:buChar char="•"/>
            </a:pPr>
            <a:r>
              <a:rPr lang="en-GB" sz="1200" dirty="0">
                <a:solidFill>
                  <a:srgbClr val="002060"/>
                </a:solidFill>
              </a:rPr>
              <a:t>Will SFTP be an option for downloads?</a:t>
            </a:r>
          </a:p>
          <a:p>
            <a:pPr marL="171450" indent="-171450">
              <a:spcAft>
                <a:spcPts val="600"/>
              </a:spcAft>
              <a:buFont typeface="Arial" panose="020B0604020202020204" pitchFamily="34" charset="0"/>
              <a:buChar char="•"/>
            </a:pPr>
            <a:r>
              <a:rPr lang="en-GB" sz="1200" dirty="0">
                <a:solidFill>
                  <a:srgbClr val="002060"/>
                </a:solidFill>
              </a:rPr>
              <a:t>Can I only obtain data online?</a:t>
            </a:r>
          </a:p>
          <a:p>
            <a:pPr marL="171450" indent="-171450">
              <a:spcAft>
                <a:spcPts val="600"/>
              </a:spcAft>
              <a:buFont typeface="Arial" panose="020B0604020202020204" pitchFamily="34" charset="0"/>
              <a:buChar char="•"/>
            </a:pPr>
            <a:endParaRPr lang="en-GB" sz="1200" dirty="0">
              <a:hlinkClick r:id="rId3"/>
            </a:endParaRPr>
          </a:p>
          <a:p>
            <a:pPr marL="171450" indent="-171450">
              <a:spcAft>
                <a:spcPts val="600"/>
              </a:spcAft>
              <a:buFont typeface="Arial" panose="020B0604020202020204" pitchFamily="34" charset="0"/>
              <a:buChar char="•"/>
            </a:pPr>
            <a:r>
              <a:rPr lang="en-GB" sz="1200" dirty="0">
                <a:hlinkClick r:id="rId3"/>
              </a:rPr>
              <a:t>External link: Chromium browsers explained</a:t>
            </a:r>
            <a:endParaRPr lang="en-GB" sz="1200" dirty="0">
              <a:solidFill>
                <a:srgbClr val="002060"/>
              </a:solidFill>
            </a:endParaRPr>
          </a:p>
        </p:txBody>
      </p:sp>
      <p:sp>
        <p:nvSpPr>
          <p:cNvPr id="26" name="TextBox 25">
            <a:extLst>
              <a:ext uri="{FF2B5EF4-FFF2-40B4-BE49-F238E27FC236}">
                <a16:creationId xmlns:a16="http://schemas.microsoft.com/office/drawing/2014/main" id="{0EA18781-BCAB-4857-85A8-2FB8F7294506}"/>
              </a:ext>
            </a:extLst>
          </p:cNvPr>
          <p:cNvSpPr txBox="1"/>
          <p:nvPr/>
        </p:nvSpPr>
        <p:spPr>
          <a:xfrm>
            <a:off x="6223618" y="2978383"/>
            <a:ext cx="2920382" cy="1585049"/>
          </a:xfrm>
          <a:prstGeom prst="rect">
            <a:avLst/>
          </a:prstGeom>
          <a:noFill/>
        </p:spPr>
        <p:txBody>
          <a:bodyPr wrap="square" lIns="0" rIns="0" rtlCol="0">
            <a:spAutoFit/>
          </a:bodyPr>
          <a:lstStyle/>
          <a:p>
            <a:pPr marL="171450" indent="-171450">
              <a:spcAft>
                <a:spcPts val="600"/>
              </a:spcAft>
              <a:buFont typeface="Arial" panose="020B0604020202020204" pitchFamily="34" charset="0"/>
              <a:buChar char="•"/>
            </a:pPr>
            <a:r>
              <a:rPr lang="en-GB" sz="1200" dirty="0">
                <a:solidFill>
                  <a:srgbClr val="002060"/>
                </a:solidFill>
              </a:rPr>
              <a:t>What data will be transferred?</a:t>
            </a:r>
          </a:p>
          <a:p>
            <a:pPr marL="171450" indent="-171450">
              <a:spcAft>
                <a:spcPts val="600"/>
              </a:spcAft>
              <a:buFont typeface="Arial" panose="020B0604020202020204" pitchFamily="34" charset="0"/>
              <a:buChar char="•"/>
            </a:pPr>
            <a:r>
              <a:rPr lang="en-GB" sz="1200" dirty="0">
                <a:solidFill>
                  <a:srgbClr val="002060"/>
                </a:solidFill>
              </a:rPr>
              <a:t>Are non-disclosable items included?</a:t>
            </a:r>
          </a:p>
          <a:p>
            <a:pPr marL="171450" indent="-171450">
              <a:spcAft>
                <a:spcPts val="600"/>
              </a:spcAft>
              <a:buFont typeface="Arial" panose="020B0604020202020204" pitchFamily="34" charset="0"/>
              <a:buChar char="•"/>
            </a:pPr>
            <a:r>
              <a:rPr lang="en-GB" sz="1200" dirty="0">
                <a:solidFill>
                  <a:srgbClr val="002060"/>
                </a:solidFill>
              </a:rPr>
              <a:t>Will OGA data packages transfer?</a:t>
            </a:r>
          </a:p>
          <a:p>
            <a:pPr marL="171450" indent="-171450">
              <a:spcAft>
                <a:spcPts val="600"/>
              </a:spcAft>
              <a:buFont typeface="Arial" panose="020B0604020202020204" pitchFamily="34" charset="0"/>
              <a:buChar char="•"/>
            </a:pPr>
            <a:r>
              <a:rPr lang="en-GB" sz="1200" dirty="0">
                <a:solidFill>
                  <a:srgbClr val="002060"/>
                </a:solidFill>
              </a:rPr>
              <a:t>Will only compliant data be uploaded?</a:t>
            </a:r>
          </a:p>
          <a:p>
            <a:pPr marL="171450" indent="-171450">
              <a:spcAft>
                <a:spcPts val="600"/>
              </a:spcAft>
              <a:buFont typeface="Arial" panose="020B0604020202020204" pitchFamily="34" charset="0"/>
              <a:buChar char="•"/>
            </a:pPr>
            <a:r>
              <a:rPr lang="en-GB" sz="1200" dirty="0">
                <a:solidFill>
                  <a:srgbClr val="002060"/>
                </a:solidFill>
              </a:rPr>
              <a:t>What is happening to physical media?</a:t>
            </a:r>
          </a:p>
          <a:p>
            <a:pPr marL="171450" indent="-171450">
              <a:spcAft>
                <a:spcPts val="600"/>
              </a:spcAft>
              <a:buFont typeface="Arial" panose="020B0604020202020204" pitchFamily="34" charset="0"/>
              <a:buChar char="•"/>
            </a:pPr>
            <a:r>
              <a:rPr lang="en-GB" sz="1200" dirty="0">
                <a:solidFill>
                  <a:srgbClr val="002060"/>
                </a:solidFill>
              </a:rPr>
              <a:t>If in doubt… GIVE US A SHOUT!</a:t>
            </a:r>
          </a:p>
        </p:txBody>
      </p:sp>
      <p:grpSp>
        <p:nvGrpSpPr>
          <p:cNvPr id="2" name="Group 1">
            <a:extLst>
              <a:ext uri="{FF2B5EF4-FFF2-40B4-BE49-F238E27FC236}">
                <a16:creationId xmlns:a16="http://schemas.microsoft.com/office/drawing/2014/main" id="{258BABDE-D327-4ED1-A26A-736434B7FC42}"/>
              </a:ext>
              <a:ext uri="{C183D7F6-B498-43B3-948B-1728B52AA6E4}">
                <adec:decorative xmlns:adec="http://schemas.microsoft.com/office/drawing/2017/decorative" val="1"/>
              </a:ext>
            </a:extLst>
          </p:cNvPr>
          <p:cNvGrpSpPr/>
          <p:nvPr/>
        </p:nvGrpSpPr>
        <p:grpSpPr>
          <a:xfrm>
            <a:off x="292513" y="1322417"/>
            <a:ext cx="2549749" cy="1509049"/>
            <a:chOff x="292513" y="1322417"/>
            <a:chExt cx="2549749" cy="1509049"/>
          </a:xfrm>
        </p:grpSpPr>
        <p:pic>
          <p:nvPicPr>
            <p:cNvPr id="28" name="Graphic 27">
              <a:extLst>
                <a:ext uri="{FF2B5EF4-FFF2-40B4-BE49-F238E27FC236}">
                  <a16:creationId xmlns:a16="http://schemas.microsoft.com/office/drawing/2014/main" id="{88B97C6B-0EF3-4702-AC8C-E0E84D2415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14135" y="1879863"/>
              <a:ext cx="494591" cy="494591"/>
            </a:xfrm>
            <a:prstGeom prst="rect">
              <a:avLst/>
            </a:prstGeom>
          </p:spPr>
        </p:pic>
        <p:pic>
          <p:nvPicPr>
            <p:cNvPr id="29" name="Graphic 28">
              <a:extLst>
                <a:ext uri="{FF2B5EF4-FFF2-40B4-BE49-F238E27FC236}">
                  <a16:creationId xmlns:a16="http://schemas.microsoft.com/office/drawing/2014/main" id="{D01F95C8-69FB-4B1B-B462-78B7D16D9B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49006" y="1893690"/>
              <a:ext cx="494591" cy="494591"/>
            </a:xfrm>
            <a:prstGeom prst="rect">
              <a:avLst/>
            </a:prstGeom>
          </p:spPr>
        </p:pic>
        <p:pic>
          <p:nvPicPr>
            <p:cNvPr id="30" name="Graphic 29">
              <a:extLst>
                <a:ext uri="{FF2B5EF4-FFF2-40B4-BE49-F238E27FC236}">
                  <a16:creationId xmlns:a16="http://schemas.microsoft.com/office/drawing/2014/main" id="{F5AFBDB1-A3BE-48A0-8005-8B44CAFD3C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47671" y="1521776"/>
              <a:ext cx="494591" cy="494591"/>
            </a:xfrm>
            <a:prstGeom prst="rect">
              <a:avLst/>
            </a:prstGeom>
          </p:spPr>
        </p:pic>
        <p:pic>
          <p:nvPicPr>
            <p:cNvPr id="31" name="Graphic 30">
              <a:extLst>
                <a:ext uri="{FF2B5EF4-FFF2-40B4-BE49-F238E27FC236}">
                  <a16:creationId xmlns:a16="http://schemas.microsoft.com/office/drawing/2014/main" id="{2D88AFFE-6DA7-4158-9D0E-CE8E390817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82539" y="1523544"/>
              <a:ext cx="494591" cy="494591"/>
            </a:xfrm>
            <a:prstGeom prst="rect">
              <a:avLst/>
            </a:prstGeom>
          </p:spPr>
        </p:pic>
        <p:pic>
          <p:nvPicPr>
            <p:cNvPr id="32" name="Graphic 31">
              <a:extLst>
                <a:ext uri="{FF2B5EF4-FFF2-40B4-BE49-F238E27FC236}">
                  <a16:creationId xmlns:a16="http://schemas.microsoft.com/office/drawing/2014/main" id="{46647AD3-0FDE-40E1-B4D4-11A7CC47933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7408" y="1537370"/>
              <a:ext cx="494591" cy="494591"/>
            </a:xfrm>
            <a:prstGeom prst="rect">
              <a:avLst/>
            </a:prstGeom>
          </p:spPr>
        </p:pic>
        <p:pic>
          <p:nvPicPr>
            <p:cNvPr id="33" name="Graphic 32">
              <a:extLst>
                <a:ext uri="{FF2B5EF4-FFF2-40B4-BE49-F238E27FC236}">
                  <a16:creationId xmlns:a16="http://schemas.microsoft.com/office/drawing/2014/main" id="{A9A721D0-3753-4A43-AB64-A1A93BC89C4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79263" y="1326681"/>
              <a:ext cx="494591" cy="494591"/>
            </a:xfrm>
            <a:prstGeom prst="rect">
              <a:avLst/>
            </a:prstGeom>
          </p:spPr>
        </p:pic>
        <p:pic>
          <p:nvPicPr>
            <p:cNvPr id="34" name="Graphic 33">
              <a:extLst>
                <a:ext uri="{FF2B5EF4-FFF2-40B4-BE49-F238E27FC236}">
                  <a16:creationId xmlns:a16="http://schemas.microsoft.com/office/drawing/2014/main" id="{FECDF1EC-18C4-4884-80B3-E7E2D6CFBCF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33383" y="1322417"/>
              <a:ext cx="494591" cy="494591"/>
            </a:xfrm>
            <a:prstGeom prst="rect">
              <a:avLst/>
            </a:prstGeom>
          </p:spPr>
        </p:pic>
        <p:pic>
          <p:nvPicPr>
            <p:cNvPr id="35" name="Graphic 34">
              <a:extLst>
                <a:ext uri="{FF2B5EF4-FFF2-40B4-BE49-F238E27FC236}">
                  <a16:creationId xmlns:a16="http://schemas.microsoft.com/office/drawing/2014/main" id="{7BFBBDAA-4668-4AD0-8C08-E2953AF0695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92513" y="1858056"/>
              <a:ext cx="973410" cy="973410"/>
            </a:xfrm>
            <a:prstGeom prst="rect">
              <a:avLst/>
            </a:prstGeom>
          </p:spPr>
        </p:pic>
      </p:grpSp>
      <p:pic>
        <p:nvPicPr>
          <p:cNvPr id="3" name="Picture 2">
            <a:extLst>
              <a:ext uri="{FF2B5EF4-FFF2-40B4-BE49-F238E27FC236}">
                <a16:creationId xmlns:a16="http://schemas.microsoft.com/office/drawing/2014/main" id="{1531A5D4-DABE-4E04-8EBA-ED179FB2199F}"/>
              </a:ext>
              <a:ext uri="{C183D7F6-B498-43B3-948B-1728B52AA6E4}">
                <adec:decorative xmlns:adec="http://schemas.microsoft.com/office/drawing/2017/decorative" val="1"/>
              </a:ext>
            </a:extLst>
          </p:cNvPr>
          <p:cNvPicPr>
            <a:picLocks noChangeAspect="1"/>
          </p:cNvPicPr>
          <p:nvPr/>
        </p:nvPicPr>
        <p:blipFill>
          <a:blip r:embed="rId20"/>
          <a:stretch>
            <a:fillRect/>
          </a:stretch>
        </p:blipFill>
        <p:spPr>
          <a:xfrm>
            <a:off x="6477353" y="1222653"/>
            <a:ext cx="2145459" cy="1749972"/>
          </a:xfrm>
          <a:prstGeom prst="rect">
            <a:avLst/>
          </a:prstGeom>
        </p:spPr>
      </p:pic>
      <p:sp>
        <p:nvSpPr>
          <p:cNvPr id="5" name="Text Placeholder 4">
            <a:extLst>
              <a:ext uri="{FF2B5EF4-FFF2-40B4-BE49-F238E27FC236}">
                <a16:creationId xmlns:a16="http://schemas.microsoft.com/office/drawing/2014/main" id="{C9B3D562-43F2-445D-8456-AB9F7F68D99B}"/>
              </a:ext>
            </a:extLst>
          </p:cNvPr>
          <p:cNvSpPr>
            <a:spLocks noGrp="1"/>
          </p:cNvSpPr>
          <p:nvPr>
            <p:ph type="body" sz="quarter" idx="10"/>
          </p:nvPr>
        </p:nvSpPr>
        <p:spPr/>
        <p:txBody>
          <a:bodyPr/>
          <a:lstStyle/>
          <a:p>
            <a:endParaRPr lang="en-GB" dirty="0"/>
          </a:p>
        </p:txBody>
      </p:sp>
      <p:pic>
        <p:nvPicPr>
          <p:cNvPr id="6" name="Picture 5">
            <a:extLst>
              <a:ext uri="{FF2B5EF4-FFF2-40B4-BE49-F238E27FC236}">
                <a16:creationId xmlns:a16="http://schemas.microsoft.com/office/drawing/2014/main" id="{99551F42-D489-4973-9192-44448E8BF9F9}"/>
              </a:ex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3578565" y="1285031"/>
            <a:ext cx="1758318" cy="1607519"/>
          </a:xfrm>
          <a:prstGeom prst="rect">
            <a:avLst/>
          </a:prstGeom>
        </p:spPr>
      </p:pic>
    </p:spTree>
    <p:extLst>
      <p:ext uri="{BB962C8B-B14F-4D97-AF65-F5344CB8AC3E}">
        <p14:creationId xmlns:p14="http://schemas.microsoft.com/office/powerpoint/2010/main" val="321639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964A4F-E83B-4871-8EF1-63B88E289DDE}"/>
              </a:ext>
            </a:extLst>
          </p:cNvPr>
          <p:cNvSpPr>
            <a:spLocks noGrp="1"/>
          </p:cNvSpPr>
          <p:nvPr>
            <p:ph type="title"/>
          </p:nvPr>
        </p:nvSpPr>
        <p:spPr>
          <a:xfrm>
            <a:off x="196475" y="164851"/>
            <a:ext cx="6877424" cy="376237"/>
          </a:xfrm>
        </p:spPr>
        <p:txBody>
          <a:bodyPr>
            <a:normAutofit/>
          </a:bodyPr>
          <a:lstStyle/>
          <a:p>
            <a:r>
              <a:rPr lang="en-GB" dirty="0">
                <a:solidFill>
                  <a:srgbClr val="002060"/>
                </a:solidFill>
              </a:rPr>
              <a:t>NDR User Questions and Answers </a:t>
            </a:r>
            <a:endParaRPr lang="en-GB" b="1" spc="0" dirty="0">
              <a:solidFill>
                <a:srgbClr val="002060"/>
              </a:solidFill>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7A41D8A6-5B77-47AE-B93A-F468A3381479}"/>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GB" dirty="0"/>
          </a:p>
        </p:txBody>
      </p:sp>
      <p:cxnSp>
        <p:nvCxnSpPr>
          <p:cNvPr id="18" name="Straight Connector 17">
            <a:extLst>
              <a:ext uri="{FF2B5EF4-FFF2-40B4-BE49-F238E27FC236}">
                <a16:creationId xmlns:a16="http://schemas.microsoft.com/office/drawing/2014/main" id="{4F69AEA4-2EBE-45F7-B28F-A800B75A466A}"/>
              </a:ext>
              <a:ext uri="{C183D7F6-B498-43B3-948B-1728B52AA6E4}">
                <adec:decorative xmlns:adec="http://schemas.microsoft.com/office/drawing/2017/decorative" val="1"/>
              </a:ext>
            </a:extLst>
          </p:cNvPr>
          <p:cNvCxnSpPr>
            <a:cxnSpLocks/>
          </p:cNvCxnSpPr>
          <p:nvPr/>
        </p:nvCxnSpPr>
        <p:spPr>
          <a:xfrm>
            <a:off x="3068371" y="960684"/>
            <a:ext cx="0" cy="37909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8EC6BA6-9D70-46A4-AF4D-5C547E87F105}"/>
              </a:ext>
              <a:ext uri="{C183D7F6-B498-43B3-948B-1728B52AA6E4}">
                <adec:decorative xmlns:adec="http://schemas.microsoft.com/office/drawing/2017/decorative" val="1"/>
              </a:ext>
            </a:extLst>
          </p:cNvPr>
          <p:cNvCxnSpPr>
            <a:cxnSpLocks/>
          </p:cNvCxnSpPr>
          <p:nvPr/>
        </p:nvCxnSpPr>
        <p:spPr>
          <a:xfrm>
            <a:off x="6101066" y="960684"/>
            <a:ext cx="0" cy="37909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2F19E33-F872-47A8-92F6-BD22ACA87106}"/>
              </a:ext>
            </a:extLst>
          </p:cNvPr>
          <p:cNvSpPr/>
          <p:nvPr/>
        </p:nvSpPr>
        <p:spPr>
          <a:xfrm>
            <a:off x="96956" y="949193"/>
            <a:ext cx="2910137" cy="338554"/>
          </a:xfrm>
          <a:prstGeom prst="rect">
            <a:avLst/>
          </a:prstGeom>
        </p:spPr>
        <p:txBody>
          <a:bodyPr wrap="square">
            <a:spAutoFit/>
          </a:bodyPr>
          <a:lstStyle/>
          <a:p>
            <a:pPr algn="ctr"/>
            <a:r>
              <a:rPr lang="en-GB" sz="1600" b="1" dirty="0">
                <a:solidFill>
                  <a:srgbClr val="002060"/>
                </a:solidFill>
              </a:rPr>
              <a:t>Reporting &amp; Quality Control</a:t>
            </a:r>
            <a:endParaRPr lang="en-GB" dirty="0">
              <a:solidFill>
                <a:srgbClr val="002060"/>
              </a:solidFill>
            </a:endParaRPr>
          </a:p>
        </p:txBody>
      </p:sp>
      <p:grpSp>
        <p:nvGrpSpPr>
          <p:cNvPr id="6" name="Group 5">
            <a:extLst>
              <a:ext uri="{FF2B5EF4-FFF2-40B4-BE49-F238E27FC236}">
                <a16:creationId xmlns:a16="http://schemas.microsoft.com/office/drawing/2014/main" id="{3CB6874D-994E-45A7-8F04-1144EF1BCF1A}"/>
              </a:ext>
              <a:ext uri="{C183D7F6-B498-43B3-948B-1728B52AA6E4}">
                <adec:decorative xmlns:adec="http://schemas.microsoft.com/office/drawing/2017/decorative" val="1"/>
              </a:ext>
            </a:extLst>
          </p:cNvPr>
          <p:cNvGrpSpPr/>
          <p:nvPr/>
        </p:nvGrpSpPr>
        <p:grpSpPr>
          <a:xfrm>
            <a:off x="147524" y="1315937"/>
            <a:ext cx="2827986" cy="1722076"/>
            <a:chOff x="147524" y="1315937"/>
            <a:chExt cx="2827986" cy="1722076"/>
          </a:xfrm>
        </p:grpSpPr>
        <p:pic>
          <p:nvPicPr>
            <p:cNvPr id="52" name="Picture 2">
              <a:extLst>
                <a:ext uri="{FF2B5EF4-FFF2-40B4-BE49-F238E27FC236}">
                  <a16:creationId xmlns:a16="http://schemas.microsoft.com/office/drawing/2014/main" id="{4078B1C4-C6CD-4104-861B-6E434DFCF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24" y="1315937"/>
              <a:ext cx="1335847" cy="160230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
              <a:extLst>
                <a:ext uri="{FF2B5EF4-FFF2-40B4-BE49-F238E27FC236}">
                  <a16:creationId xmlns:a16="http://schemas.microsoft.com/office/drawing/2014/main" id="{5D6A5779-8904-4B66-A626-E685B4DB3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624" y="1391295"/>
              <a:ext cx="1279105" cy="15862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
              <a:extLst>
                <a:ext uri="{FF2B5EF4-FFF2-40B4-BE49-F238E27FC236}">
                  <a16:creationId xmlns:a16="http://schemas.microsoft.com/office/drawing/2014/main" id="{9BA3DCBE-F8C6-4B41-8FF6-72387AF17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741" y="1435708"/>
              <a:ext cx="1292769" cy="1602305"/>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5001E4EB-2E26-4BD9-A2D0-F2F9047523E8}"/>
              </a:ext>
            </a:extLst>
          </p:cNvPr>
          <p:cNvSpPr txBox="1"/>
          <p:nvPr/>
        </p:nvSpPr>
        <p:spPr>
          <a:xfrm>
            <a:off x="156861" y="2972626"/>
            <a:ext cx="2920382" cy="1846659"/>
          </a:xfrm>
          <a:prstGeom prst="rect">
            <a:avLst/>
          </a:prstGeom>
          <a:noFill/>
        </p:spPr>
        <p:txBody>
          <a:bodyPr wrap="square" lIns="0" rIns="0" rtlCol="0">
            <a:spAutoFit/>
          </a:bodyPr>
          <a:lstStyle/>
          <a:p>
            <a:pPr marL="171450" indent="-171450">
              <a:spcAft>
                <a:spcPts val="600"/>
              </a:spcAft>
              <a:buFont typeface="Arial" panose="020B0604020202020204" pitchFamily="34" charset="0"/>
              <a:buChar char="•"/>
            </a:pPr>
            <a:r>
              <a:rPr lang="en-GB" sz="1200" dirty="0">
                <a:solidFill>
                  <a:srgbClr val="002060"/>
                </a:solidFill>
              </a:rPr>
              <a:t>Do I need to report new data types?</a:t>
            </a:r>
          </a:p>
          <a:p>
            <a:pPr marL="171450" indent="-171450">
              <a:spcAft>
                <a:spcPts val="600"/>
              </a:spcAft>
              <a:buFont typeface="Arial" panose="020B0604020202020204" pitchFamily="34" charset="0"/>
              <a:buChar char="•"/>
            </a:pPr>
            <a:r>
              <a:rPr lang="en-GB" sz="1200" dirty="0">
                <a:solidFill>
                  <a:srgbClr val="002060"/>
                </a:solidFill>
              </a:rPr>
              <a:t>Will CS8 remain and be maintained?</a:t>
            </a:r>
          </a:p>
          <a:p>
            <a:pPr marL="171450" indent="-171450">
              <a:spcAft>
                <a:spcPts val="600"/>
              </a:spcAft>
              <a:buFont typeface="Arial" panose="020B0604020202020204" pitchFamily="34" charset="0"/>
              <a:buChar char="•"/>
            </a:pPr>
            <a:r>
              <a:rPr lang="en-GB" sz="1200" dirty="0">
                <a:solidFill>
                  <a:srgbClr val="002060"/>
                </a:solidFill>
              </a:rPr>
              <a:t>What quality criteria will be applicable?</a:t>
            </a:r>
          </a:p>
          <a:p>
            <a:pPr marL="171450" indent="-171450">
              <a:spcAft>
                <a:spcPts val="600"/>
              </a:spcAft>
              <a:buFont typeface="Arial" panose="020B0604020202020204" pitchFamily="34" charset="0"/>
              <a:buChar char="•"/>
            </a:pPr>
            <a:r>
              <a:rPr lang="en-GB" sz="1200" dirty="0">
                <a:solidFill>
                  <a:srgbClr val="002060"/>
                </a:solidFill>
              </a:rPr>
              <a:t>How will non-compliance be handled?</a:t>
            </a:r>
          </a:p>
          <a:p>
            <a:pPr marL="171450" indent="-171450">
              <a:spcAft>
                <a:spcPts val="600"/>
              </a:spcAft>
              <a:buFont typeface="Arial" panose="020B0604020202020204" pitchFamily="34" charset="0"/>
              <a:buChar char="•"/>
            </a:pPr>
            <a:r>
              <a:rPr lang="en-GB" sz="1200" dirty="0">
                <a:solidFill>
                  <a:srgbClr val="002060"/>
                </a:solidFill>
              </a:rPr>
              <a:t>Physical media – copies and returns?</a:t>
            </a:r>
          </a:p>
          <a:p>
            <a:pPr marL="171450" indent="-171450">
              <a:spcAft>
                <a:spcPts val="600"/>
              </a:spcAft>
              <a:buFont typeface="Arial" panose="020B0604020202020204" pitchFamily="34" charset="0"/>
              <a:buChar char="•"/>
            </a:pPr>
            <a:r>
              <a:rPr lang="en-GB" sz="1200" dirty="0">
                <a:solidFill>
                  <a:srgbClr val="002060"/>
                </a:solidFill>
              </a:rPr>
              <a:t>What is meant by “elective” reporting?</a:t>
            </a:r>
          </a:p>
          <a:p>
            <a:pPr marL="171450" indent="-171450">
              <a:spcAft>
                <a:spcPts val="600"/>
              </a:spcAft>
              <a:buFont typeface="Arial" panose="020B0604020202020204" pitchFamily="34" charset="0"/>
              <a:buChar char="•"/>
            </a:pPr>
            <a:r>
              <a:rPr lang="en-GB" sz="1200" i="1" u="sng" dirty="0">
                <a:solidFill>
                  <a:srgbClr val="002060"/>
                </a:solidFill>
              </a:rPr>
              <a:t>NDR Form &amp; Manner reference doc</a:t>
            </a:r>
          </a:p>
        </p:txBody>
      </p:sp>
      <p:sp>
        <p:nvSpPr>
          <p:cNvPr id="16" name="Rectangle 15">
            <a:extLst>
              <a:ext uri="{FF2B5EF4-FFF2-40B4-BE49-F238E27FC236}">
                <a16:creationId xmlns:a16="http://schemas.microsoft.com/office/drawing/2014/main" id="{35DB3E0E-3108-4822-9664-FEFF49104E8A}"/>
              </a:ext>
            </a:extLst>
          </p:cNvPr>
          <p:cNvSpPr/>
          <p:nvPr/>
        </p:nvSpPr>
        <p:spPr>
          <a:xfrm>
            <a:off x="3417835" y="949246"/>
            <a:ext cx="2308329" cy="338554"/>
          </a:xfrm>
          <a:prstGeom prst="rect">
            <a:avLst/>
          </a:prstGeom>
        </p:spPr>
        <p:txBody>
          <a:bodyPr wrap="square">
            <a:spAutoFit/>
          </a:bodyPr>
          <a:lstStyle/>
          <a:p>
            <a:pPr algn="ctr"/>
            <a:r>
              <a:rPr lang="en-GB" sz="1600" b="1" dirty="0">
                <a:solidFill>
                  <a:srgbClr val="002060"/>
                </a:solidFill>
              </a:rPr>
              <a:t>Reporting continued</a:t>
            </a:r>
            <a:endParaRPr lang="en-GB" dirty="0">
              <a:solidFill>
                <a:srgbClr val="002060"/>
              </a:solidFill>
            </a:endParaRPr>
          </a:p>
        </p:txBody>
      </p:sp>
      <p:grpSp>
        <p:nvGrpSpPr>
          <p:cNvPr id="5" name="Group 4">
            <a:extLst>
              <a:ext uri="{FF2B5EF4-FFF2-40B4-BE49-F238E27FC236}">
                <a16:creationId xmlns:a16="http://schemas.microsoft.com/office/drawing/2014/main" id="{35088737-02DE-44E7-843E-2427A9B7AC6C}"/>
              </a:ext>
              <a:ext uri="{C183D7F6-B498-43B3-948B-1728B52AA6E4}">
                <adec:decorative xmlns:adec="http://schemas.microsoft.com/office/drawing/2017/decorative" val="1"/>
              </a:ext>
            </a:extLst>
          </p:cNvPr>
          <p:cNvGrpSpPr/>
          <p:nvPr/>
        </p:nvGrpSpPr>
        <p:grpSpPr>
          <a:xfrm>
            <a:off x="3386678" y="1389507"/>
            <a:ext cx="2327376" cy="1400845"/>
            <a:chOff x="3386678" y="1389507"/>
            <a:chExt cx="2327376" cy="1400845"/>
          </a:xfrm>
        </p:grpSpPr>
        <p:pic>
          <p:nvPicPr>
            <p:cNvPr id="23" name="Graphic 22">
              <a:extLst>
                <a:ext uri="{FF2B5EF4-FFF2-40B4-BE49-F238E27FC236}">
                  <a16:creationId xmlns:a16="http://schemas.microsoft.com/office/drawing/2014/main" id="{3072DA3C-1FA6-4C1C-B1E8-913D7849C5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86678" y="1458427"/>
              <a:ext cx="576045" cy="767486"/>
            </a:xfrm>
            <a:prstGeom prst="rect">
              <a:avLst/>
            </a:prstGeom>
          </p:spPr>
        </p:pic>
        <p:pic>
          <p:nvPicPr>
            <p:cNvPr id="27" name="Graphic 26">
              <a:extLst>
                <a:ext uri="{FF2B5EF4-FFF2-40B4-BE49-F238E27FC236}">
                  <a16:creationId xmlns:a16="http://schemas.microsoft.com/office/drawing/2014/main" id="{49AC3C45-B77B-494E-AD55-44BCD8E056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36369" y="1389507"/>
              <a:ext cx="398676" cy="816370"/>
            </a:xfrm>
            <a:prstGeom prst="rect">
              <a:avLst/>
            </a:prstGeom>
          </p:spPr>
        </p:pic>
        <p:grpSp>
          <p:nvGrpSpPr>
            <p:cNvPr id="28" name="Group 27">
              <a:extLst>
                <a:ext uri="{FF2B5EF4-FFF2-40B4-BE49-F238E27FC236}">
                  <a16:creationId xmlns:a16="http://schemas.microsoft.com/office/drawing/2014/main" id="{5F70168D-8F9A-42AD-83CE-26C7049B3800}"/>
                </a:ext>
              </a:extLst>
            </p:cNvPr>
            <p:cNvGrpSpPr/>
            <p:nvPr/>
          </p:nvGrpSpPr>
          <p:grpSpPr>
            <a:xfrm>
              <a:off x="3814999" y="1580258"/>
              <a:ext cx="1048761" cy="829732"/>
              <a:chOff x="1104803" y="1635109"/>
              <a:chExt cx="1048761" cy="829732"/>
            </a:xfrm>
          </p:grpSpPr>
          <p:sp>
            <p:nvSpPr>
              <p:cNvPr id="29" name="Rectangle 28">
                <a:extLst>
                  <a:ext uri="{FF2B5EF4-FFF2-40B4-BE49-F238E27FC236}">
                    <a16:creationId xmlns:a16="http://schemas.microsoft.com/office/drawing/2014/main" id="{3FC7A1BC-AD23-40F7-9BF3-225078E21203}"/>
                  </a:ext>
                </a:extLst>
              </p:cNvPr>
              <p:cNvSpPr/>
              <p:nvPr/>
            </p:nvSpPr>
            <p:spPr>
              <a:xfrm>
                <a:off x="1762120" y="1637529"/>
                <a:ext cx="391444" cy="8273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1FA11930-E27E-4B98-B490-B9D22072F9EF}"/>
                  </a:ext>
                </a:extLst>
              </p:cNvPr>
              <p:cNvSpPr/>
              <p:nvPr/>
            </p:nvSpPr>
            <p:spPr>
              <a:xfrm>
                <a:off x="1104803" y="1712918"/>
                <a:ext cx="576045" cy="7385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a:extLst>
                  <a:ext uri="{FF2B5EF4-FFF2-40B4-BE49-F238E27FC236}">
                    <a16:creationId xmlns:a16="http://schemas.microsoft.com/office/drawing/2014/main" id="{5D546906-AABB-47EA-8861-12968BBFAC6D}"/>
                  </a:ext>
                </a:extLst>
              </p:cNvPr>
              <p:cNvPicPr>
                <a:picLocks noChangeAspect="1"/>
              </p:cNvPicPr>
              <p:nvPr/>
            </p:nvPicPr>
            <p:blipFill>
              <a:blip r:embed="rId6">
                <a:extLst>
                  <a:ext uri="{96DAC541-7B7A-43D3-8B79-37D633B846F1}">
                    <asvg:svgBlip xmlns:asvg="http://schemas.microsoft.com/office/drawing/2016/SVG/main" r:embed="rId10"/>
                  </a:ext>
                </a:extLst>
              </a:blip>
              <a:stretch>
                <a:fillRect/>
              </a:stretch>
            </p:blipFill>
            <p:spPr>
              <a:xfrm>
                <a:off x="1104804" y="1697355"/>
                <a:ext cx="576045" cy="767486"/>
              </a:xfrm>
              <a:prstGeom prst="rect">
                <a:avLst/>
              </a:prstGeom>
            </p:spPr>
          </p:pic>
          <p:pic>
            <p:nvPicPr>
              <p:cNvPr id="32" name="Graphic 31">
                <a:extLst>
                  <a:ext uri="{FF2B5EF4-FFF2-40B4-BE49-F238E27FC236}">
                    <a16:creationId xmlns:a16="http://schemas.microsoft.com/office/drawing/2014/main" id="{D828CEE8-9C3C-4A1D-A0E2-C871ABB086C2}"/>
                  </a:ext>
                </a:extLst>
              </p:cNvPr>
              <p:cNvPicPr>
                <a:picLocks noChangeAspect="1"/>
              </p:cNvPicPr>
              <p:nvPr/>
            </p:nvPicPr>
            <p:blipFill>
              <a:blip r:embed="rId8">
                <a:extLst>
                  <a:ext uri="{96DAC541-7B7A-43D3-8B79-37D633B846F1}">
                    <asvg:svgBlip xmlns:asvg="http://schemas.microsoft.com/office/drawing/2016/SVG/main" r:embed="rId11"/>
                  </a:ext>
                </a:extLst>
              </a:blip>
              <a:stretch>
                <a:fillRect/>
              </a:stretch>
            </p:blipFill>
            <p:spPr>
              <a:xfrm>
                <a:off x="1754888" y="1635109"/>
                <a:ext cx="398676" cy="816370"/>
              </a:xfrm>
              <a:prstGeom prst="rect">
                <a:avLst/>
              </a:prstGeom>
            </p:spPr>
          </p:pic>
        </p:grpSp>
        <p:grpSp>
          <p:nvGrpSpPr>
            <p:cNvPr id="33" name="Group 32">
              <a:extLst>
                <a:ext uri="{FF2B5EF4-FFF2-40B4-BE49-F238E27FC236}">
                  <a16:creationId xmlns:a16="http://schemas.microsoft.com/office/drawing/2014/main" id="{6E5DE3FC-A056-4AE9-8480-E5FB698BB70B}"/>
                </a:ext>
              </a:extLst>
            </p:cNvPr>
            <p:cNvGrpSpPr/>
            <p:nvPr/>
          </p:nvGrpSpPr>
          <p:grpSpPr>
            <a:xfrm>
              <a:off x="4238727" y="1774291"/>
              <a:ext cx="1048761" cy="829732"/>
              <a:chOff x="1104803" y="1635109"/>
              <a:chExt cx="1048761" cy="829732"/>
            </a:xfrm>
          </p:grpSpPr>
          <p:sp>
            <p:nvSpPr>
              <p:cNvPr id="34" name="Rectangle 33">
                <a:extLst>
                  <a:ext uri="{FF2B5EF4-FFF2-40B4-BE49-F238E27FC236}">
                    <a16:creationId xmlns:a16="http://schemas.microsoft.com/office/drawing/2014/main" id="{7B72FD7E-31F1-4DDA-B036-C5EE2EC45951}"/>
                  </a:ext>
                </a:extLst>
              </p:cNvPr>
              <p:cNvSpPr/>
              <p:nvPr/>
            </p:nvSpPr>
            <p:spPr>
              <a:xfrm>
                <a:off x="1762120" y="1637529"/>
                <a:ext cx="391444" cy="8273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701ED93B-35D4-480C-AAD6-95B52BA11308}"/>
                  </a:ext>
                </a:extLst>
              </p:cNvPr>
              <p:cNvSpPr/>
              <p:nvPr/>
            </p:nvSpPr>
            <p:spPr>
              <a:xfrm>
                <a:off x="1104803" y="1712918"/>
                <a:ext cx="576045" cy="7385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Graphic 35">
                <a:extLst>
                  <a:ext uri="{FF2B5EF4-FFF2-40B4-BE49-F238E27FC236}">
                    <a16:creationId xmlns:a16="http://schemas.microsoft.com/office/drawing/2014/main" id="{71F429D2-BCA4-40A8-80BB-855691A61050}"/>
                  </a:ext>
                </a:extLst>
              </p:cNvPr>
              <p:cNvPicPr>
                <a:picLocks noChangeAspect="1"/>
              </p:cNvPicPr>
              <p:nvPr/>
            </p:nvPicPr>
            <p:blipFill>
              <a:blip r:embed="rId6">
                <a:extLst>
                  <a:ext uri="{96DAC541-7B7A-43D3-8B79-37D633B846F1}">
                    <asvg:svgBlip xmlns:asvg="http://schemas.microsoft.com/office/drawing/2016/SVG/main" r:embed="rId10"/>
                  </a:ext>
                </a:extLst>
              </a:blip>
              <a:stretch>
                <a:fillRect/>
              </a:stretch>
            </p:blipFill>
            <p:spPr>
              <a:xfrm>
                <a:off x="1104804" y="1697355"/>
                <a:ext cx="576045" cy="767486"/>
              </a:xfrm>
              <a:prstGeom prst="rect">
                <a:avLst/>
              </a:prstGeom>
            </p:spPr>
          </p:pic>
          <p:pic>
            <p:nvPicPr>
              <p:cNvPr id="37" name="Graphic 36">
                <a:extLst>
                  <a:ext uri="{FF2B5EF4-FFF2-40B4-BE49-F238E27FC236}">
                    <a16:creationId xmlns:a16="http://schemas.microsoft.com/office/drawing/2014/main" id="{72FD06F9-A0FC-435E-8648-27D40AA26141}"/>
                  </a:ext>
                </a:extLst>
              </p:cNvPr>
              <p:cNvPicPr>
                <a:picLocks noChangeAspect="1"/>
              </p:cNvPicPr>
              <p:nvPr/>
            </p:nvPicPr>
            <p:blipFill>
              <a:blip r:embed="rId8">
                <a:extLst>
                  <a:ext uri="{96DAC541-7B7A-43D3-8B79-37D633B846F1}">
                    <asvg:svgBlip xmlns:asvg="http://schemas.microsoft.com/office/drawing/2016/SVG/main" r:embed="rId11"/>
                  </a:ext>
                </a:extLst>
              </a:blip>
              <a:stretch>
                <a:fillRect/>
              </a:stretch>
            </p:blipFill>
            <p:spPr>
              <a:xfrm>
                <a:off x="1754888" y="1635109"/>
                <a:ext cx="398676" cy="816370"/>
              </a:xfrm>
              <a:prstGeom prst="rect">
                <a:avLst/>
              </a:prstGeom>
            </p:spPr>
          </p:pic>
        </p:grpSp>
        <p:grpSp>
          <p:nvGrpSpPr>
            <p:cNvPr id="38" name="Group 37">
              <a:extLst>
                <a:ext uri="{FF2B5EF4-FFF2-40B4-BE49-F238E27FC236}">
                  <a16:creationId xmlns:a16="http://schemas.microsoft.com/office/drawing/2014/main" id="{2C759A51-23A4-4363-A853-8875471292EB}"/>
                </a:ext>
              </a:extLst>
            </p:cNvPr>
            <p:cNvGrpSpPr/>
            <p:nvPr/>
          </p:nvGrpSpPr>
          <p:grpSpPr>
            <a:xfrm>
              <a:off x="4665293" y="1960620"/>
              <a:ext cx="1048761" cy="829732"/>
              <a:chOff x="1104803" y="1635109"/>
              <a:chExt cx="1048761" cy="829732"/>
            </a:xfrm>
          </p:grpSpPr>
          <p:sp>
            <p:nvSpPr>
              <p:cNvPr id="39" name="Rectangle 38">
                <a:extLst>
                  <a:ext uri="{FF2B5EF4-FFF2-40B4-BE49-F238E27FC236}">
                    <a16:creationId xmlns:a16="http://schemas.microsoft.com/office/drawing/2014/main" id="{68252A7E-810C-440D-91C3-A4E73000DC8F}"/>
                  </a:ext>
                </a:extLst>
              </p:cNvPr>
              <p:cNvSpPr/>
              <p:nvPr/>
            </p:nvSpPr>
            <p:spPr>
              <a:xfrm>
                <a:off x="1762120" y="1637529"/>
                <a:ext cx="391444" cy="8273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E7FFA0F1-A5FC-4285-9DC0-F7538A2F36C0}"/>
                  </a:ext>
                </a:extLst>
              </p:cNvPr>
              <p:cNvSpPr/>
              <p:nvPr/>
            </p:nvSpPr>
            <p:spPr>
              <a:xfrm>
                <a:off x="1104803" y="1712918"/>
                <a:ext cx="576045" cy="7385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a:extLst>
                  <a:ext uri="{FF2B5EF4-FFF2-40B4-BE49-F238E27FC236}">
                    <a16:creationId xmlns:a16="http://schemas.microsoft.com/office/drawing/2014/main" id="{83EA45EC-483E-4A9F-976E-18BE41F5BA8E}"/>
                  </a:ext>
                </a:extLst>
              </p:cNvPr>
              <p:cNvPicPr>
                <a:picLocks noChangeAspect="1"/>
              </p:cNvPicPr>
              <p:nvPr/>
            </p:nvPicPr>
            <p:blipFill>
              <a:blip r:embed="rId6">
                <a:extLst>
                  <a:ext uri="{96DAC541-7B7A-43D3-8B79-37D633B846F1}">
                    <asvg:svgBlip xmlns:asvg="http://schemas.microsoft.com/office/drawing/2016/SVG/main" r:embed="rId10"/>
                  </a:ext>
                </a:extLst>
              </a:blip>
              <a:stretch>
                <a:fillRect/>
              </a:stretch>
            </p:blipFill>
            <p:spPr>
              <a:xfrm>
                <a:off x="1104804" y="1697355"/>
                <a:ext cx="576045" cy="767486"/>
              </a:xfrm>
              <a:prstGeom prst="rect">
                <a:avLst/>
              </a:prstGeom>
            </p:spPr>
          </p:pic>
          <p:pic>
            <p:nvPicPr>
              <p:cNvPr id="42" name="Graphic 41">
                <a:extLst>
                  <a:ext uri="{FF2B5EF4-FFF2-40B4-BE49-F238E27FC236}">
                    <a16:creationId xmlns:a16="http://schemas.microsoft.com/office/drawing/2014/main" id="{4060C74E-95A4-4C78-8C65-D4B8E57638AB}"/>
                  </a:ext>
                </a:extLst>
              </p:cNvPr>
              <p:cNvPicPr>
                <a:picLocks noChangeAspect="1"/>
              </p:cNvPicPr>
              <p:nvPr/>
            </p:nvPicPr>
            <p:blipFill>
              <a:blip r:embed="rId8">
                <a:extLst>
                  <a:ext uri="{96DAC541-7B7A-43D3-8B79-37D633B846F1}">
                    <asvg:svgBlip xmlns:asvg="http://schemas.microsoft.com/office/drawing/2016/SVG/main" r:embed="rId11"/>
                  </a:ext>
                </a:extLst>
              </a:blip>
              <a:stretch>
                <a:fillRect/>
              </a:stretch>
            </p:blipFill>
            <p:spPr>
              <a:xfrm>
                <a:off x="1754888" y="1635109"/>
                <a:ext cx="398676" cy="816370"/>
              </a:xfrm>
              <a:prstGeom prst="rect">
                <a:avLst/>
              </a:prstGeom>
            </p:spPr>
          </p:pic>
        </p:grpSp>
      </p:grpSp>
      <p:sp>
        <p:nvSpPr>
          <p:cNvPr id="22" name="TextBox 21">
            <a:extLst>
              <a:ext uri="{FF2B5EF4-FFF2-40B4-BE49-F238E27FC236}">
                <a16:creationId xmlns:a16="http://schemas.microsoft.com/office/drawing/2014/main" id="{40DF1290-F366-4470-B617-425EB19B65F9}"/>
              </a:ext>
            </a:extLst>
          </p:cNvPr>
          <p:cNvSpPr txBox="1"/>
          <p:nvPr/>
        </p:nvSpPr>
        <p:spPr>
          <a:xfrm>
            <a:off x="3180684" y="2972625"/>
            <a:ext cx="2920382" cy="1877437"/>
          </a:xfrm>
          <a:prstGeom prst="rect">
            <a:avLst/>
          </a:prstGeom>
          <a:noFill/>
        </p:spPr>
        <p:txBody>
          <a:bodyPr wrap="square" lIns="0" rIns="0" rtlCol="0">
            <a:spAutoFit/>
          </a:bodyPr>
          <a:lstStyle/>
          <a:p>
            <a:pPr marL="171450" indent="-171450">
              <a:spcAft>
                <a:spcPts val="600"/>
              </a:spcAft>
              <a:buFont typeface="Arial" panose="020B0604020202020204" pitchFamily="34" charset="0"/>
              <a:buChar char="•"/>
            </a:pPr>
            <a:r>
              <a:rPr lang="en-GB" sz="1200" dirty="0">
                <a:solidFill>
                  <a:srgbClr val="002060"/>
                </a:solidFill>
              </a:rPr>
              <a:t>What can I do to prep SNS well data?</a:t>
            </a:r>
          </a:p>
          <a:p>
            <a:pPr marL="171450" indent="-171450">
              <a:spcAft>
                <a:spcPts val="600"/>
              </a:spcAft>
              <a:buFont typeface="Arial" panose="020B0604020202020204" pitchFamily="34" charset="0"/>
              <a:buChar char="•"/>
            </a:pPr>
            <a:r>
              <a:rPr lang="en-GB" sz="1200" dirty="0">
                <a:solidFill>
                  <a:srgbClr val="002060"/>
                </a:solidFill>
              </a:rPr>
              <a:t>Can I validate seismic headers before executing major uploads?</a:t>
            </a:r>
          </a:p>
          <a:p>
            <a:pPr marL="171450" indent="-171450">
              <a:spcAft>
                <a:spcPts val="600"/>
              </a:spcAft>
              <a:buFont typeface="Arial" panose="020B0604020202020204" pitchFamily="34" charset="0"/>
              <a:buChar char="•"/>
            </a:pPr>
            <a:r>
              <a:rPr lang="en-GB" sz="1200" dirty="0">
                <a:solidFill>
                  <a:srgbClr val="002060"/>
                </a:solidFill>
              </a:rPr>
              <a:t>Can I mitigate failure of large uploads?</a:t>
            </a:r>
          </a:p>
          <a:p>
            <a:pPr marL="171450" indent="-171450">
              <a:spcAft>
                <a:spcPts val="600"/>
              </a:spcAft>
              <a:buFont typeface="Arial" panose="020B0604020202020204" pitchFamily="34" charset="0"/>
              <a:buChar char="•"/>
            </a:pPr>
            <a:r>
              <a:rPr lang="en-GB" sz="1200" dirty="0">
                <a:solidFill>
                  <a:srgbClr val="002060"/>
                </a:solidFill>
              </a:rPr>
              <a:t>If there is no physical media archive in the NDR, can data owners similarly dispose of physical archives?</a:t>
            </a:r>
          </a:p>
          <a:p>
            <a:pPr>
              <a:spcAft>
                <a:spcPts val="600"/>
              </a:spcAft>
            </a:pPr>
            <a:endParaRPr lang="en-GB" sz="1200" dirty="0">
              <a:solidFill>
                <a:srgbClr val="002060"/>
              </a:solidFill>
            </a:endParaRPr>
          </a:p>
        </p:txBody>
      </p:sp>
      <p:sp>
        <p:nvSpPr>
          <p:cNvPr id="46" name="Rectangle 45">
            <a:extLst>
              <a:ext uri="{FF2B5EF4-FFF2-40B4-BE49-F238E27FC236}">
                <a16:creationId xmlns:a16="http://schemas.microsoft.com/office/drawing/2014/main" id="{5AEA6D92-579D-46B3-B354-51CEAFC0EBB6}"/>
              </a:ext>
            </a:extLst>
          </p:cNvPr>
          <p:cNvSpPr/>
          <p:nvPr/>
        </p:nvSpPr>
        <p:spPr>
          <a:xfrm>
            <a:off x="6223618" y="946477"/>
            <a:ext cx="2797829" cy="338554"/>
          </a:xfrm>
          <a:prstGeom prst="rect">
            <a:avLst/>
          </a:prstGeom>
        </p:spPr>
        <p:txBody>
          <a:bodyPr wrap="square">
            <a:spAutoFit/>
          </a:bodyPr>
          <a:lstStyle/>
          <a:p>
            <a:pPr algn="ctr"/>
            <a:r>
              <a:rPr lang="en-GB" sz="1600" b="1" dirty="0">
                <a:solidFill>
                  <a:srgbClr val="002060"/>
                </a:solidFill>
              </a:rPr>
              <a:t>Permanence &amp; Retention</a:t>
            </a:r>
            <a:endParaRPr lang="en-GB" dirty="0">
              <a:solidFill>
                <a:srgbClr val="002060"/>
              </a:solidFill>
            </a:endParaRPr>
          </a:p>
        </p:txBody>
      </p:sp>
      <p:grpSp>
        <p:nvGrpSpPr>
          <p:cNvPr id="4" name="Group 3">
            <a:extLst>
              <a:ext uri="{FF2B5EF4-FFF2-40B4-BE49-F238E27FC236}">
                <a16:creationId xmlns:a16="http://schemas.microsoft.com/office/drawing/2014/main" id="{1650F704-F3B9-406A-9EAF-9217F6BFC7D0}"/>
              </a:ext>
              <a:ext uri="{C183D7F6-B498-43B3-948B-1728B52AA6E4}">
                <adec:decorative xmlns:adec="http://schemas.microsoft.com/office/drawing/2017/decorative" val="1"/>
              </a:ext>
            </a:extLst>
          </p:cNvPr>
          <p:cNvGrpSpPr/>
          <p:nvPr/>
        </p:nvGrpSpPr>
        <p:grpSpPr>
          <a:xfrm>
            <a:off x="6421102" y="1434202"/>
            <a:ext cx="2409275" cy="1328872"/>
            <a:chOff x="6360814" y="1333722"/>
            <a:chExt cx="2409275" cy="1328872"/>
          </a:xfrm>
          <a:noFill/>
        </p:grpSpPr>
        <p:pic>
          <p:nvPicPr>
            <p:cNvPr id="55" name="Picture 54">
              <a:extLst>
                <a:ext uri="{FF2B5EF4-FFF2-40B4-BE49-F238E27FC236}">
                  <a16:creationId xmlns:a16="http://schemas.microsoft.com/office/drawing/2014/main" id="{200290F4-259F-4189-8A8A-8966CDD8903F}"/>
                </a:ext>
              </a:extLst>
            </p:cNvPr>
            <p:cNvPicPr>
              <a:picLocks noChangeAspect="1"/>
            </p:cNvPicPr>
            <p:nvPr/>
          </p:nvPicPr>
          <p:blipFill>
            <a:blip r:embed="rId12"/>
            <a:stretch>
              <a:fillRect/>
            </a:stretch>
          </p:blipFill>
          <p:spPr>
            <a:xfrm>
              <a:off x="7448325" y="1809303"/>
              <a:ext cx="1321764" cy="853291"/>
            </a:xfrm>
            <a:prstGeom prst="rect">
              <a:avLst/>
            </a:prstGeom>
            <a:grpFill/>
          </p:spPr>
        </p:pic>
        <p:pic>
          <p:nvPicPr>
            <p:cNvPr id="3" name="Picture 2">
              <a:extLst>
                <a:ext uri="{FF2B5EF4-FFF2-40B4-BE49-F238E27FC236}">
                  <a16:creationId xmlns:a16="http://schemas.microsoft.com/office/drawing/2014/main" id="{A8DD9DF1-36D8-4E5D-8B7F-DABA045248D9}"/>
                </a:ext>
              </a:extLst>
            </p:cNvPr>
            <p:cNvPicPr>
              <a:picLocks noChangeAspect="1"/>
            </p:cNvPicPr>
            <p:nvPr/>
          </p:nvPicPr>
          <p:blipFill>
            <a:blip r:embed="rId12"/>
            <a:stretch>
              <a:fillRect/>
            </a:stretch>
          </p:blipFill>
          <p:spPr>
            <a:xfrm>
              <a:off x="6360814" y="1333722"/>
              <a:ext cx="1321764" cy="853291"/>
            </a:xfrm>
            <a:prstGeom prst="rect">
              <a:avLst/>
            </a:prstGeom>
            <a:grpFill/>
          </p:spPr>
        </p:pic>
      </p:grpSp>
      <p:sp>
        <p:nvSpPr>
          <p:cNvPr id="47" name="TextBox 46">
            <a:extLst>
              <a:ext uri="{FF2B5EF4-FFF2-40B4-BE49-F238E27FC236}">
                <a16:creationId xmlns:a16="http://schemas.microsoft.com/office/drawing/2014/main" id="{3314E1FD-93E1-4AB5-B2E0-61D4774676C2}"/>
              </a:ext>
            </a:extLst>
          </p:cNvPr>
          <p:cNvSpPr txBox="1"/>
          <p:nvPr/>
        </p:nvSpPr>
        <p:spPr>
          <a:xfrm>
            <a:off x="6162655" y="2978383"/>
            <a:ext cx="2920382" cy="1323439"/>
          </a:xfrm>
          <a:prstGeom prst="rect">
            <a:avLst/>
          </a:prstGeom>
          <a:noFill/>
        </p:spPr>
        <p:txBody>
          <a:bodyPr wrap="square" lIns="0" rIns="0" rtlCol="0">
            <a:spAutoFit/>
          </a:bodyPr>
          <a:lstStyle/>
          <a:p>
            <a:pPr marL="171450" indent="-171450">
              <a:spcAft>
                <a:spcPts val="600"/>
              </a:spcAft>
              <a:buFont typeface="Arial" panose="020B0604020202020204" pitchFamily="34" charset="0"/>
              <a:buChar char="•"/>
            </a:pPr>
            <a:r>
              <a:rPr lang="en-GB" sz="1200" dirty="0">
                <a:solidFill>
                  <a:srgbClr val="002060"/>
                </a:solidFill>
              </a:rPr>
              <a:t>What happens to reported data?</a:t>
            </a:r>
          </a:p>
          <a:p>
            <a:pPr marL="171450" indent="-171450">
              <a:spcAft>
                <a:spcPts val="600"/>
              </a:spcAft>
              <a:buFont typeface="Arial" panose="020B0604020202020204" pitchFamily="34" charset="0"/>
              <a:buChar char="•"/>
            </a:pPr>
            <a:r>
              <a:rPr lang="en-GB" sz="1200" dirty="0">
                <a:solidFill>
                  <a:srgbClr val="002060"/>
                </a:solidFill>
              </a:rPr>
              <a:t>Is NDR Cloud data storage resilient?</a:t>
            </a:r>
          </a:p>
          <a:p>
            <a:pPr marL="171450" indent="-171450">
              <a:spcAft>
                <a:spcPts val="600"/>
              </a:spcAft>
              <a:buFont typeface="Arial" panose="020B0604020202020204" pitchFamily="34" charset="0"/>
              <a:buChar char="•"/>
            </a:pPr>
            <a:r>
              <a:rPr lang="en-GB" sz="1200" dirty="0">
                <a:solidFill>
                  <a:srgbClr val="002060"/>
                </a:solidFill>
              </a:rPr>
              <a:t>Do I have to retain data once reported?</a:t>
            </a:r>
          </a:p>
          <a:p>
            <a:pPr marL="171450" indent="-171450">
              <a:spcAft>
                <a:spcPts val="600"/>
              </a:spcAft>
              <a:buFont typeface="Arial" panose="020B0604020202020204" pitchFamily="34" charset="0"/>
              <a:buChar char="•"/>
            </a:pPr>
            <a:r>
              <a:rPr lang="en-GB" sz="1200" dirty="0">
                <a:solidFill>
                  <a:srgbClr val="002060"/>
                </a:solidFill>
              </a:rPr>
              <a:t>Is data “decimated on upload/download?</a:t>
            </a:r>
          </a:p>
          <a:p>
            <a:pPr marL="171450" indent="-171450">
              <a:spcAft>
                <a:spcPts val="600"/>
              </a:spcAft>
              <a:buFont typeface="Arial" panose="020B0604020202020204" pitchFamily="34" charset="0"/>
              <a:buChar char="•"/>
            </a:pPr>
            <a:endParaRPr lang="en-GB" sz="1200" dirty="0">
              <a:solidFill>
                <a:srgbClr val="002060"/>
              </a:solidFill>
            </a:endParaRPr>
          </a:p>
        </p:txBody>
      </p:sp>
    </p:spTree>
    <p:extLst>
      <p:ext uri="{BB962C8B-B14F-4D97-AF65-F5344CB8AC3E}">
        <p14:creationId xmlns:p14="http://schemas.microsoft.com/office/powerpoint/2010/main" val="93556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964A4F-E83B-4871-8EF1-63B88E289DDE}"/>
              </a:ext>
            </a:extLst>
          </p:cNvPr>
          <p:cNvSpPr>
            <a:spLocks noGrp="1"/>
          </p:cNvSpPr>
          <p:nvPr>
            <p:ph type="title"/>
          </p:nvPr>
        </p:nvSpPr>
        <p:spPr>
          <a:xfrm>
            <a:off x="196475" y="164851"/>
            <a:ext cx="6877424" cy="376237"/>
          </a:xfrm>
        </p:spPr>
        <p:txBody>
          <a:bodyPr>
            <a:normAutofit/>
          </a:bodyPr>
          <a:lstStyle/>
          <a:p>
            <a:r>
              <a:rPr lang="en-GB" dirty="0">
                <a:solidFill>
                  <a:srgbClr val="002060"/>
                </a:solidFill>
              </a:rPr>
              <a:t>NDR User Questions and Answers  </a:t>
            </a:r>
            <a:endParaRPr lang="en-GB" b="1" spc="0" dirty="0">
              <a:solidFill>
                <a:srgbClr val="002060"/>
              </a:solidFill>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7A41D8A6-5B77-47AE-B93A-F468A3381479}"/>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GB" dirty="0"/>
          </a:p>
        </p:txBody>
      </p:sp>
      <p:cxnSp>
        <p:nvCxnSpPr>
          <p:cNvPr id="18" name="Straight Connector 17">
            <a:extLst>
              <a:ext uri="{FF2B5EF4-FFF2-40B4-BE49-F238E27FC236}">
                <a16:creationId xmlns:a16="http://schemas.microsoft.com/office/drawing/2014/main" id="{4F69AEA4-2EBE-45F7-B28F-A800B75A466A}"/>
              </a:ext>
              <a:ext uri="{C183D7F6-B498-43B3-948B-1728B52AA6E4}">
                <adec:decorative xmlns:adec="http://schemas.microsoft.com/office/drawing/2017/decorative" val="1"/>
              </a:ext>
            </a:extLst>
          </p:cNvPr>
          <p:cNvCxnSpPr>
            <a:cxnSpLocks/>
          </p:cNvCxnSpPr>
          <p:nvPr/>
        </p:nvCxnSpPr>
        <p:spPr>
          <a:xfrm>
            <a:off x="3068371" y="960684"/>
            <a:ext cx="0" cy="37909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8EC6BA6-9D70-46A4-AF4D-5C547E87F105}"/>
              </a:ext>
              <a:ext uri="{C183D7F6-B498-43B3-948B-1728B52AA6E4}">
                <adec:decorative xmlns:adec="http://schemas.microsoft.com/office/drawing/2017/decorative" val="1"/>
              </a:ext>
            </a:extLst>
          </p:cNvPr>
          <p:cNvCxnSpPr>
            <a:cxnSpLocks/>
          </p:cNvCxnSpPr>
          <p:nvPr/>
        </p:nvCxnSpPr>
        <p:spPr>
          <a:xfrm>
            <a:off x="6040103" y="960684"/>
            <a:ext cx="0" cy="37909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E00940C-B73B-4319-97FD-663A195804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39072" y="1564571"/>
            <a:ext cx="3166920" cy="1051679"/>
          </a:xfrm>
          <a:prstGeom prst="rect">
            <a:avLst/>
          </a:prstGeom>
        </p:spPr>
      </p:pic>
      <p:sp>
        <p:nvSpPr>
          <p:cNvPr id="20" name="Rectangle 19">
            <a:extLst>
              <a:ext uri="{FF2B5EF4-FFF2-40B4-BE49-F238E27FC236}">
                <a16:creationId xmlns:a16="http://schemas.microsoft.com/office/drawing/2014/main" id="{2FC83809-5FB0-4DAC-80FD-3D5BE32C40EA}"/>
              </a:ext>
            </a:extLst>
          </p:cNvPr>
          <p:cNvSpPr/>
          <p:nvPr/>
        </p:nvSpPr>
        <p:spPr>
          <a:xfrm>
            <a:off x="263658" y="960684"/>
            <a:ext cx="2400055" cy="338554"/>
          </a:xfrm>
          <a:prstGeom prst="rect">
            <a:avLst/>
          </a:prstGeom>
        </p:spPr>
        <p:txBody>
          <a:bodyPr wrap="square">
            <a:spAutoFit/>
          </a:bodyPr>
          <a:lstStyle/>
          <a:p>
            <a:pPr algn="ctr"/>
            <a:r>
              <a:rPr lang="en-GB" sz="1600" b="1" dirty="0">
                <a:solidFill>
                  <a:srgbClr val="002060"/>
                </a:solidFill>
              </a:rPr>
              <a:t>Future “API” Services</a:t>
            </a:r>
            <a:endParaRPr lang="en-GB" dirty="0">
              <a:solidFill>
                <a:srgbClr val="002060"/>
              </a:solidFill>
            </a:endParaRPr>
          </a:p>
        </p:txBody>
      </p:sp>
      <p:pic>
        <p:nvPicPr>
          <p:cNvPr id="16" name="Picture 15">
            <a:extLst>
              <a:ext uri="{FF2B5EF4-FFF2-40B4-BE49-F238E27FC236}">
                <a16:creationId xmlns:a16="http://schemas.microsoft.com/office/drawing/2014/main" id="{6DB5740B-C2A5-4D53-970F-17557AF79E06}"/>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539625" y="1202218"/>
            <a:ext cx="1848123" cy="1846658"/>
          </a:xfrm>
          <a:prstGeom prst="rect">
            <a:avLst/>
          </a:prstGeom>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5001E4EB-2E26-4BD9-A2D0-F2F9047523E8}"/>
              </a:ext>
            </a:extLst>
          </p:cNvPr>
          <p:cNvSpPr txBox="1"/>
          <p:nvPr/>
        </p:nvSpPr>
        <p:spPr>
          <a:xfrm>
            <a:off x="156861" y="2972626"/>
            <a:ext cx="2920382" cy="1938992"/>
          </a:xfrm>
          <a:prstGeom prst="rect">
            <a:avLst/>
          </a:prstGeom>
          <a:noFill/>
        </p:spPr>
        <p:txBody>
          <a:bodyPr wrap="square" lIns="0" rIns="0" rtlCol="0">
            <a:spAutoFit/>
          </a:bodyPr>
          <a:lstStyle/>
          <a:p>
            <a:pPr marL="171450" indent="-171450">
              <a:spcAft>
                <a:spcPts val="600"/>
              </a:spcAft>
              <a:buFont typeface="Arial" panose="020B0604020202020204" pitchFamily="34" charset="0"/>
              <a:buChar char="•"/>
            </a:pPr>
            <a:r>
              <a:rPr lang="en-GB" sz="1200" dirty="0">
                <a:solidFill>
                  <a:srgbClr val="002060"/>
                </a:solidFill>
              </a:rPr>
              <a:t>Will the current API be reinstated?</a:t>
            </a:r>
          </a:p>
          <a:p>
            <a:pPr marL="171450" indent="-171450">
              <a:spcAft>
                <a:spcPts val="600"/>
              </a:spcAft>
              <a:buFont typeface="Arial" panose="020B0604020202020204" pitchFamily="34" charset="0"/>
              <a:buChar char="•"/>
            </a:pPr>
            <a:r>
              <a:rPr lang="en-GB" sz="1200" dirty="0">
                <a:solidFill>
                  <a:srgbClr val="002060"/>
                </a:solidFill>
              </a:rPr>
              <a:t>Will web services play a role?</a:t>
            </a:r>
          </a:p>
          <a:p>
            <a:pPr marL="171450" indent="-171450">
              <a:spcAft>
                <a:spcPts val="600"/>
              </a:spcAft>
              <a:buFont typeface="Arial" panose="020B0604020202020204" pitchFamily="34" charset="0"/>
              <a:buChar char="•"/>
            </a:pPr>
            <a:r>
              <a:rPr lang="en-GB" sz="1200" dirty="0">
                <a:solidFill>
                  <a:srgbClr val="002060"/>
                </a:solidFill>
              </a:rPr>
              <a:t>What form will this take in future?</a:t>
            </a:r>
          </a:p>
          <a:p>
            <a:pPr marL="171450" indent="-171450">
              <a:spcAft>
                <a:spcPts val="600"/>
              </a:spcAft>
              <a:buFont typeface="Arial" panose="020B0604020202020204" pitchFamily="34" charset="0"/>
              <a:buChar char="•"/>
            </a:pPr>
            <a:r>
              <a:rPr lang="en-GB" sz="1200" dirty="0">
                <a:solidFill>
                  <a:srgbClr val="002060"/>
                </a:solidFill>
              </a:rPr>
              <a:t>Will content that is downloaded via API style connection register against my monthly allowance?</a:t>
            </a:r>
            <a:endParaRPr lang="en-GB" sz="1100" dirty="0">
              <a:solidFill>
                <a:srgbClr val="002060"/>
              </a:solidFill>
            </a:endParaRPr>
          </a:p>
          <a:p>
            <a:pPr marL="171450" indent="-171450">
              <a:spcAft>
                <a:spcPts val="600"/>
              </a:spcAft>
              <a:buFont typeface="Arial" panose="020B0604020202020204" pitchFamily="34" charset="0"/>
              <a:buChar char="•"/>
            </a:pPr>
            <a:r>
              <a:rPr lang="en-GB" sz="1100" u="sng" dirty="0">
                <a:hlinkClick r:id="rId5"/>
              </a:rPr>
              <a:t>https://www.ogauthority.co.uk/data-centre/</a:t>
            </a:r>
            <a:endParaRPr lang="en-GB" sz="1100" dirty="0"/>
          </a:p>
          <a:p>
            <a:pPr marL="171450" indent="-171450">
              <a:spcAft>
                <a:spcPts val="600"/>
              </a:spcAft>
              <a:buFont typeface="Arial" panose="020B0604020202020204" pitchFamily="34" charset="0"/>
              <a:buChar char="•"/>
            </a:pPr>
            <a:endParaRPr lang="en-GB" sz="1200" dirty="0">
              <a:solidFill>
                <a:srgbClr val="002060"/>
              </a:solidFill>
            </a:endParaRPr>
          </a:p>
        </p:txBody>
      </p:sp>
      <p:sp>
        <p:nvSpPr>
          <p:cNvPr id="21" name="Rectangle 20">
            <a:extLst>
              <a:ext uri="{FF2B5EF4-FFF2-40B4-BE49-F238E27FC236}">
                <a16:creationId xmlns:a16="http://schemas.microsoft.com/office/drawing/2014/main" id="{F8D07EC0-018F-41B5-A55F-109976E0FF60}"/>
              </a:ext>
            </a:extLst>
          </p:cNvPr>
          <p:cNvSpPr/>
          <p:nvPr/>
        </p:nvSpPr>
        <p:spPr>
          <a:xfrm>
            <a:off x="3417835" y="949246"/>
            <a:ext cx="2458179" cy="338554"/>
          </a:xfrm>
          <a:prstGeom prst="rect">
            <a:avLst/>
          </a:prstGeom>
        </p:spPr>
        <p:txBody>
          <a:bodyPr wrap="square">
            <a:spAutoFit/>
          </a:bodyPr>
          <a:lstStyle/>
          <a:p>
            <a:pPr algn="ctr"/>
            <a:r>
              <a:rPr lang="en-GB" sz="1600" b="1" dirty="0">
                <a:solidFill>
                  <a:srgbClr val="002060"/>
                </a:solidFill>
              </a:rPr>
              <a:t>Downloads and Limits</a:t>
            </a:r>
            <a:endParaRPr lang="en-GB" dirty="0">
              <a:solidFill>
                <a:srgbClr val="002060"/>
              </a:solidFill>
            </a:endParaRPr>
          </a:p>
        </p:txBody>
      </p:sp>
      <p:pic>
        <p:nvPicPr>
          <p:cNvPr id="15" name="Graphic 14">
            <a:extLst>
              <a:ext uri="{FF2B5EF4-FFF2-40B4-BE49-F238E27FC236}">
                <a16:creationId xmlns:a16="http://schemas.microsoft.com/office/drawing/2014/main" id="{9207E41D-C132-419D-95B5-ED5C30F3888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1047" y="1375093"/>
            <a:ext cx="1303356" cy="1510239"/>
          </a:xfrm>
          <a:prstGeom prst="rect">
            <a:avLst/>
          </a:prstGeom>
        </p:spPr>
      </p:pic>
      <p:sp>
        <p:nvSpPr>
          <p:cNvPr id="25" name="TextBox 24">
            <a:extLst>
              <a:ext uri="{FF2B5EF4-FFF2-40B4-BE49-F238E27FC236}">
                <a16:creationId xmlns:a16="http://schemas.microsoft.com/office/drawing/2014/main" id="{57CC65AE-494F-4C0D-9801-17479A03D4FA}"/>
              </a:ext>
            </a:extLst>
          </p:cNvPr>
          <p:cNvSpPr txBox="1"/>
          <p:nvPr/>
        </p:nvSpPr>
        <p:spPr>
          <a:xfrm>
            <a:off x="3180684" y="2972625"/>
            <a:ext cx="2920382" cy="1846659"/>
          </a:xfrm>
          <a:prstGeom prst="rect">
            <a:avLst/>
          </a:prstGeom>
          <a:noFill/>
        </p:spPr>
        <p:txBody>
          <a:bodyPr wrap="square" lIns="0" rIns="0" rtlCol="0">
            <a:spAutoFit/>
          </a:bodyPr>
          <a:lstStyle/>
          <a:p>
            <a:pPr marL="171450" indent="-171450">
              <a:spcAft>
                <a:spcPts val="600"/>
              </a:spcAft>
              <a:buFont typeface="Arial" panose="020B0604020202020204" pitchFamily="34" charset="0"/>
              <a:buChar char="•"/>
            </a:pPr>
            <a:r>
              <a:rPr lang="en-GB" sz="1200" dirty="0">
                <a:solidFill>
                  <a:srgbClr val="002060"/>
                </a:solidFill>
              </a:rPr>
              <a:t>What am I able to download?</a:t>
            </a:r>
          </a:p>
          <a:p>
            <a:pPr marL="171450" indent="-171450">
              <a:spcAft>
                <a:spcPts val="600"/>
              </a:spcAft>
              <a:buFont typeface="Arial" panose="020B0604020202020204" pitchFamily="34" charset="0"/>
              <a:buChar char="•"/>
            </a:pPr>
            <a:r>
              <a:rPr lang="en-GB" sz="1200" dirty="0">
                <a:solidFill>
                  <a:srgbClr val="002060"/>
                </a:solidFill>
              </a:rPr>
              <a:t>Will there be a limit per “basket”?</a:t>
            </a:r>
          </a:p>
          <a:p>
            <a:pPr marL="171450" indent="-171450">
              <a:spcAft>
                <a:spcPts val="600"/>
              </a:spcAft>
              <a:buFont typeface="Arial" panose="020B0604020202020204" pitchFamily="34" charset="0"/>
              <a:buChar char="•"/>
            </a:pPr>
            <a:r>
              <a:rPr lang="en-GB" sz="1200" dirty="0">
                <a:solidFill>
                  <a:srgbClr val="002060"/>
                </a:solidFill>
              </a:rPr>
              <a:t>Who is able to download?</a:t>
            </a:r>
          </a:p>
          <a:p>
            <a:pPr marL="171450" indent="-171450">
              <a:spcAft>
                <a:spcPts val="600"/>
              </a:spcAft>
              <a:buFont typeface="Arial" panose="020B0604020202020204" pitchFamily="34" charset="0"/>
              <a:buChar char="•"/>
            </a:pPr>
            <a:r>
              <a:rPr lang="en-GB" sz="1200" dirty="0">
                <a:solidFill>
                  <a:srgbClr val="002060"/>
                </a:solidFill>
              </a:rPr>
              <a:t>Is there an “allow list”? Am I on it?</a:t>
            </a:r>
          </a:p>
          <a:p>
            <a:pPr marL="171450" indent="-171450">
              <a:spcAft>
                <a:spcPts val="600"/>
              </a:spcAft>
              <a:buFont typeface="Arial" panose="020B0604020202020204" pitchFamily="34" charset="0"/>
              <a:buChar char="•"/>
            </a:pPr>
            <a:r>
              <a:rPr lang="en-GB" sz="1200" dirty="0">
                <a:solidFill>
                  <a:srgbClr val="002060"/>
                </a:solidFill>
              </a:rPr>
              <a:t>How do I “moderate” downloads?</a:t>
            </a:r>
          </a:p>
          <a:p>
            <a:pPr marL="171450" indent="-171450">
              <a:spcAft>
                <a:spcPts val="600"/>
              </a:spcAft>
              <a:buFont typeface="Arial" panose="020B0604020202020204" pitchFamily="34" charset="0"/>
              <a:buChar char="•"/>
            </a:pPr>
            <a:r>
              <a:rPr lang="en-GB" sz="1200" dirty="0">
                <a:solidFill>
                  <a:srgbClr val="002060"/>
                </a:solidFill>
              </a:rPr>
              <a:t>Can I increase my allowance?</a:t>
            </a:r>
          </a:p>
          <a:p>
            <a:pPr marL="171450" indent="-171450">
              <a:spcAft>
                <a:spcPts val="600"/>
              </a:spcAft>
              <a:buFont typeface="Arial" panose="020B0604020202020204" pitchFamily="34" charset="0"/>
              <a:buChar char="•"/>
            </a:pPr>
            <a:r>
              <a:rPr lang="en-GB" sz="1200" dirty="0">
                <a:solidFill>
                  <a:srgbClr val="002060"/>
                </a:solidFill>
              </a:rPr>
              <a:t>Is delivery on media an option?</a:t>
            </a:r>
          </a:p>
        </p:txBody>
      </p:sp>
      <p:sp>
        <p:nvSpPr>
          <p:cNvPr id="24" name="Rectangle 23">
            <a:extLst>
              <a:ext uri="{FF2B5EF4-FFF2-40B4-BE49-F238E27FC236}">
                <a16:creationId xmlns:a16="http://schemas.microsoft.com/office/drawing/2014/main" id="{DFB1B091-D70C-4A17-BA18-DA7BC4AD092C}"/>
              </a:ext>
            </a:extLst>
          </p:cNvPr>
          <p:cNvSpPr/>
          <p:nvPr/>
        </p:nvSpPr>
        <p:spPr>
          <a:xfrm>
            <a:off x="6223618" y="946477"/>
            <a:ext cx="2797829" cy="338554"/>
          </a:xfrm>
          <a:prstGeom prst="rect">
            <a:avLst/>
          </a:prstGeom>
        </p:spPr>
        <p:txBody>
          <a:bodyPr wrap="square">
            <a:spAutoFit/>
          </a:bodyPr>
          <a:lstStyle/>
          <a:p>
            <a:pPr algn="ctr"/>
            <a:r>
              <a:rPr lang="en-GB" sz="1600" b="1" dirty="0">
                <a:solidFill>
                  <a:srgbClr val="002060"/>
                </a:solidFill>
              </a:rPr>
              <a:t>Feedback &amp; Enhancement</a:t>
            </a:r>
            <a:endParaRPr lang="en-GB" dirty="0">
              <a:solidFill>
                <a:srgbClr val="002060"/>
              </a:solidFill>
            </a:endParaRPr>
          </a:p>
        </p:txBody>
      </p:sp>
      <p:sp>
        <p:nvSpPr>
          <p:cNvPr id="26" name="TextBox 25">
            <a:extLst>
              <a:ext uri="{FF2B5EF4-FFF2-40B4-BE49-F238E27FC236}">
                <a16:creationId xmlns:a16="http://schemas.microsoft.com/office/drawing/2014/main" id="{0EA18781-BCAB-4857-85A8-2FB8F7294506}"/>
              </a:ext>
            </a:extLst>
          </p:cNvPr>
          <p:cNvSpPr txBox="1"/>
          <p:nvPr/>
        </p:nvSpPr>
        <p:spPr>
          <a:xfrm>
            <a:off x="6162655" y="2978383"/>
            <a:ext cx="2920382" cy="1846659"/>
          </a:xfrm>
          <a:prstGeom prst="rect">
            <a:avLst/>
          </a:prstGeom>
          <a:noFill/>
        </p:spPr>
        <p:txBody>
          <a:bodyPr wrap="square" lIns="0" rIns="0" rtlCol="0">
            <a:spAutoFit/>
          </a:bodyPr>
          <a:lstStyle/>
          <a:p>
            <a:pPr marL="171450" indent="-171450">
              <a:spcAft>
                <a:spcPts val="600"/>
              </a:spcAft>
              <a:buFont typeface="Arial" panose="020B0604020202020204" pitchFamily="34" charset="0"/>
              <a:buChar char="•"/>
            </a:pPr>
            <a:r>
              <a:rPr lang="en-GB" sz="1200" dirty="0">
                <a:solidFill>
                  <a:srgbClr val="002060"/>
                </a:solidFill>
              </a:rPr>
              <a:t>General queries: </a:t>
            </a:r>
            <a:r>
              <a:rPr lang="en-GB" sz="1200" dirty="0">
                <a:solidFill>
                  <a:srgbClr val="002060"/>
                </a:solidFill>
                <a:hlinkClick r:id="rId8"/>
              </a:rPr>
              <a:t>ndr@ogauthority.co.uk</a:t>
            </a:r>
            <a:r>
              <a:rPr lang="en-GB" sz="1200" dirty="0">
                <a:solidFill>
                  <a:srgbClr val="002060"/>
                </a:solidFill>
              </a:rPr>
              <a:t> </a:t>
            </a:r>
          </a:p>
          <a:p>
            <a:pPr marL="171450" indent="-171450">
              <a:spcAft>
                <a:spcPts val="600"/>
              </a:spcAft>
              <a:buFont typeface="Arial" panose="020B0604020202020204" pitchFamily="34" charset="0"/>
              <a:buChar char="•"/>
            </a:pPr>
            <a:r>
              <a:rPr lang="en-GB" sz="1200" dirty="0">
                <a:solidFill>
                  <a:srgbClr val="002060"/>
                </a:solidFill>
              </a:rPr>
              <a:t>User Group – Feedback form</a:t>
            </a:r>
          </a:p>
          <a:p>
            <a:pPr marL="171450" indent="-171450">
              <a:spcAft>
                <a:spcPts val="600"/>
              </a:spcAft>
              <a:buFont typeface="Arial" panose="020B0604020202020204" pitchFamily="34" charset="0"/>
              <a:buChar char="•"/>
            </a:pPr>
            <a:r>
              <a:rPr lang="en-US" sz="1200" u="sng" dirty="0">
                <a:hlinkClick r:id="rId9"/>
              </a:rPr>
              <a:t>https://forms.office.com/r/E6ufMZcXat</a:t>
            </a:r>
            <a:r>
              <a:rPr lang="en-US" sz="1200" dirty="0"/>
              <a:t> </a:t>
            </a:r>
            <a:endParaRPr lang="en-GB" sz="1200" dirty="0"/>
          </a:p>
          <a:p>
            <a:pPr marL="171450" indent="-171450">
              <a:spcAft>
                <a:spcPts val="600"/>
              </a:spcAft>
              <a:buFont typeface="Arial" panose="020B0604020202020204" pitchFamily="34" charset="0"/>
              <a:buChar char="•"/>
            </a:pPr>
            <a:r>
              <a:rPr lang="en-GB" sz="1200" dirty="0">
                <a:solidFill>
                  <a:srgbClr val="002060"/>
                </a:solidFill>
              </a:rPr>
              <a:t>Developments endorsed by DEP AC</a:t>
            </a:r>
          </a:p>
          <a:p>
            <a:pPr marL="171450" indent="-171450">
              <a:spcAft>
                <a:spcPts val="600"/>
              </a:spcAft>
              <a:buFont typeface="Arial" panose="020B0604020202020204" pitchFamily="34" charset="0"/>
              <a:buChar char="•"/>
            </a:pPr>
            <a:r>
              <a:rPr lang="en-GB" sz="1200" dirty="0">
                <a:solidFill>
                  <a:srgbClr val="002060"/>
                </a:solidFill>
              </a:rPr>
              <a:t>Delivered by Task Finish Groups</a:t>
            </a:r>
          </a:p>
          <a:p>
            <a:pPr marL="171450" indent="-171450">
              <a:spcAft>
                <a:spcPts val="600"/>
              </a:spcAft>
              <a:buFont typeface="Arial" panose="020B0604020202020204" pitchFamily="34" charset="0"/>
              <a:buChar char="•"/>
            </a:pPr>
            <a:r>
              <a:rPr lang="en-GB" sz="1200" dirty="0">
                <a:solidFill>
                  <a:srgbClr val="002060"/>
                </a:solidFill>
              </a:rPr>
              <a:t>Will you publish MVP &amp; Roadmap spec?</a:t>
            </a:r>
          </a:p>
          <a:p>
            <a:pPr marL="171450" indent="-171450">
              <a:spcAft>
                <a:spcPts val="600"/>
              </a:spcAft>
              <a:buFont typeface="Arial" panose="020B0604020202020204" pitchFamily="34" charset="0"/>
              <a:buChar char="•"/>
            </a:pPr>
            <a:r>
              <a:rPr lang="en-GB" sz="1200" u="sng" dirty="0">
                <a:solidFill>
                  <a:srgbClr val="002060"/>
                </a:solidFill>
              </a:rPr>
              <a:t>Prioritised</a:t>
            </a:r>
            <a:r>
              <a:rPr lang="en-GB" sz="1200" dirty="0">
                <a:solidFill>
                  <a:srgbClr val="002060"/>
                </a:solidFill>
              </a:rPr>
              <a:t> continuous improvement</a:t>
            </a:r>
          </a:p>
        </p:txBody>
      </p:sp>
    </p:spTree>
    <p:extLst>
      <p:ext uri="{BB962C8B-B14F-4D97-AF65-F5344CB8AC3E}">
        <p14:creationId xmlns:p14="http://schemas.microsoft.com/office/powerpoint/2010/main" val="2602793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964A4F-E83B-4871-8EF1-63B88E289DDE}"/>
              </a:ext>
            </a:extLst>
          </p:cNvPr>
          <p:cNvSpPr>
            <a:spLocks noGrp="1"/>
          </p:cNvSpPr>
          <p:nvPr>
            <p:ph type="title"/>
          </p:nvPr>
        </p:nvSpPr>
        <p:spPr>
          <a:xfrm>
            <a:off x="196475" y="164851"/>
            <a:ext cx="6877424" cy="376237"/>
          </a:xfrm>
        </p:spPr>
        <p:txBody>
          <a:bodyPr>
            <a:normAutofit/>
          </a:bodyPr>
          <a:lstStyle/>
          <a:p>
            <a:r>
              <a:rPr lang="en-GB" dirty="0">
                <a:solidFill>
                  <a:srgbClr val="002060"/>
                </a:solidFill>
              </a:rPr>
              <a:t>NDR User Questions and Answers   </a:t>
            </a:r>
            <a:endParaRPr lang="en-GB" b="1" spc="0" dirty="0">
              <a:solidFill>
                <a:srgbClr val="002060"/>
              </a:solidFill>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7A41D8A6-5B77-47AE-B93A-F468A3381479}"/>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GB" dirty="0"/>
          </a:p>
        </p:txBody>
      </p:sp>
      <p:cxnSp>
        <p:nvCxnSpPr>
          <p:cNvPr id="18" name="Straight Connector 17">
            <a:extLst>
              <a:ext uri="{FF2B5EF4-FFF2-40B4-BE49-F238E27FC236}">
                <a16:creationId xmlns:a16="http://schemas.microsoft.com/office/drawing/2014/main" id="{4F69AEA4-2EBE-45F7-B28F-A800B75A466A}"/>
              </a:ext>
              <a:ext uri="{C183D7F6-B498-43B3-948B-1728B52AA6E4}">
                <adec:decorative xmlns:adec="http://schemas.microsoft.com/office/drawing/2017/decorative" val="1"/>
              </a:ext>
            </a:extLst>
          </p:cNvPr>
          <p:cNvCxnSpPr>
            <a:cxnSpLocks/>
          </p:cNvCxnSpPr>
          <p:nvPr/>
        </p:nvCxnSpPr>
        <p:spPr>
          <a:xfrm>
            <a:off x="3077243" y="946477"/>
            <a:ext cx="0" cy="37909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8EC6BA6-9D70-46A4-AF4D-5C547E87F105}"/>
              </a:ext>
              <a:ext uri="{C183D7F6-B498-43B3-948B-1728B52AA6E4}">
                <adec:decorative xmlns:adec="http://schemas.microsoft.com/office/drawing/2017/decorative" val="1"/>
              </a:ext>
            </a:extLst>
          </p:cNvPr>
          <p:cNvCxnSpPr>
            <a:cxnSpLocks/>
          </p:cNvCxnSpPr>
          <p:nvPr/>
        </p:nvCxnSpPr>
        <p:spPr>
          <a:xfrm>
            <a:off x="6101066" y="960684"/>
            <a:ext cx="0" cy="37909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FC83809-5FB0-4DAC-80FD-3D5BE32C40EA}"/>
              </a:ext>
            </a:extLst>
          </p:cNvPr>
          <p:cNvSpPr/>
          <p:nvPr/>
        </p:nvSpPr>
        <p:spPr>
          <a:xfrm>
            <a:off x="429286" y="948764"/>
            <a:ext cx="1908739" cy="338554"/>
          </a:xfrm>
          <a:prstGeom prst="rect">
            <a:avLst/>
          </a:prstGeom>
        </p:spPr>
        <p:txBody>
          <a:bodyPr wrap="square">
            <a:spAutoFit/>
          </a:bodyPr>
          <a:lstStyle/>
          <a:p>
            <a:pPr algn="ctr"/>
            <a:r>
              <a:rPr lang="en-GB" sz="1600" b="1" dirty="0">
                <a:solidFill>
                  <a:srgbClr val="002060"/>
                </a:solidFill>
              </a:rPr>
              <a:t>Handling of Data</a:t>
            </a:r>
            <a:endParaRPr lang="en-GB" dirty="0">
              <a:solidFill>
                <a:srgbClr val="002060"/>
              </a:solidFill>
            </a:endParaRPr>
          </a:p>
        </p:txBody>
      </p:sp>
      <p:grpSp>
        <p:nvGrpSpPr>
          <p:cNvPr id="5" name="Group 4">
            <a:extLst>
              <a:ext uri="{FF2B5EF4-FFF2-40B4-BE49-F238E27FC236}">
                <a16:creationId xmlns:a16="http://schemas.microsoft.com/office/drawing/2014/main" id="{FF060BAA-FDF1-4859-BAAF-575CCAC1FDA5}"/>
              </a:ext>
              <a:ext uri="{C183D7F6-B498-43B3-948B-1728B52AA6E4}">
                <adec:decorative xmlns:adec="http://schemas.microsoft.com/office/drawing/2017/decorative" val="1"/>
              </a:ext>
            </a:extLst>
          </p:cNvPr>
          <p:cNvGrpSpPr/>
          <p:nvPr/>
        </p:nvGrpSpPr>
        <p:grpSpPr>
          <a:xfrm>
            <a:off x="448362" y="1376423"/>
            <a:ext cx="1921730" cy="1492515"/>
            <a:chOff x="448362" y="1376423"/>
            <a:chExt cx="1921730" cy="1492515"/>
          </a:xfrm>
        </p:grpSpPr>
        <p:pic>
          <p:nvPicPr>
            <p:cNvPr id="31" name="Graphic 30">
              <a:extLst>
                <a:ext uri="{FF2B5EF4-FFF2-40B4-BE49-F238E27FC236}">
                  <a16:creationId xmlns:a16="http://schemas.microsoft.com/office/drawing/2014/main" id="{22666BD8-7BD8-45E7-B629-7FB27B3D8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362" y="1378931"/>
              <a:ext cx="463581" cy="600603"/>
            </a:xfrm>
            <a:prstGeom prst="rect">
              <a:avLst/>
            </a:prstGeom>
          </p:spPr>
        </p:pic>
        <p:grpSp>
          <p:nvGrpSpPr>
            <p:cNvPr id="3" name="Group 2">
              <a:extLst>
                <a:ext uri="{FF2B5EF4-FFF2-40B4-BE49-F238E27FC236}">
                  <a16:creationId xmlns:a16="http://schemas.microsoft.com/office/drawing/2014/main" id="{978EF3DC-F86D-43AA-9BEA-1C1EAC466749}"/>
                </a:ext>
              </a:extLst>
            </p:cNvPr>
            <p:cNvGrpSpPr/>
            <p:nvPr/>
          </p:nvGrpSpPr>
          <p:grpSpPr>
            <a:xfrm>
              <a:off x="687889" y="1566533"/>
              <a:ext cx="462570" cy="600603"/>
              <a:chOff x="1339392" y="1522483"/>
              <a:chExt cx="462570" cy="600603"/>
            </a:xfrm>
          </p:grpSpPr>
          <p:sp>
            <p:nvSpPr>
              <p:cNvPr id="36" name="Rectangle 35">
                <a:extLst>
                  <a:ext uri="{FF2B5EF4-FFF2-40B4-BE49-F238E27FC236}">
                    <a16:creationId xmlns:a16="http://schemas.microsoft.com/office/drawing/2014/main" id="{35CD8BB2-977E-47B1-97ED-831B793A9E24}"/>
                  </a:ext>
                </a:extLst>
              </p:cNvPr>
              <p:cNvSpPr/>
              <p:nvPr/>
            </p:nvSpPr>
            <p:spPr>
              <a:xfrm>
                <a:off x="1356775" y="1535225"/>
                <a:ext cx="427803" cy="56674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raphic 36">
                <a:extLst>
                  <a:ext uri="{FF2B5EF4-FFF2-40B4-BE49-F238E27FC236}">
                    <a16:creationId xmlns:a16="http://schemas.microsoft.com/office/drawing/2014/main" id="{3E8B49E7-6352-4161-8449-98C7F80D35C9}"/>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339392" y="1522483"/>
                <a:ext cx="462570" cy="600603"/>
              </a:xfrm>
              <a:prstGeom prst="rect">
                <a:avLst/>
              </a:prstGeom>
            </p:spPr>
          </p:pic>
        </p:grpSp>
        <p:pic>
          <p:nvPicPr>
            <p:cNvPr id="38" name="Graphic 37">
              <a:extLst>
                <a:ext uri="{FF2B5EF4-FFF2-40B4-BE49-F238E27FC236}">
                  <a16:creationId xmlns:a16="http://schemas.microsoft.com/office/drawing/2014/main" id="{8443CD19-089C-42CA-9304-E96D2BD680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8914" y="1376423"/>
              <a:ext cx="320840" cy="638857"/>
            </a:xfrm>
            <a:prstGeom prst="rect">
              <a:avLst/>
            </a:prstGeom>
          </p:spPr>
        </p:pic>
        <p:pic>
          <p:nvPicPr>
            <p:cNvPr id="39" name="Graphic 38">
              <a:extLst>
                <a:ext uri="{FF2B5EF4-FFF2-40B4-BE49-F238E27FC236}">
                  <a16:creationId xmlns:a16="http://schemas.microsoft.com/office/drawing/2014/main" id="{2B0D3BED-456D-4070-980D-14EF7CF349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79388" y="1496768"/>
              <a:ext cx="320840" cy="638857"/>
            </a:xfrm>
            <a:prstGeom prst="rect">
              <a:avLst/>
            </a:prstGeom>
          </p:spPr>
        </p:pic>
        <p:grpSp>
          <p:nvGrpSpPr>
            <p:cNvPr id="40" name="Group 39">
              <a:extLst>
                <a:ext uri="{FF2B5EF4-FFF2-40B4-BE49-F238E27FC236}">
                  <a16:creationId xmlns:a16="http://schemas.microsoft.com/office/drawing/2014/main" id="{19007010-18CD-4056-84CE-375A4006A9E5}"/>
                </a:ext>
              </a:extLst>
            </p:cNvPr>
            <p:cNvGrpSpPr/>
            <p:nvPr/>
          </p:nvGrpSpPr>
          <p:grpSpPr>
            <a:xfrm>
              <a:off x="458711" y="2264213"/>
              <a:ext cx="430478" cy="593475"/>
              <a:chOff x="6429725" y="2437763"/>
              <a:chExt cx="536080" cy="737451"/>
            </a:xfrm>
          </p:grpSpPr>
          <p:sp>
            <p:nvSpPr>
              <p:cNvPr id="41" name="Rectangle 40">
                <a:extLst>
                  <a:ext uri="{FF2B5EF4-FFF2-40B4-BE49-F238E27FC236}">
                    <a16:creationId xmlns:a16="http://schemas.microsoft.com/office/drawing/2014/main" id="{F42E60D4-7AF3-4EE4-9A09-DC8E5B3A1B0B}"/>
                  </a:ext>
                </a:extLst>
              </p:cNvPr>
              <p:cNvSpPr/>
              <p:nvPr/>
            </p:nvSpPr>
            <p:spPr>
              <a:xfrm>
                <a:off x="6449470" y="2453552"/>
                <a:ext cx="495255" cy="70349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Graphic 41">
                <a:extLst>
                  <a:ext uri="{FF2B5EF4-FFF2-40B4-BE49-F238E27FC236}">
                    <a16:creationId xmlns:a16="http://schemas.microsoft.com/office/drawing/2014/main" id="{DC9334B3-B2AD-435A-9E74-0594330135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9725" y="2440858"/>
                <a:ext cx="536080" cy="734356"/>
              </a:xfrm>
              <a:prstGeom prst="rect">
                <a:avLst/>
              </a:prstGeom>
            </p:spPr>
          </p:pic>
          <p:sp>
            <p:nvSpPr>
              <p:cNvPr id="44" name="Right Triangle 43">
                <a:extLst>
                  <a:ext uri="{FF2B5EF4-FFF2-40B4-BE49-F238E27FC236}">
                    <a16:creationId xmlns:a16="http://schemas.microsoft.com/office/drawing/2014/main" id="{73F6EFF4-A36B-4F86-BEDE-612E86CE5769}"/>
                  </a:ext>
                </a:extLst>
              </p:cNvPr>
              <p:cNvSpPr/>
              <p:nvPr/>
            </p:nvSpPr>
            <p:spPr>
              <a:xfrm rot="10544310">
                <a:off x="6843719" y="2437763"/>
                <a:ext cx="117673" cy="133987"/>
              </a:xfrm>
              <a:prstGeom prst="rtTriangl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5" name="Graphic 44">
              <a:extLst>
                <a:ext uri="{FF2B5EF4-FFF2-40B4-BE49-F238E27FC236}">
                  <a16:creationId xmlns:a16="http://schemas.microsoft.com/office/drawing/2014/main" id="{0E53C5BE-5640-40D6-B245-B349F9B8743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67389" y="2277954"/>
              <a:ext cx="431418" cy="590984"/>
            </a:xfrm>
            <a:prstGeom prst="rect">
              <a:avLst/>
            </a:prstGeom>
          </p:spPr>
        </p:pic>
        <p:grpSp>
          <p:nvGrpSpPr>
            <p:cNvPr id="46" name="Group 45">
              <a:extLst>
                <a:ext uri="{FF2B5EF4-FFF2-40B4-BE49-F238E27FC236}">
                  <a16:creationId xmlns:a16="http://schemas.microsoft.com/office/drawing/2014/main" id="{C6F0ECEA-3EEB-4ABB-BA81-4090D8B54FE2}"/>
                </a:ext>
              </a:extLst>
            </p:cNvPr>
            <p:cNvGrpSpPr/>
            <p:nvPr/>
          </p:nvGrpSpPr>
          <p:grpSpPr>
            <a:xfrm>
              <a:off x="458711" y="2265404"/>
              <a:ext cx="430478" cy="593475"/>
              <a:chOff x="8229914" y="2841150"/>
              <a:chExt cx="536080" cy="737451"/>
            </a:xfrm>
          </p:grpSpPr>
          <p:sp>
            <p:nvSpPr>
              <p:cNvPr id="47" name="Rectangle 46">
                <a:extLst>
                  <a:ext uri="{FF2B5EF4-FFF2-40B4-BE49-F238E27FC236}">
                    <a16:creationId xmlns:a16="http://schemas.microsoft.com/office/drawing/2014/main" id="{581CC18E-6BB8-44E6-91D6-E874030F482F}"/>
                  </a:ext>
                </a:extLst>
              </p:cNvPr>
              <p:cNvSpPr/>
              <p:nvPr/>
            </p:nvSpPr>
            <p:spPr>
              <a:xfrm>
                <a:off x="8249659" y="2856939"/>
                <a:ext cx="495255" cy="70349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Graphic 47">
                <a:extLst>
                  <a:ext uri="{FF2B5EF4-FFF2-40B4-BE49-F238E27FC236}">
                    <a16:creationId xmlns:a16="http://schemas.microsoft.com/office/drawing/2014/main" id="{6F0BC373-52A7-4445-B3BD-9D067EF99AD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29914" y="2844245"/>
                <a:ext cx="536080" cy="734356"/>
              </a:xfrm>
              <a:prstGeom prst="rect">
                <a:avLst/>
              </a:prstGeom>
            </p:spPr>
          </p:pic>
          <p:sp>
            <p:nvSpPr>
              <p:cNvPr id="49" name="Right Triangle 48">
                <a:extLst>
                  <a:ext uri="{FF2B5EF4-FFF2-40B4-BE49-F238E27FC236}">
                    <a16:creationId xmlns:a16="http://schemas.microsoft.com/office/drawing/2014/main" id="{473CF3B4-9F21-4AB1-9FD0-B4C7F7221BF5}"/>
                  </a:ext>
                </a:extLst>
              </p:cNvPr>
              <p:cNvSpPr/>
              <p:nvPr/>
            </p:nvSpPr>
            <p:spPr>
              <a:xfrm rot="10544310">
                <a:off x="8643908" y="2841150"/>
                <a:ext cx="117673" cy="133987"/>
              </a:xfrm>
              <a:prstGeom prst="rtTriangl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1" name="&quot;Not Allowed&quot; Symbol 50">
              <a:extLst>
                <a:ext uri="{FF2B5EF4-FFF2-40B4-BE49-F238E27FC236}">
                  <a16:creationId xmlns:a16="http://schemas.microsoft.com/office/drawing/2014/main" id="{0078C123-3E95-43D8-B093-43436692A838}"/>
                </a:ext>
              </a:extLst>
            </p:cNvPr>
            <p:cNvSpPr/>
            <p:nvPr/>
          </p:nvSpPr>
          <p:spPr>
            <a:xfrm>
              <a:off x="801155" y="1659626"/>
              <a:ext cx="471862" cy="449953"/>
            </a:xfrm>
            <a:prstGeom prst="noSmoking">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2" name="&quot;Not Allowed&quot; Symbol 51">
              <a:extLst>
                <a:ext uri="{FF2B5EF4-FFF2-40B4-BE49-F238E27FC236}">
                  <a16:creationId xmlns:a16="http://schemas.microsoft.com/office/drawing/2014/main" id="{AA2A05E6-8F6C-4288-8E38-B7695178E119}"/>
                </a:ext>
              </a:extLst>
            </p:cNvPr>
            <p:cNvSpPr/>
            <p:nvPr/>
          </p:nvSpPr>
          <p:spPr>
            <a:xfrm>
              <a:off x="1888440" y="1655716"/>
              <a:ext cx="481652" cy="449953"/>
            </a:xfrm>
            <a:prstGeom prst="noSmoking">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Arrow: Right 3">
              <a:extLst>
                <a:ext uri="{FF2B5EF4-FFF2-40B4-BE49-F238E27FC236}">
                  <a16:creationId xmlns:a16="http://schemas.microsoft.com/office/drawing/2014/main" id="{9F82D0B2-FB2B-4171-8FDA-D4150F853B9A}"/>
                </a:ext>
              </a:extLst>
            </p:cNvPr>
            <p:cNvSpPr/>
            <p:nvPr/>
          </p:nvSpPr>
          <p:spPr>
            <a:xfrm>
              <a:off x="906118" y="2484848"/>
              <a:ext cx="244342" cy="190183"/>
            </a:xfrm>
            <a:prstGeom prst="rightArrow">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Graphic 56">
              <a:extLst>
                <a:ext uri="{FF2B5EF4-FFF2-40B4-BE49-F238E27FC236}">
                  <a16:creationId xmlns:a16="http://schemas.microsoft.com/office/drawing/2014/main" id="{72B99CFD-D201-4BFB-8929-9946DBB3DC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87838" y="2273769"/>
              <a:ext cx="431418" cy="590984"/>
            </a:xfrm>
            <a:prstGeom prst="rect">
              <a:avLst/>
            </a:prstGeom>
          </p:spPr>
        </p:pic>
        <p:sp>
          <p:nvSpPr>
            <p:cNvPr id="58" name="Arrow: Right 57">
              <a:extLst>
                <a:ext uri="{FF2B5EF4-FFF2-40B4-BE49-F238E27FC236}">
                  <a16:creationId xmlns:a16="http://schemas.microsoft.com/office/drawing/2014/main" id="{F5A48EE7-AC9A-40E9-9FD5-8D457748721D}"/>
                </a:ext>
              </a:extLst>
            </p:cNvPr>
            <p:cNvSpPr/>
            <p:nvPr/>
          </p:nvSpPr>
          <p:spPr>
            <a:xfrm>
              <a:off x="1626567" y="2480663"/>
              <a:ext cx="244342" cy="190183"/>
            </a:xfrm>
            <a:prstGeom prst="rightArrow">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5001E4EB-2E26-4BD9-A2D0-F2F9047523E8}"/>
              </a:ext>
            </a:extLst>
          </p:cNvPr>
          <p:cNvSpPr txBox="1"/>
          <p:nvPr/>
        </p:nvSpPr>
        <p:spPr>
          <a:xfrm>
            <a:off x="156861" y="2972626"/>
            <a:ext cx="2920382" cy="1585049"/>
          </a:xfrm>
          <a:prstGeom prst="rect">
            <a:avLst/>
          </a:prstGeom>
          <a:noFill/>
        </p:spPr>
        <p:txBody>
          <a:bodyPr wrap="square" lIns="0" rIns="0" rtlCol="0">
            <a:spAutoFit/>
          </a:bodyPr>
          <a:lstStyle/>
          <a:p>
            <a:pPr marL="171450" indent="-171450">
              <a:spcAft>
                <a:spcPts val="600"/>
              </a:spcAft>
              <a:buFont typeface="Arial" panose="020B0604020202020204" pitchFamily="34" charset="0"/>
              <a:buChar char="•"/>
            </a:pPr>
            <a:r>
              <a:rPr lang="en-GB" sz="1200" dirty="0">
                <a:solidFill>
                  <a:srgbClr val="002060"/>
                </a:solidFill>
              </a:rPr>
              <a:t>Will conditioning of data be routine?</a:t>
            </a:r>
          </a:p>
          <a:p>
            <a:pPr marL="171450" indent="-171450">
              <a:spcAft>
                <a:spcPts val="600"/>
              </a:spcAft>
              <a:buFont typeface="Arial" panose="020B0604020202020204" pitchFamily="34" charset="0"/>
              <a:buChar char="•"/>
            </a:pPr>
            <a:r>
              <a:rPr lang="en-GB" sz="1200" dirty="0">
                <a:solidFill>
                  <a:srgbClr val="002060"/>
                </a:solidFill>
              </a:rPr>
              <a:t>Will I be able to choose export format?</a:t>
            </a:r>
          </a:p>
          <a:p>
            <a:pPr marL="171450" indent="-171450">
              <a:spcAft>
                <a:spcPts val="600"/>
              </a:spcAft>
              <a:buFont typeface="Arial" panose="020B0604020202020204" pitchFamily="34" charset="0"/>
              <a:buChar char="•"/>
            </a:pPr>
            <a:r>
              <a:rPr lang="en-GB" sz="1200" dirty="0">
                <a:solidFill>
                  <a:srgbClr val="002060"/>
                </a:solidFill>
              </a:rPr>
              <a:t>Can I report old data in old formats?</a:t>
            </a:r>
          </a:p>
          <a:p>
            <a:pPr marL="171450" indent="-171450">
              <a:spcAft>
                <a:spcPts val="600"/>
              </a:spcAft>
              <a:buFont typeface="Arial" panose="020B0604020202020204" pitchFamily="34" charset="0"/>
              <a:buChar char="•"/>
            </a:pPr>
            <a:r>
              <a:rPr lang="en-GB" sz="1200" dirty="0">
                <a:solidFill>
                  <a:srgbClr val="002060"/>
                </a:solidFill>
              </a:rPr>
              <a:t>Can I report multiple records at once?</a:t>
            </a:r>
          </a:p>
          <a:p>
            <a:pPr marL="171450" indent="-171450">
              <a:spcAft>
                <a:spcPts val="600"/>
              </a:spcAft>
              <a:buFont typeface="Arial" panose="020B0604020202020204" pitchFamily="34" charset="0"/>
              <a:buChar char="•"/>
            </a:pPr>
            <a:r>
              <a:rPr lang="en-GB" sz="1200" dirty="0">
                <a:solidFill>
                  <a:srgbClr val="002060"/>
                </a:solidFill>
              </a:rPr>
              <a:t>Decommissioning &amp; COP related data?</a:t>
            </a:r>
          </a:p>
          <a:p>
            <a:pPr marL="171450" indent="-171450">
              <a:spcAft>
                <a:spcPts val="600"/>
              </a:spcAft>
              <a:buFont typeface="Arial" panose="020B0604020202020204" pitchFamily="34" charset="0"/>
              <a:buChar char="•"/>
            </a:pPr>
            <a:endParaRPr lang="en-GB" sz="1200" dirty="0">
              <a:solidFill>
                <a:srgbClr val="002060"/>
              </a:solidFill>
            </a:endParaRPr>
          </a:p>
        </p:txBody>
      </p:sp>
      <p:sp>
        <p:nvSpPr>
          <p:cNvPr id="59" name="Rectangle 58">
            <a:extLst>
              <a:ext uri="{FF2B5EF4-FFF2-40B4-BE49-F238E27FC236}">
                <a16:creationId xmlns:a16="http://schemas.microsoft.com/office/drawing/2014/main" id="{444F09AC-079E-476C-8FDA-B03A7E2200FE}"/>
              </a:ext>
            </a:extLst>
          </p:cNvPr>
          <p:cNvSpPr/>
          <p:nvPr/>
        </p:nvSpPr>
        <p:spPr>
          <a:xfrm>
            <a:off x="3434511" y="944150"/>
            <a:ext cx="2284601" cy="338554"/>
          </a:xfrm>
          <a:prstGeom prst="rect">
            <a:avLst/>
          </a:prstGeom>
        </p:spPr>
        <p:txBody>
          <a:bodyPr wrap="square">
            <a:spAutoFit/>
          </a:bodyPr>
          <a:lstStyle/>
          <a:p>
            <a:pPr algn="ctr"/>
            <a:r>
              <a:rPr lang="en-GB" sz="1600" b="1" dirty="0">
                <a:solidFill>
                  <a:srgbClr val="002060"/>
                </a:solidFill>
              </a:rPr>
              <a:t>Entitlement to Data</a:t>
            </a:r>
            <a:endParaRPr lang="en-GB" dirty="0">
              <a:solidFill>
                <a:srgbClr val="002060"/>
              </a:solidFill>
            </a:endParaRPr>
          </a:p>
        </p:txBody>
      </p:sp>
      <p:pic>
        <p:nvPicPr>
          <p:cNvPr id="63" name="Graphic 62">
            <a:extLst>
              <a:ext uri="{FF2B5EF4-FFF2-40B4-BE49-F238E27FC236}">
                <a16:creationId xmlns:a16="http://schemas.microsoft.com/office/drawing/2014/main" id="{2E01BFAA-54DB-409E-9E20-4F92610A0ADC}"/>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36180" y="1361800"/>
            <a:ext cx="1481265" cy="1481265"/>
          </a:xfrm>
          <a:prstGeom prst="rect">
            <a:avLst/>
          </a:prstGeom>
        </p:spPr>
      </p:pic>
      <p:sp>
        <p:nvSpPr>
          <p:cNvPr id="60" name="TextBox 59">
            <a:extLst>
              <a:ext uri="{FF2B5EF4-FFF2-40B4-BE49-F238E27FC236}">
                <a16:creationId xmlns:a16="http://schemas.microsoft.com/office/drawing/2014/main" id="{126982BB-5C66-4EF0-8307-6DA0C1E07209}"/>
              </a:ext>
            </a:extLst>
          </p:cNvPr>
          <p:cNvSpPr txBox="1"/>
          <p:nvPr/>
        </p:nvSpPr>
        <p:spPr>
          <a:xfrm>
            <a:off x="3171814" y="2972626"/>
            <a:ext cx="2929251" cy="1246495"/>
          </a:xfrm>
          <a:prstGeom prst="rect">
            <a:avLst/>
          </a:prstGeom>
          <a:noFill/>
        </p:spPr>
        <p:txBody>
          <a:bodyPr wrap="square" lIns="0" rIns="0" rtlCol="0">
            <a:spAutoFit/>
          </a:bodyPr>
          <a:lstStyle/>
          <a:p>
            <a:pPr marL="171450" indent="-171450">
              <a:spcAft>
                <a:spcPts val="600"/>
              </a:spcAft>
              <a:buFont typeface="Arial" panose="020B0604020202020204" pitchFamily="34" charset="0"/>
              <a:buChar char="•"/>
            </a:pPr>
            <a:r>
              <a:rPr lang="en-GB" sz="1200" dirty="0">
                <a:solidFill>
                  <a:srgbClr val="002060"/>
                </a:solidFill>
              </a:rPr>
              <a:t>Will entitlement to “protected information” be supported?</a:t>
            </a:r>
          </a:p>
          <a:p>
            <a:pPr marL="171450" indent="-171450">
              <a:spcAft>
                <a:spcPts val="600"/>
              </a:spcAft>
              <a:buFont typeface="Arial" panose="020B0604020202020204" pitchFamily="34" charset="0"/>
              <a:buChar char="•"/>
            </a:pPr>
            <a:r>
              <a:rPr lang="en-GB" sz="1200" dirty="0">
                <a:solidFill>
                  <a:srgbClr val="002060"/>
                </a:solidFill>
              </a:rPr>
              <a:t>When will I be able to entitle partners? </a:t>
            </a:r>
          </a:p>
          <a:p>
            <a:pPr marL="171450" indent="-171450">
              <a:spcAft>
                <a:spcPts val="600"/>
              </a:spcAft>
              <a:buFont typeface="Arial" panose="020B0604020202020204" pitchFamily="34" charset="0"/>
              <a:buChar char="•"/>
            </a:pPr>
            <a:r>
              <a:rPr lang="en-GB" sz="1200" dirty="0">
                <a:solidFill>
                  <a:srgbClr val="002060"/>
                </a:solidFill>
              </a:rPr>
              <a:t>Will it be as it was previously?</a:t>
            </a:r>
          </a:p>
          <a:p>
            <a:pPr marL="171450" indent="-171450">
              <a:spcAft>
                <a:spcPts val="600"/>
              </a:spcAft>
              <a:buFont typeface="Arial" panose="020B0604020202020204" pitchFamily="34" charset="0"/>
              <a:buChar char="•"/>
            </a:pPr>
            <a:r>
              <a:rPr lang="en-GB" sz="1200" dirty="0">
                <a:solidFill>
                  <a:srgbClr val="002060"/>
                </a:solidFill>
              </a:rPr>
              <a:t>What will happen to current settings?</a:t>
            </a:r>
          </a:p>
        </p:txBody>
      </p:sp>
      <p:sp>
        <p:nvSpPr>
          <p:cNvPr id="61" name="Rectangle 60">
            <a:extLst>
              <a:ext uri="{FF2B5EF4-FFF2-40B4-BE49-F238E27FC236}">
                <a16:creationId xmlns:a16="http://schemas.microsoft.com/office/drawing/2014/main" id="{92CACD52-EE14-4CDF-A14E-A98B08E735D8}"/>
              </a:ext>
            </a:extLst>
          </p:cNvPr>
          <p:cNvSpPr/>
          <p:nvPr/>
        </p:nvSpPr>
        <p:spPr>
          <a:xfrm>
            <a:off x="6332227" y="949193"/>
            <a:ext cx="2304386" cy="338554"/>
          </a:xfrm>
          <a:prstGeom prst="rect">
            <a:avLst/>
          </a:prstGeom>
        </p:spPr>
        <p:txBody>
          <a:bodyPr wrap="square">
            <a:spAutoFit/>
          </a:bodyPr>
          <a:lstStyle/>
          <a:p>
            <a:pPr algn="ctr"/>
            <a:r>
              <a:rPr lang="en-GB" sz="1600" b="1" dirty="0">
                <a:solidFill>
                  <a:srgbClr val="002060"/>
                </a:solidFill>
              </a:rPr>
              <a:t>Charges &amp; Payments</a:t>
            </a:r>
            <a:endParaRPr lang="en-GB" dirty="0">
              <a:solidFill>
                <a:srgbClr val="002060"/>
              </a:solidFill>
            </a:endParaRPr>
          </a:p>
        </p:txBody>
      </p:sp>
      <p:pic>
        <p:nvPicPr>
          <p:cNvPr id="65" name="Graphic 64">
            <a:extLst>
              <a:ext uri="{FF2B5EF4-FFF2-40B4-BE49-F238E27FC236}">
                <a16:creationId xmlns:a16="http://schemas.microsoft.com/office/drawing/2014/main" id="{3627EDF6-C8AF-430E-BC27-0DC6EF1CBE39}"/>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54986" y="1361800"/>
            <a:ext cx="1482896" cy="1482891"/>
          </a:xfrm>
          <a:prstGeom prst="rect">
            <a:avLst/>
          </a:prstGeom>
        </p:spPr>
      </p:pic>
      <p:sp>
        <p:nvSpPr>
          <p:cNvPr id="62" name="TextBox 61">
            <a:extLst>
              <a:ext uri="{FF2B5EF4-FFF2-40B4-BE49-F238E27FC236}">
                <a16:creationId xmlns:a16="http://schemas.microsoft.com/office/drawing/2014/main" id="{6387E4E5-14DD-4AB9-B945-670D8C87F341}"/>
              </a:ext>
            </a:extLst>
          </p:cNvPr>
          <p:cNvSpPr txBox="1"/>
          <p:nvPr/>
        </p:nvSpPr>
        <p:spPr>
          <a:xfrm>
            <a:off x="6223618" y="2978383"/>
            <a:ext cx="2920382" cy="1846659"/>
          </a:xfrm>
          <a:prstGeom prst="rect">
            <a:avLst/>
          </a:prstGeom>
          <a:noFill/>
        </p:spPr>
        <p:txBody>
          <a:bodyPr wrap="square" lIns="0" rIns="0" rtlCol="0">
            <a:spAutoFit/>
          </a:bodyPr>
          <a:lstStyle/>
          <a:p>
            <a:pPr marL="171450" indent="-171450">
              <a:spcAft>
                <a:spcPts val="600"/>
              </a:spcAft>
              <a:buFont typeface="Arial" panose="020B0604020202020204" pitchFamily="34" charset="0"/>
              <a:buChar char="•"/>
            </a:pPr>
            <a:r>
              <a:rPr lang="en-GB" sz="1200" dirty="0">
                <a:solidFill>
                  <a:srgbClr val="002060"/>
                </a:solidFill>
              </a:rPr>
              <a:t>Which NDR aspects are chargeable?</a:t>
            </a:r>
          </a:p>
          <a:p>
            <a:pPr marL="171450" indent="-171450">
              <a:spcAft>
                <a:spcPts val="600"/>
              </a:spcAft>
              <a:buFont typeface="Arial" panose="020B0604020202020204" pitchFamily="34" charset="0"/>
              <a:buChar char="•"/>
            </a:pPr>
            <a:r>
              <a:rPr lang="en-GB" sz="1200" dirty="0">
                <a:solidFill>
                  <a:srgbClr val="002060"/>
                </a:solidFill>
              </a:rPr>
              <a:t>How do I arrange chargeable services?</a:t>
            </a:r>
          </a:p>
          <a:p>
            <a:pPr marL="171450" indent="-171450">
              <a:spcAft>
                <a:spcPts val="600"/>
              </a:spcAft>
              <a:buFont typeface="Arial" panose="020B0604020202020204" pitchFamily="34" charset="0"/>
              <a:buChar char="•"/>
            </a:pPr>
            <a:r>
              <a:rPr lang="en-GB" sz="1200" dirty="0">
                <a:solidFill>
                  <a:srgbClr val="002060"/>
                </a:solidFill>
              </a:rPr>
              <a:t>Who do I contract with and how?</a:t>
            </a:r>
          </a:p>
          <a:p>
            <a:pPr marL="171450" indent="-171450">
              <a:spcAft>
                <a:spcPts val="600"/>
              </a:spcAft>
              <a:buFont typeface="Arial" panose="020B0604020202020204" pitchFamily="34" charset="0"/>
              <a:buChar char="•"/>
            </a:pPr>
            <a:r>
              <a:rPr lang="en-GB" sz="1200" dirty="0">
                <a:solidFill>
                  <a:srgbClr val="002060"/>
                </a:solidFill>
              </a:rPr>
              <a:t>Can we see a schedule of rates?</a:t>
            </a:r>
          </a:p>
          <a:p>
            <a:pPr marL="171450" indent="-171450">
              <a:spcAft>
                <a:spcPts val="600"/>
              </a:spcAft>
              <a:buFont typeface="Arial" panose="020B0604020202020204" pitchFamily="34" charset="0"/>
              <a:buChar char="•"/>
            </a:pPr>
            <a:r>
              <a:rPr lang="en-GB" sz="1200" dirty="0">
                <a:solidFill>
                  <a:srgbClr val="002060"/>
                </a:solidFill>
              </a:rPr>
              <a:t>Do I need to pay up front?</a:t>
            </a:r>
          </a:p>
          <a:p>
            <a:pPr marL="171450" indent="-171450">
              <a:spcAft>
                <a:spcPts val="600"/>
              </a:spcAft>
              <a:buFont typeface="Arial" panose="020B0604020202020204" pitchFamily="34" charset="0"/>
              <a:buChar char="•"/>
            </a:pPr>
            <a:r>
              <a:rPr lang="en-GB" sz="1200" dirty="0">
                <a:solidFill>
                  <a:srgbClr val="002060"/>
                </a:solidFill>
              </a:rPr>
              <a:t>Can I pay via PO &amp; Invoice?</a:t>
            </a:r>
          </a:p>
          <a:p>
            <a:pPr marL="171450" indent="-171450">
              <a:spcAft>
                <a:spcPts val="600"/>
              </a:spcAft>
              <a:buFont typeface="Arial" panose="020B0604020202020204" pitchFamily="34" charset="0"/>
              <a:buChar char="•"/>
            </a:pPr>
            <a:r>
              <a:rPr lang="en-GB" sz="1200" dirty="0">
                <a:solidFill>
                  <a:srgbClr val="002060"/>
                </a:solidFill>
                <a:hlinkClick r:id="rId18"/>
              </a:rPr>
              <a:t>info@Osokey.com</a:t>
            </a:r>
            <a:r>
              <a:rPr lang="en-GB" sz="1200" dirty="0">
                <a:solidFill>
                  <a:srgbClr val="002060"/>
                </a:solidFill>
              </a:rPr>
              <a:t> </a:t>
            </a:r>
          </a:p>
        </p:txBody>
      </p:sp>
    </p:spTree>
    <p:extLst>
      <p:ext uri="{BB962C8B-B14F-4D97-AF65-F5344CB8AC3E}">
        <p14:creationId xmlns:p14="http://schemas.microsoft.com/office/powerpoint/2010/main" val="1995898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431799" y="195263"/>
            <a:ext cx="6242269" cy="376237"/>
          </a:xfrm>
        </p:spPr>
        <p:txBody>
          <a:bodyPr/>
          <a:lstStyle/>
          <a:p>
            <a:r>
              <a:rPr lang="en-GB" dirty="0">
                <a:solidFill>
                  <a:srgbClr val="002060"/>
                </a:solidFill>
              </a:rPr>
              <a:t>Agenda: NDR User Group 2     </a:t>
            </a:r>
            <a:br>
              <a:rPr lang="en-GB" dirty="0">
                <a:solidFill>
                  <a:srgbClr val="002060"/>
                </a:solidFill>
              </a:rPr>
            </a:br>
            <a:endParaRPr lang="en-GB" dirty="0">
              <a:solidFill>
                <a:srgbClr val="002060"/>
              </a:solidFill>
            </a:endParaRPr>
          </a:p>
        </p:txBody>
      </p:sp>
      <p:pic>
        <p:nvPicPr>
          <p:cNvPr id="5" name="Graphic 4">
            <a:extLst>
              <a:ext uri="{FF2B5EF4-FFF2-40B4-BE49-F238E27FC236}">
                <a16:creationId xmlns:a16="http://schemas.microsoft.com/office/drawing/2014/main" id="{FCD565AC-6DA6-49FF-A907-D06A6EB0AF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5684" y="1756940"/>
            <a:ext cx="5378316" cy="5785458"/>
          </a:xfrm>
          <a:prstGeom prst="rect">
            <a:avLst/>
          </a:prstGeom>
        </p:spPr>
      </p:pic>
      <p:sp>
        <p:nvSpPr>
          <p:cNvPr id="4" name="TextBox 3">
            <a:extLst>
              <a:ext uri="{FF2B5EF4-FFF2-40B4-BE49-F238E27FC236}">
                <a16:creationId xmlns:a16="http://schemas.microsoft.com/office/drawing/2014/main" id="{C2434EE4-9DF1-4CF6-9D62-FAC3D134F170}"/>
              </a:ext>
            </a:extLst>
          </p:cNvPr>
          <p:cNvSpPr txBox="1"/>
          <p:nvPr/>
        </p:nvSpPr>
        <p:spPr>
          <a:xfrm>
            <a:off x="348093" y="1031320"/>
            <a:ext cx="8447813" cy="3416320"/>
          </a:xfrm>
          <a:prstGeom prst="rect">
            <a:avLst/>
          </a:prstGeom>
          <a:noFill/>
        </p:spPr>
        <p:txBody>
          <a:bodyPr wrap="square" lIns="91440" tIns="45720" rIns="91440" bIns="45720" rtlCol="0" anchor="t">
            <a:spAutoFit/>
          </a:bodyPr>
          <a:lstStyle/>
          <a:p>
            <a:pPr marL="342900" indent="-342900" fontAlgn="ctr">
              <a:lnSpc>
                <a:spcPct val="150000"/>
              </a:lnSpc>
              <a:buFont typeface="+mj-lt"/>
              <a:buAutoNum type="arabicPeriod"/>
            </a:pPr>
            <a:r>
              <a:rPr lang="en-GB" dirty="0">
                <a:solidFill>
                  <a:schemeClr val="bg2">
                    <a:lumMod val="60000"/>
                    <a:lumOff val="40000"/>
                  </a:schemeClr>
                </a:solidFill>
              </a:rPr>
              <a:t>Introduction - John Seabourn (OGA Chief Digital Officer)</a:t>
            </a:r>
          </a:p>
          <a:p>
            <a:pPr marL="342900" indent="-342900" fontAlgn="ctr">
              <a:lnSpc>
                <a:spcPct val="150000"/>
              </a:lnSpc>
              <a:buFont typeface="+mj-lt"/>
              <a:buAutoNum type="arabicPeriod"/>
            </a:pPr>
            <a:r>
              <a:rPr lang="en-GB" dirty="0">
                <a:solidFill>
                  <a:schemeClr val="bg2">
                    <a:lumMod val="60000"/>
                    <a:lumOff val="40000"/>
                  </a:schemeClr>
                </a:solidFill>
              </a:rPr>
              <a:t>Compliance and data quality – David Lecore (Head of Data Services &amp; Compliance) 10m</a:t>
            </a:r>
          </a:p>
          <a:p>
            <a:pPr marL="342900" indent="-342900" fontAlgn="ctr">
              <a:lnSpc>
                <a:spcPct val="150000"/>
              </a:lnSpc>
              <a:buFont typeface="+mj-lt"/>
              <a:buAutoNum type="arabicPeriod"/>
            </a:pPr>
            <a:r>
              <a:rPr lang="en-GB" dirty="0">
                <a:solidFill>
                  <a:schemeClr val="bg2">
                    <a:lumMod val="60000"/>
                    <a:lumOff val="40000"/>
                  </a:schemeClr>
                </a:solidFill>
              </a:rPr>
              <a:t>Transition Project Update – Andy Thompson (NDR Manager) 5m</a:t>
            </a:r>
          </a:p>
          <a:p>
            <a:pPr marL="342900" indent="-342900" fontAlgn="ctr">
              <a:lnSpc>
                <a:spcPct val="150000"/>
              </a:lnSpc>
              <a:buFont typeface="+mj-lt"/>
              <a:buAutoNum type="arabicPeriod"/>
            </a:pPr>
            <a:r>
              <a:rPr lang="en-GB" dirty="0">
                <a:solidFill>
                  <a:schemeClr val="bg2">
                    <a:lumMod val="60000"/>
                    <a:lumOff val="40000"/>
                  </a:schemeClr>
                </a:solidFill>
              </a:rPr>
              <a:t>A look at forthcoming functionality – Joseph Nicholson (Osokey) 20m</a:t>
            </a:r>
          </a:p>
          <a:p>
            <a:pPr marL="342900" indent="-342900" fontAlgn="ctr">
              <a:lnSpc>
                <a:spcPct val="150000"/>
              </a:lnSpc>
              <a:buFont typeface="+mj-lt"/>
              <a:buAutoNum type="arabicPeriod"/>
            </a:pPr>
            <a:r>
              <a:rPr lang="en-GB" dirty="0">
                <a:solidFill>
                  <a:schemeClr val="bg2">
                    <a:lumMod val="60000"/>
                    <a:lumOff val="40000"/>
                  </a:schemeClr>
                </a:solidFill>
              </a:rPr>
              <a:t>Short Break</a:t>
            </a:r>
          </a:p>
          <a:p>
            <a:pPr marL="342900" indent="-342900" fontAlgn="ctr">
              <a:lnSpc>
                <a:spcPct val="150000"/>
              </a:lnSpc>
              <a:buFont typeface="+mj-lt"/>
              <a:buAutoNum type="arabicPeriod"/>
            </a:pPr>
            <a:r>
              <a:rPr lang="en-GB" dirty="0">
                <a:solidFill>
                  <a:schemeClr val="bg2">
                    <a:lumMod val="60000"/>
                    <a:lumOff val="40000"/>
                  </a:schemeClr>
                </a:solidFill>
              </a:rPr>
              <a:t>NDR User FAQs Overview – Andy Thompson (NDR Manager) 40m</a:t>
            </a:r>
          </a:p>
          <a:p>
            <a:pPr marL="342900" indent="-342900" fontAlgn="ctr">
              <a:lnSpc>
                <a:spcPct val="150000"/>
              </a:lnSpc>
              <a:buFont typeface="+mj-lt"/>
              <a:buAutoNum type="arabicPeriod"/>
            </a:pPr>
            <a:r>
              <a:rPr lang="en-GB" dirty="0">
                <a:solidFill>
                  <a:srgbClr val="002060"/>
                </a:solidFill>
              </a:rPr>
              <a:t>Open Q&amp;A – Andy Thompson &amp; Joseph Nicholson (Osokey) 20m</a:t>
            </a:r>
          </a:p>
        </p:txBody>
      </p:sp>
    </p:spTree>
    <p:extLst>
      <p:ext uri="{BB962C8B-B14F-4D97-AF65-F5344CB8AC3E}">
        <p14:creationId xmlns:p14="http://schemas.microsoft.com/office/powerpoint/2010/main" val="1803079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CAC7C-7C51-447F-8A9E-DED7CC20D51E}"/>
              </a:ext>
            </a:extLst>
          </p:cNvPr>
          <p:cNvSpPr>
            <a:spLocks noGrp="1"/>
          </p:cNvSpPr>
          <p:nvPr>
            <p:ph type="title"/>
          </p:nvPr>
        </p:nvSpPr>
        <p:spPr/>
        <p:txBody>
          <a:bodyPr/>
          <a:lstStyle/>
          <a:p>
            <a:r>
              <a:rPr lang="en-GB" dirty="0">
                <a:solidFill>
                  <a:srgbClr val="002060"/>
                </a:solidFill>
              </a:rPr>
              <a:t>Open Questions &amp; Answers</a:t>
            </a:r>
          </a:p>
        </p:txBody>
      </p:sp>
      <p:pic>
        <p:nvPicPr>
          <p:cNvPr id="5" name="Graphic 4">
            <a:extLst>
              <a:ext uri="{FF2B5EF4-FFF2-40B4-BE49-F238E27FC236}">
                <a16:creationId xmlns:a16="http://schemas.microsoft.com/office/drawing/2014/main" id="{785E15EE-811F-4456-A63B-0E73039A154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95958" y="827271"/>
            <a:ext cx="3752084" cy="3752084"/>
          </a:xfrm>
          <a:prstGeom prst="rect">
            <a:avLst/>
          </a:prstGeom>
        </p:spPr>
      </p:pic>
    </p:spTree>
    <p:extLst>
      <p:ext uri="{BB962C8B-B14F-4D97-AF65-F5344CB8AC3E}">
        <p14:creationId xmlns:p14="http://schemas.microsoft.com/office/powerpoint/2010/main" val="1642356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DB7024B5-9369-4D43-A658-DE9D55BF039B}"/>
              </a:ext>
            </a:extLst>
          </p:cNvPr>
          <p:cNvSpPr txBox="1">
            <a:spLocks noGrp="1"/>
          </p:cNvSpPr>
          <p:nvPr>
            <p:ph type="title" idx="4294967295"/>
          </p:nvPr>
        </p:nvSpPr>
        <p:spPr>
          <a:xfrm>
            <a:off x="431800" y="206228"/>
            <a:ext cx="5955506" cy="3323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a:lstStyle>
          <a:p>
            <a:pPr marL="21281"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rPr>
              <a:t>Who is in the call?</a:t>
            </a:r>
          </a:p>
        </p:txBody>
      </p:sp>
      <p:pic>
        <p:nvPicPr>
          <p:cNvPr id="4" name="Picture 3" descr="Chart showing the types of organisation that User Group members represent">
            <a:extLst>
              <a:ext uri="{FF2B5EF4-FFF2-40B4-BE49-F238E27FC236}">
                <a16:creationId xmlns:a16="http://schemas.microsoft.com/office/drawing/2014/main" id="{4E2AEBCC-5737-4E69-988E-25EC29D74CFF}"/>
              </a:ext>
            </a:extLst>
          </p:cNvPr>
          <p:cNvPicPr>
            <a:picLocks noChangeAspect="1"/>
          </p:cNvPicPr>
          <p:nvPr/>
        </p:nvPicPr>
        <p:blipFill>
          <a:blip r:embed="rId3"/>
          <a:stretch>
            <a:fillRect/>
          </a:stretch>
        </p:blipFill>
        <p:spPr>
          <a:xfrm>
            <a:off x="431800" y="1192696"/>
            <a:ext cx="8381338" cy="3251595"/>
          </a:xfrm>
          <a:prstGeom prst="rect">
            <a:avLst/>
          </a:prstGeom>
        </p:spPr>
      </p:pic>
    </p:spTree>
    <p:extLst>
      <p:ext uri="{BB962C8B-B14F-4D97-AF65-F5344CB8AC3E}">
        <p14:creationId xmlns:p14="http://schemas.microsoft.com/office/powerpoint/2010/main" val="1829045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p:txBody>
          <a:bodyPr/>
          <a:lstStyle/>
          <a:p>
            <a:r>
              <a:rPr lang="en-GB">
                <a:solidFill>
                  <a:schemeClr val="tx2">
                    <a:lumMod val="50000"/>
                  </a:schemeClr>
                </a:solidFill>
              </a:rPr>
              <a:t>What happens next?</a:t>
            </a:r>
          </a:p>
        </p:txBody>
      </p:sp>
      <p:sp>
        <p:nvSpPr>
          <p:cNvPr id="6" name="TextBox 5">
            <a:extLst>
              <a:ext uri="{FF2B5EF4-FFF2-40B4-BE49-F238E27FC236}">
                <a16:creationId xmlns:a16="http://schemas.microsoft.com/office/drawing/2014/main" id="{DF964CFF-AF2F-44D1-B5A0-40BC0A31BB2F}"/>
              </a:ext>
            </a:extLst>
          </p:cNvPr>
          <p:cNvSpPr txBox="1"/>
          <p:nvPr/>
        </p:nvSpPr>
        <p:spPr>
          <a:xfrm>
            <a:off x="431799" y="891521"/>
            <a:ext cx="8302625" cy="1785104"/>
          </a:xfrm>
          <a:prstGeom prst="rect">
            <a:avLst/>
          </a:prstGeom>
          <a:noFill/>
        </p:spPr>
        <p:txBody>
          <a:bodyPr wrap="square" lIns="91440" tIns="45720" rIns="91440" bIns="45720" rtlCol="0" anchor="t">
            <a:spAutoFit/>
          </a:bodyPr>
          <a:lstStyle/>
          <a:p>
            <a:pPr>
              <a:spcBef>
                <a:spcPts val="600"/>
              </a:spcBef>
            </a:pPr>
            <a:r>
              <a:rPr lang="en-GB" dirty="0">
                <a:solidFill>
                  <a:srgbClr val="002060"/>
                </a:solidFill>
              </a:rPr>
              <a:t>User Group:</a:t>
            </a:r>
          </a:p>
          <a:p>
            <a:pPr marL="742950" lvl="1" indent="-285750">
              <a:spcBef>
                <a:spcPts val="600"/>
              </a:spcBef>
              <a:buFont typeface="Arial" panose="020B0604020202020204" pitchFamily="34" charset="0"/>
              <a:buChar char="•"/>
            </a:pPr>
            <a:r>
              <a:rPr lang="en-GB" dirty="0">
                <a:solidFill>
                  <a:srgbClr val="002060"/>
                </a:solidFill>
              </a:rPr>
              <a:t>Subscribe to our User Group mailing list</a:t>
            </a:r>
          </a:p>
          <a:p>
            <a:pPr marL="742950" lvl="1" indent="-285750">
              <a:spcBef>
                <a:spcPts val="600"/>
              </a:spcBef>
              <a:buFont typeface="Arial" panose="020B0604020202020204" pitchFamily="34" charset="0"/>
              <a:buChar char="•"/>
            </a:pPr>
            <a:r>
              <a:rPr lang="en-GB" dirty="0">
                <a:solidFill>
                  <a:srgbClr val="002060"/>
                </a:solidFill>
              </a:rPr>
              <a:t>Summary of feedback to this meeting to DEP AC</a:t>
            </a:r>
          </a:p>
          <a:p>
            <a:pPr marL="742950" lvl="1" indent="-285750">
              <a:spcBef>
                <a:spcPts val="600"/>
              </a:spcBef>
              <a:buFont typeface="Arial" panose="020B0604020202020204" pitchFamily="34" charset="0"/>
              <a:buChar char="•"/>
            </a:pPr>
            <a:r>
              <a:rPr lang="en-GB" dirty="0">
                <a:solidFill>
                  <a:srgbClr val="002060"/>
                </a:solidFill>
              </a:rPr>
              <a:t>Outcome communicated to Mailing list </a:t>
            </a:r>
            <a:r>
              <a:rPr lang="en-GB" u="sng" dirty="0">
                <a:solidFill>
                  <a:srgbClr val="002060"/>
                </a:solidFill>
              </a:rPr>
              <a:t>subscribers</a:t>
            </a:r>
          </a:p>
          <a:p>
            <a:pPr marL="742950" lvl="1" indent="-285750">
              <a:spcBef>
                <a:spcPts val="600"/>
              </a:spcBef>
              <a:buFont typeface="Arial" panose="020B0604020202020204" pitchFamily="34" charset="0"/>
              <a:buChar char="•"/>
            </a:pPr>
            <a:r>
              <a:rPr lang="en-GB" dirty="0">
                <a:solidFill>
                  <a:srgbClr val="002060"/>
                </a:solidFill>
              </a:rPr>
              <a:t>Onboarding - reach out to licensee representatives</a:t>
            </a:r>
          </a:p>
        </p:txBody>
      </p:sp>
      <p:sp>
        <p:nvSpPr>
          <p:cNvPr id="4" name="Text Placeholder 2">
            <a:extLst>
              <a:ext uri="{FF2B5EF4-FFF2-40B4-BE49-F238E27FC236}">
                <a16:creationId xmlns:a16="http://schemas.microsoft.com/office/drawing/2014/main" id="{1106A3B6-DC63-436B-B2F1-65962275441A}"/>
              </a:ext>
            </a:extLst>
          </p:cNvPr>
          <p:cNvSpPr txBox="1">
            <a:spLocks/>
          </p:cNvSpPr>
          <p:nvPr/>
        </p:nvSpPr>
        <p:spPr>
          <a:xfrm>
            <a:off x="388936" y="3545036"/>
            <a:ext cx="8388350" cy="1143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spcBef>
                <a:spcPts val="600"/>
              </a:spcBef>
            </a:pPr>
            <a:r>
              <a:rPr lang="en-GB" sz="1400" dirty="0">
                <a:solidFill>
                  <a:srgbClr val="002060"/>
                </a:solidFill>
              </a:rPr>
              <a:t>NDR – OGA website: </a:t>
            </a:r>
            <a:r>
              <a:rPr lang="en-GB" sz="1400" dirty="0">
                <a:solidFill>
                  <a:srgbClr val="002060"/>
                </a:solidFill>
                <a:hlinkClick r:id="rId2"/>
              </a:rPr>
              <a:t>https://www.ogauthority.co.uk/data-centre/national-data-repository-ndr/</a:t>
            </a:r>
            <a:r>
              <a:rPr lang="en-GB" sz="1400" dirty="0">
                <a:solidFill>
                  <a:srgbClr val="002060"/>
                </a:solidFill>
              </a:rPr>
              <a:t> </a:t>
            </a:r>
          </a:p>
          <a:p>
            <a:pPr lvl="1">
              <a:lnSpc>
                <a:spcPct val="150000"/>
              </a:lnSpc>
              <a:spcBef>
                <a:spcPts val="600"/>
              </a:spcBef>
            </a:pPr>
            <a:r>
              <a:rPr lang="en-GB" sz="1400" dirty="0">
                <a:solidFill>
                  <a:srgbClr val="002060"/>
                </a:solidFill>
              </a:rPr>
              <a:t>NDR Update - Mailing list subscriptions: </a:t>
            </a:r>
            <a:r>
              <a:rPr lang="en-GB" sz="1400" dirty="0">
                <a:solidFill>
                  <a:srgbClr val="002060"/>
                </a:solidFill>
                <a:hlinkClick r:id="rId3"/>
              </a:rPr>
              <a:t>https://forms.office.com/r/Y9ACJSd8n7</a:t>
            </a:r>
            <a:r>
              <a:rPr lang="en-GB" sz="1400" dirty="0">
                <a:solidFill>
                  <a:srgbClr val="002060"/>
                </a:solidFill>
              </a:rPr>
              <a:t>  </a:t>
            </a:r>
          </a:p>
          <a:p>
            <a:pPr lvl="1">
              <a:lnSpc>
                <a:spcPct val="150000"/>
              </a:lnSpc>
              <a:spcBef>
                <a:spcPts val="600"/>
              </a:spcBef>
            </a:pPr>
            <a:r>
              <a:rPr lang="en-GB" sz="1400" dirty="0">
                <a:solidFill>
                  <a:srgbClr val="002060"/>
                </a:solidFill>
              </a:rPr>
              <a:t>NDR User Group - Feedback, comments and questions: </a:t>
            </a:r>
            <a:r>
              <a:rPr lang="en-GB" sz="1400" dirty="0">
                <a:solidFill>
                  <a:srgbClr val="002060"/>
                </a:solidFill>
                <a:hlinkClick r:id="rId4"/>
              </a:rPr>
              <a:t>https://forms.office.com/r/E6ufMZcXat</a:t>
            </a:r>
            <a:r>
              <a:rPr lang="en-GB" sz="1400" dirty="0">
                <a:solidFill>
                  <a:srgbClr val="002060"/>
                </a:solidFill>
              </a:rPr>
              <a:t>  </a:t>
            </a:r>
            <a:endParaRPr lang="en-GB" sz="2800" dirty="0">
              <a:solidFill>
                <a:srgbClr val="002060"/>
              </a:solidFill>
            </a:endParaRPr>
          </a:p>
        </p:txBody>
      </p:sp>
    </p:spTree>
    <p:extLst>
      <p:ext uri="{BB962C8B-B14F-4D97-AF65-F5344CB8AC3E}">
        <p14:creationId xmlns:p14="http://schemas.microsoft.com/office/powerpoint/2010/main" val="3397606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6532D9-0E45-4102-99DD-30B74F4A53A2}"/>
              </a:ext>
            </a:extLst>
          </p:cNvPr>
          <p:cNvSpPr>
            <a:spLocks noGrp="1"/>
          </p:cNvSpPr>
          <p:nvPr>
            <p:ph type="title" idx="4294967295"/>
          </p:nvPr>
        </p:nvSpPr>
        <p:spPr>
          <a:xfrm>
            <a:off x="431800" y="2109788"/>
            <a:ext cx="8388350" cy="8848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0" i="0" u="none" strike="noStrike" kern="1200" cap="none" spc="-200" normalizeH="0" baseline="0" noProof="0" dirty="0">
                <a:ln>
                  <a:noFill/>
                </a:ln>
                <a:solidFill>
                  <a:srgbClr val="FFFFFF"/>
                </a:solidFill>
                <a:effectLst/>
                <a:uLnTx/>
                <a:uFillTx/>
                <a:latin typeface="+mn-lt"/>
                <a:ea typeface="+mn-ea"/>
                <a:cs typeface="+mn-cs"/>
              </a:rPr>
              <a:t>Thank you</a:t>
            </a:r>
          </a:p>
        </p:txBody>
      </p:sp>
      <p:sp>
        <p:nvSpPr>
          <p:cNvPr id="3" name="Text Placeholder 2">
            <a:extLst>
              <a:ext uri="{FF2B5EF4-FFF2-40B4-BE49-F238E27FC236}">
                <a16:creationId xmlns:a16="http://schemas.microsoft.com/office/drawing/2014/main" id="{8AD23990-33B0-4925-8955-F70A7BC6E110}"/>
              </a:ext>
            </a:extLst>
          </p:cNvPr>
          <p:cNvSpPr>
            <a:spLocks noGrp="1"/>
          </p:cNvSpPr>
          <p:nvPr>
            <p:ph type="body" sz="quarter" idx="11"/>
          </p:nvPr>
        </p:nvSpPr>
        <p:spPr>
          <a:xfrm>
            <a:off x="0" y="3683259"/>
            <a:ext cx="8388350" cy="1143000"/>
          </a:xfrm>
        </p:spPr>
        <p:txBody>
          <a:bodyPr/>
          <a:lstStyle/>
          <a:p>
            <a:pPr lvl="1">
              <a:lnSpc>
                <a:spcPct val="150000"/>
              </a:lnSpc>
              <a:spcBef>
                <a:spcPts val="600"/>
              </a:spcBef>
            </a:pPr>
            <a:r>
              <a:rPr lang="en-GB" sz="1200" dirty="0"/>
              <a:t>NDR – OGA website: </a:t>
            </a:r>
            <a:r>
              <a:rPr lang="en-GB" sz="1200" dirty="0">
                <a:hlinkClick r:id="rId2">
                  <a:extLst>
                    <a:ext uri="{A12FA001-AC4F-418D-AE19-62706E023703}">
                      <ahyp:hlinkClr xmlns:ahyp="http://schemas.microsoft.com/office/drawing/2018/hyperlinkcolor" val="tx"/>
                    </a:ext>
                  </a:extLst>
                </a:hlinkClick>
              </a:rPr>
              <a:t>https://www.ogauthority.co.uk/data-centre/national-data-repository-ndr/</a:t>
            </a:r>
            <a:endParaRPr lang="en-GB" sz="1200" dirty="0"/>
          </a:p>
          <a:p>
            <a:pPr lvl="1">
              <a:lnSpc>
                <a:spcPct val="150000"/>
              </a:lnSpc>
              <a:spcBef>
                <a:spcPts val="600"/>
              </a:spcBef>
            </a:pPr>
            <a:r>
              <a:rPr lang="en-GB" sz="1200" dirty="0"/>
              <a:t>NDR Update - Mailing list subscriptions: </a:t>
            </a:r>
            <a:r>
              <a:rPr lang="en-GB" sz="1200" dirty="0">
                <a:hlinkClick r:id="rId3">
                  <a:extLst>
                    <a:ext uri="{A12FA001-AC4F-418D-AE19-62706E023703}">
                      <ahyp:hlinkClr xmlns:ahyp="http://schemas.microsoft.com/office/drawing/2018/hyperlinkcolor" val="tx"/>
                    </a:ext>
                  </a:extLst>
                </a:hlinkClick>
              </a:rPr>
              <a:t>https://forms.office.com/r/Y9ACJSd8n7</a:t>
            </a:r>
            <a:r>
              <a:rPr lang="en-GB" sz="1200" dirty="0"/>
              <a:t> </a:t>
            </a:r>
          </a:p>
          <a:p>
            <a:pPr lvl="1">
              <a:lnSpc>
                <a:spcPct val="150000"/>
              </a:lnSpc>
              <a:spcBef>
                <a:spcPts val="600"/>
              </a:spcBef>
            </a:pPr>
            <a:r>
              <a:rPr lang="en-GB" sz="1200" dirty="0"/>
              <a:t>NDR User Group - Feedback, comments and questions: </a:t>
            </a:r>
            <a:r>
              <a:rPr lang="en-GB" sz="1200" dirty="0">
                <a:hlinkClick r:id="rId4">
                  <a:extLst>
                    <a:ext uri="{A12FA001-AC4F-418D-AE19-62706E023703}">
                      <ahyp:hlinkClr xmlns:ahyp="http://schemas.microsoft.com/office/drawing/2018/hyperlinkcolor" val="tx"/>
                    </a:ext>
                  </a:extLst>
                </a:hlinkClick>
              </a:rPr>
              <a:t>https://forms.office.com/r/E6ufMZcXat</a:t>
            </a:r>
            <a:r>
              <a:rPr lang="en-GB" sz="1200" dirty="0"/>
              <a:t> </a:t>
            </a:r>
            <a:endParaRPr lang="en-GB" dirty="0"/>
          </a:p>
        </p:txBody>
      </p:sp>
    </p:spTree>
    <p:extLst>
      <p:ext uri="{BB962C8B-B14F-4D97-AF65-F5344CB8AC3E}">
        <p14:creationId xmlns:p14="http://schemas.microsoft.com/office/powerpoint/2010/main" val="3751833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431799" y="195263"/>
            <a:ext cx="6242269" cy="376237"/>
          </a:xfrm>
        </p:spPr>
        <p:txBody>
          <a:bodyPr/>
          <a:lstStyle/>
          <a:p>
            <a:r>
              <a:rPr lang="en-GB" dirty="0">
                <a:solidFill>
                  <a:srgbClr val="002060"/>
                </a:solidFill>
              </a:rPr>
              <a:t>Welcome and Agenda: NDR User Group 2</a:t>
            </a:r>
            <a:br>
              <a:rPr lang="en-GB" dirty="0">
                <a:solidFill>
                  <a:srgbClr val="002060"/>
                </a:solidFill>
              </a:rPr>
            </a:br>
            <a:endParaRPr lang="en-GB" dirty="0">
              <a:solidFill>
                <a:srgbClr val="002060"/>
              </a:solidFill>
            </a:endParaRPr>
          </a:p>
        </p:txBody>
      </p:sp>
      <p:pic>
        <p:nvPicPr>
          <p:cNvPr id="5" name="Graphic 4">
            <a:extLst>
              <a:ext uri="{FF2B5EF4-FFF2-40B4-BE49-F238E27FC236}">
                <a16:creationId xmlns:a16="http://schemas.microsoft.com/office/drawing/2014/main" id="{FCD565AC-6DA6-49FF-A907-D06A6EB0AF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5684" y="1756940"/>
            <a:ext cx="5378316" cy="5785458"/>
          </a:xfrm>
          <a:prstGeom prst="rect">
            <a:avLst/>
          </a:prstGeom>
        </p:spPr>
      </p:pic>
      <p:sp>
        <p:nvSpPr>
          <p:cNvPr id="4" name="TextBox 3">
            <a:extLst>
              <a:ext uri="{FF2B5EF4-FFF2-40B4-BE49-F238E27FC236}">
                <a16:creationId xmlns:a16="http://schemas.microsoft.com/office/drawing/2014/main" id="{C2434EE4-9DF1-4CF6-9D62-FAC3D134F170}"/>
              </a:ext>
            </a:extLst>
          </p:cNvPr>
          <p:cNvSpPr txBox="1"/>
          <p:nvPr/>
        </p:nvSpPr>
        <p:spPr>
          <a:xfrm>
            <a:off x="348093" y="1031320"/>
            <a:ext cx="8447813" cy="3416320"/>
          </a:xfrm>
          <a:prstGeom prst="rect">
            <a:avLst/>
          </a:prstGeom>
          <a:noFill/>
        </p:spPr>
        <p:txBody>
          <a:bodyPr wrap="square" lIns="91440" tIns="45720" rIns="91440" bIns="45720" rtlCol="0" anchor="t">
            <a:spAutoFit/>
          </a:bodyPr>
          <a:lstStyle/>
          <a:p>
            <a:pPr marL="342900" indent="-342900" fontAlgn="ctr">
              <a:lnSpc>
                <a:spcPct val="150000"/>
              </a:lnSpc>
              <a:buFont typeface="+mj-lt"/>
              <a:buAutoNum type="arabicPeriod"/>
            </a:pPr>
            <a:r>
              <a:rPr lang="en-GB" dirty="0">
                <a:solidFill>
                  <a:srgbClr val="002060"/>
                </a:solidFill>
              </a:rPr>
              <a:t>Introduction - John Seabourn (Chief Digital Officer) 5m</a:t>
            </a:r>
          </a:p>
          <a:p>
            <a:pPr marL="342900" indent="-342900" fontAlgn="ctr">
              <a:lnSpc>
                <a:spcPct val="150000"/>
              </a:lnSpc>
              <a:buFont typeface="+mj-lt"/>
              <a:buAutoNum type="arabicPeriod"/>
            </a:pPr>
            <a:r>
              <a:rPr lang="en-GB" dirty="0">
                <a:solidFill>
                  <a:srgbClr val="002060"/>
                </a:solidFill>
              </a:rPr>
              <a:t>Compliance and data quality – David Lecore (Head of Data Services &amp; Compliance) 10m</a:t>
            </a:r>
          </a:p>
          <a:p>
            <a:pPr marL="342900" indent="-342900" fontAlgn="ctr">
              <a:lnSpc>
                <a:spcPct val="150000"/>
              </a:lnSpc>
              <a:buFont typeface="+mj-lt"/>
              <a:buAutoNum type="arabicPeriod"/>
            </a:pPr>
            <a:r>
              <a:rPr lang="en-GB" dirty="0">
                <a:solidFill>
                  <a:srgbClr val="002060"/>
                </a:solidFill>
              </a:rPr>
              <a:t>Transition Project update – Andy Thompson (NDR Manager) 5m</a:t>
            </a:r>
          </a:p>
          <a:p>
            <a:pPr marL="342900" indent="-342900" fontAlgn="ctr">
              <a:lnSpc>
                <a:spcPct val="150000"/>
              </a:lnSpc>
              <a:buFont typeface="+mj-lt"/>
              <a:buAutoNum type="arabicPeriod"/>
            </a:pPr>
            <a:r>
              <a:rPr lang="en-GB" dirty="0">
                <a:solidFill>
                  <a:srgbClr val="002060"/>
                </a:solidFill>
              </a:rPr>
              <a:t>A look at forthcoming functionality – Joseph </a:t>
            </a:r>
            <a:r>
              <a:rPr lang="en-GB" dirty="0">
                <a:solidFill>
                  <a:srgbClr val="002060"/>
                </a:solidFill>
                <a:highlight>
                  <a:srgbClr val="FFFFFF"/>
                </a:highlight>
              </a:rPr>
              <a:t>Nicholson (Osokey) 20m</a:t>
            </a:r>
          </a:p>
          <a:p>
            <a:pPr marL="342900" indent="-342900" fontAlgn="ctr">
              <a:lnSpc>
                <a:spcPct val="150000"/>
              </a:lnSpc>
              <a:buFont typeface="+mj-lt"/>
              <a:buAutoNum type="arabicPeriod"/>
            </a:pPr>
            <a:r>
              <a:rPr lang="en-GB" dirty="0">
                <a:solidFill>
                  <a:srgbClr val="002060"/>
                </a:solidFill>
              </a:rPr>
              <a:t>Short break</a:t>
            </a:r>
          </a:p>
          <a:p>
            <a:pPr marL="342900" indent="-342900" fontAlgn="ctr">
              <a:lnSpc>
                <a:spcPct val="150000"/>
              </a:lnSpc>
              <a:buFont typeface="+mj-lt"/>
              <a:buAutoNum type="arabicPeriod"/>
            </a:pPr>
            <a:r>
              <a:rPr lang="en-GB" dirty="0">
                <a:solidFill>
                  <a:srgbClr val="002060"/>
                </a:solidFill>
              </a:rPr>
              <a:t>NDR User FAQs Overview – Andy Thompson (NDR Manager) 40m</a:t>
            </a:r>
          </a:p>
          <a:p>
            <a:pPr marL="342900" indent="-342900" fontAlgn="ctr">
              <a:lnSpc>
                <a:spcPct val="150000"/>
              </a:lnSpc>
              <a:buFont typeface="+mj-lt"/>
              <a:buAutoNum type="arabicPeriod"/>
            </a:pPr>
            <a:r>
              <a:rPr lang="en-GB" dirty="0">
                <a:solidFill>
                  <a:srgbClr val="002060"/>
                </a:solidFill>
              </a:rPr>
              <a:t>Open Q&amp;A – Andy Thompson &amp; Joseph Nicholson (Osokey) 20m</a:t>
            </a:r>
          </a:p>
        </p:txBody>
      </p:sp>
    </p:spTree>
    <p:extLst>
      <p:ext uri="{BB962C8B-B14F-4D97-AF65-F5344CB8AC3E}">
        <p14:creationId xmlns:p14="http://schemas.microsoft.com/office/powerpoint/2010/main" val="3622805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72">
            <a:extLst>
              <a:ext uri="{FF2B5EF4-FFF2-40B4-BE49-F238E27FC236}">
                <a16:creationId xmlns:a16="http://schemas.microsoft.com/office/drawing/2014/main" id="{8992FFF9-7F11-4713-B213-C2D333EAD520}"/>
              </a:ext>
              <a:ext uri="{C183D7F6-B498-43B3-948B-1728B52AA6E4}">
                <adec:decorative xmlns:adec="http://schemas.microsoft.com/office/drawing/2017/decorative" val="1"/>
              </a:ext>
            </a:extLst>
          </p:cNvPr>
          <p:cNvSpPr/>
          <p:nvPr/>
        </p:nvSpPr>
        <p:spPr>
          <a:xfrm>
            <a:off x="0" y="4870351"/>
            <a:ext cx="9144000" cy="276882"/>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45662" tIns="45662" rIns="108000" bIns="45662" numCol="1" anchor="ctr">
            <a:spAutoFit/>
          </a:bodyPr>
          <a:lstStyle>
            <a:lvl1pPr algn="ctr">
              <a:defRPr sz="1600" b="1">
                <a:solidFill>
                  <a:srgbClr val="FFFFFF"/>
                </a:solidFill>
              </a:defRPr>
            </a:lvl1pPr>
          </a:lstStyle>
          <a:p>
            <a:pPr algn="r" defTabSz="913025">
              <a:defRPr/>
            </a:pPr>
            <a:endParaRPr sz="1200" kern="0">
              <a:solidFill>
                <a:prstClr val="white"/>
              </a:solidFill>
              <a:latin typeface="Arial"/>
              <a:cs typeface="Arial" panose="020B0604020202020204" pitchFamily="34" charset="0"/>
            </a:endParaRPr>
          </a:p>
        </p:txBody>
      </p:sp>
      <p:sp>
        <p:nvSpPr>
          <p:cNvPr id="4" name="Title 3">
            <a:extLst>
              <a:ext uri="{FF2B5EF4-FFF2-40B4-BE49-F238E27FC236}">
                <a16:creationId xmlns:a16="http://schemas.microsoft.com/office/drawing/2014/main" id="{874554EA-59BC-41DA-91D4-50EA47448B2D}"/>
              </a:ext>
            </a:extLst>
          </p:cNvPr>
          <p:cNvSpPr>
            <a:spLocks noGrp="1"/>
          </p:cNvSpPr>
          <p:nvPr>
            <p:ph type="title"/>
          </p:nvPr>
        </p:nvSpPr>
        <p:spPr>
          <a:xfrm>
            <a:off x="431800" y="195264"/>
            <a:ext cx="5321576" cy="376237"/>
          </a:xfrm>
        </p:spPr>
        <p:txBody>
          <a:bodyPr/>
          <a:lstStyle/>
          <a:p>
            <a:r>
              <a:rPr lang="en-GB" dirty="0">
                <a:solidFill>
                  <a:schemeClr val="tx2"/>
                </a:solidFill>
              </a:rPr>
              <a:t>What is the OGA’s role?</a:t>
            </a:r>
          </a:p>
        </p:txBody>
      </p:sp>
      <p:sp>
        <p:nvSpPr>
          <p:cNvPr id="2" name="Text Placeholder 1">
            <a:extLst>
              <a:ext uri="{FF2B5EF4-FFF2-40B4-BE49-F238E27FC236}">
                <a16:creationId xmlns:a16="http://schemas.microsoft.com/office/drawing/2014/main" id="{DCB2AA4D-36F2-4926-A653-2F85CC08809D}"/>
              </a:ext>
            </a:extLst>
          </p:cNvPr>
          <p:cNvSpPr>
            <a:spLocks noGrp="1"/>
          </p:cNvSpPr>
          <p:nvPr>
            <p:ph type="body" sz="quarter" idx="10"/>
          </p:nvPr>
        </p:nvSpPr>
        <p:spPr>
          <a:xfrm>
            <a:off x="0" y="4867276"/>
            <a:ext cx="9144000" cy="276225"/>
          </a:xfrm>
        </p:spPr>
        <p:txBody>
          <a:bodyPr/>
          <a:lstStyle/>
          <a:p>
            <a:r>
              <a:rPr lang="en-GB" dirty="0"/>
              <a:t> </a:t>
            </a:r>
          </a:p>
        </p:txBody>
      </p:sp>
      <p:pic>
        <p:nvPicPr>
          <p:cNvPr id="11" name="Graphic 10" descr="Graphic illustrating the OGA's to Influence and Regulate industry, and to enable the Energy Transition">
            <a:extLst>
              <a:ext uri="{FF2B5EF4-FFF2-40B4-BE49-F238E27FC236}">
                <a16:creationId xmlns:a16="http://schemas.microsoft.com/office/drawing/2014/main" id="{0F8DA619-9E05-4A83-BE41-456BD09479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339313" y="499569"/>
            <a:ext cx="4938713" cy="4845088"/>
          </a:xfrm>
          <a:prstGeom prst="rect">
            <a:avLst/>
          </a:prstGeom>
        </p:spPr>
      </p:pic>
      <p:sp>
        <p:nvSpPr>
          <p:cNvPr id="12" name="TextBox 11">
            <a:extLst>
              <a:ext uri="{FF2B5EF4-FFF2-40B4-BE49-F238E27FC236}">
                <a16:creationId xmlns:a16="http://schemas.microsoft.com/office/drawing/2014/main" id="{4693AB56-8703-4677-BCAF-89DB56B16624}"/>
              </a:ext>
            </a:extLst>
          </p:cNvPr>
          <p:cNvSpPr txBox="1"/>
          <p:nvPr/>
        </p:nvSpPr>
        <p:spPr>
          <a:xfrm>
            <a:off x="315456" y="666569"/>
            <a:ext cx="4140200" cy="2654573"/>
          </a:xfrm>
          <a:prstGeom prst="rect">
            <a:avLst/>
          </a:prstGeom>
          <a:noFill/>
        </p:spPr>
        <p:txBody>
          <a:bodyPr wrap="square" rtlCol="0">
            <a:spAutoFit/>
          </a:bodyPr>
          <a:lstStyle/>
          <a:p>
            <a:pPr defTabSz="685800">
              <a:defRPr/>
            </a:pPr>
            <a:r>
              <a:rPr lang="en-GB" sz="1350" spc="-40">
                <a:solidFill>
                  <a:srgbClr val="003E52"/>
                </a:solidFill>
                <a:latin typeface="Arial" panose="020B0604020202020204"/>
              </a:rPr>
              <a:t>“The Oil and Gas Authority’s (OGA) role is to </a:t>
            </a:r>
            <a:r>
              <a:rPr lang="en-GB" b="1" spc="-40">
                <a:solidFill>
                  <a:srgbClr val="3A5963"/>
                </a:solidFill>
                <a:latin typeface="Arial" panose="020B0604020202020204"/>
              </a:rPr>
              <a:t>regulate</a:t>
            </a:r>
            <a:r>
              <a:rPr lang="en-GB" sz="1350" spc="-40">
                <a:solidFill>
                  <a:srgbClr val="003E52"/>
                </a:solidFill>
                <a:latin typeface="Arial" panose="020B0604020202020204"/>
              </a:rPr>
              <a:t> and </a:t>
            </a:r>
            <a:r>
              <a:rPr lang="en-GB" b="1" spc="-40">
                <a:solidFill>
                  <a:srgbClr val="003E52"/>
                </a:solidFill>
                <a:latin typeface="Arial" panose="020B0604020202020204"/>
              </a:rPr>
              <a:t>influence</a:t>
            </a:r>
            <a:r>
              <a:rPr lang="en-GB" sz="1350" spc="-40">
                <a:solidFill>
                  <a:srgbClr val="003E52"/>
                </a:solidFill>
                <a:latin typeface="Arial" panose="020B0604020202020204"/>
              </a:rPr>
              <a:t> the UK oil and gas industry. The OGA aims to be a </a:t>
            </a:r>
            <a:r>
              <a:rPr lang="en-GB" b="1" spc="-40">
                <a:solidFill>
                  <a:srgbClr val="003E52"/>
                </a:solidFill>
                <a:latin typeface="Arial" panose="020B0604020202020204"/>
              </a:rPr>
              <a:t>value creator</a:t>
            </a:r>
            <a:r>
              <a:rPr lang="en-GB" sz="1350" spc="-40">
                <a:solidFill>
                  <a:srgbClr val="003E52"/>
                </a:solidFill>
                <a:latin typeface="Arial" panose="020B0604020202020204"/>
              </a:rPr>
              <a:t>; </a:t>
            </a:r>
            <a:r>
              <a:rPr lang="en-GB" b="1" spc="-40">
                <a:solidFill>
                  <a:srgbClr val="003E52"/>
                </a:solidFill>
                <a:latin typeface="Arial" panose="020B0604020202020204"/>
              </a:rPr>
              <a:t>maximising economic recovery </a:t>
            </a:r>
            <a:r>
              <a:rPr lang="en-GB" sz="1350" spc="-40">
                <a:solidFill>
                  <a:srgbClr val="003E52"/>
                </a:solidFill>
                <a:latin typeface="Arial" panose="020B0604020202020204"/>
              </a:rPr>
              <a:t>from the UK’s hydrocarbon resources and helping meet the UK’s energy demands, whilst supporting the industry’s </a:t>
            </a:r>
            <a:r>
              <a:rPr lang="en-GB" b="1" spc="-40">
                <a:solidFill>
                  <a:srgbClr val="003E52"/>
                </a:solidFill>
                <a:latin typeface="Arial" panose="020B0604020202020204"/>
              </a:rPr>
              <a:t>energy transition</a:t>
            </a:r>
            <a:r>
              <a:rPr lang="en-GB" sz="1350" spc="-40">
                <a:solidFill>
                  <a:srgbClr val="003E52"/>
                </a:solidFill>
                <a:latin typeface="Arial" panose="020B0604020202020204"/>
              </a:rPr>
              <a:t> and move to </a:t>
            </a:r>
            <a:r>
              <a:rPr lang="en-GB" b="1" spc="-40">
                <a:solidFill>
                  <a:srgbClr val="003E52"/>
                </a:solidFill>
                <a:latin typeface="Arial" panose="020B0604020202020204"/>
              </a:rPr>
              <a:t>net zero </a:t>
            </a:r>
            <a:r>
              <a:rPr lang="en-GB" sz="1350" spc="-40">
                <a:solidFill>
                  <a:srgbClr val="003E52"/>
                </a:solidFill>
                <a:latin typeface="Arial" panose="020B0604020202020204"/>
              </a:rPr>
              <a:t>carbon by 2050. It works in conjunction with other regulatory authorities and has a range of </a:t>
            </a:r>
            <a:r>
              <a:rPr lang="en-GB" b="1" spc="-40">
                <a:solidFill>
                  <a:srgbClr val="003E52"/>
                </a:solidFill>
                <a:latin typeface="Arial" panose="020B0604020202020204"/>
              </a:rPr>
              <a:t>powers</a:t>
            </a:r>
            <a:r>
              <a:rPr lang="en-GB" sz="1350" spc="-40">
                <a:solidFill>
                  <a:srgbClr val="003E52"/>
                </a:solidFill>
                <a:latin typeface="Arial" panose="020B0604020202020204"/>
              </a:rPr>
              <a:t> to deliver this remit”</a:t>
            </a:r>
          </a:p>
          <a:p>
            <a:pPr algn="r" defTabSz="685800">
              <a:defRPr/>
            </a:pPr>
            <a:r>
              <a:rPr lang="en-GB" sz="900" spc="-40">
                <a:solidFill>
                  <a:srgbClr val="000000"/>
                </a:solidFill>
                <a:latin typeface="Arial" panose="020B0604020202020204"/>
              </a:rPr>
              <a:t>OGA Strategy, 2020</a:t>
            </a:r>
          </a:p>
        </p:txBody>
      </p:sp>
      <p:sp>
        <p:nvSpPr>
          <p:cNvPr id="3" name="Rectangle 2">
            <a:extLst>
              <a:ext uri="{FF2B5EF4-FFF2-40B4-BE49-F238E27FC236}">
                <a16:creationId xmlns:a16="http://schemas.microsoft.com/office/drawing/2014/main" id="{8EC44788-CEBC-487A-99F1-F0E4B80CE67B}"/>
              </a:ext>
            </a:extLst>
          </p:cNvPr>
          <p:cNvSpPr/>
          <p:nvPr/>
        </p:nvSpPr>
        <p:spPr>
          <a:xfrm>
            <a:off x="315456" y="3393126"/>
            <a:ext cx="4140200" cy="1477328"/>
          </a:xfrm>
          <a:prstGeom prst="rect">
            <a:avLst/>
          </a:prstGeom>
        </p:spPr>
        <p:txBody>
          <a:bodyPr wrap="square">
            <a:spAutoFit/>
          </a:bodyPr>
          <a:lstStyle/>
          <a:p>
            <a:pPr defTabSz="685800">
              <a:defRPr/>
            </a:pPr>
            <a:r>
              <a:rPr lang="en-GB" sz="1350" spc="-40">
                <a:solidFill>
                  <a:srgbClr val="008624"/>
                </a:solidFill>
                <a:latin typeface="Arial" panose="020B0604020202020204"/>
              </a:rPr>
              <a:t>“the </a:t>
            </a:r>
            <a:r>
              <a:rPr lang="en-GB" b="1" spc="-40">
                <a:solidFill>
                  <a:srgbClr val="008624"/>
                </a:solidFill>
                <a:latin typeface="Arial" panose="020B0604020202020204"/>
              </a:rPr>
              <a:t>ready</a:t>
            </a:r>
            <a:r>
              <a:rPr lang="en-GB" sz="1350" spc="-40">
                <a:solidFill>
                  <a:srgbClr val="008624"/>
                </a:solidFill>
                <a:latin typeface="Arial" panose="020B0604020202020204"/>
              </a:rPr>
              <a:t> access to </a:t>
            </a:r>
            <a:r>
              <a:rPr lang="en-GB" b="1" spc="-40">
                <a:solidFill>
                  <a:srgbClr val="008624"/>
                </a:solidFill>
                <a:latin typeface="Arial" panose="020B0604020202020204"/>
              </a:rPr>
              <a:t>timely</a:t>
            </a:r>
            <a:r>
              <a:rPr lang="en-GB" sz="1350" spc="-40">
                <a:solidFill>
                  <a:srgbClr val="008624"/>
                </a:solidFill>
                <a:latin typeface="Arial" panose="020B0604020202020204"/>
              </a:rPr>
              <a:t> data is a prerequisite for a competitive market and this is even more important in an industry which relies on </a:t>
            </a:r>
            <a:r>
              <a:rPr lang="en-GB" b="1" spc="-40">
                <a:solidFill>
                  <a:srgbClr val="008624"/>
                </a:solidFill>
                <a:latin typeface="Arial" panose="020B0604020202020204"/>
              </a:rPr>
              <a:t>good</a:t>
            </a:r>
            <a:r>
              <a:rPr lang="en-GB" sz="1350" spc="-40">
                <a:solidFill>
                  <a:srgbClr val="008624"/>
                </a:solidFill>
                <a:latin typeface="Arial" panose="020B0604020202020204"/>
              </a:rPr>
              <a:t> data to </a:t>
            </a:r>
            <a:r>
              <a:rPr lang="en-GB" b="1" spc="-40">
                <a:solidFill>
                  <a:srgbClr val="008624"/>
                </a:solidFill>
                <a:latin typeface="Arial" panose="020B0604020202020204"/>
              </a:rPr>
              <a:t>create value</a:t>
            </a:r>
            <a:r>
              <a:rPr lang="en-GB" sz="1350" spc="-40">
                <a:solidFill>
                  <a:srgbClr val="008624"/>
                </a:solidFill>
                <a:latin typeface="Arial" panose="020B0604020202020204"/>
              </a:rPr>
              <a:t>”</a:t>
            </a:r>
          </a:p>
          <a:p>
            <a:pPr algn="r" defTabSz="685800">
              <a:defRPr/>
            </a:pPr>
            <a:r>
              <a:rPr lang="en-GB" sz="900" spc="-40">
                <a:solidFill>
                  <a:srgbClr val="000000"/>
                </a:solidFill>
                <a:latin typeface="Arial" panose="020B0604020202020204"/>
              </a:rPr>
              <a:t>Sir Ian Wood (The Wood Maximising Recovery Review), 2014</a:t>
            </a:r>
          </a:p>
          <a:p>
            <a:pPr defTabSz="685800">
              <a:defRPr/>
            </a:pPr>
            <a:endParaRPr lang="en-GB" sz="1350" spc="-40">
              <a:solidFill>
                <a:srgbClr val="008624"/>
              </a:solidFill>
              <a:latin typeface="Arial" panose="020B0604020202020204"/>
            </a:endParaRPr>
          </a:p>
        </p:txBody>
      </p:sp>
    </p:spTree>
    <p:extLst>
      <p:ext uri="{BB962C8B-B14F-4D97-AF65-F5344CB8AC3E}">
        <p14:creationId xmlns:p14="http://schemas.microsoft.com/office/powerpoint/2010/main" val="3516458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964A4F-E83B-4871-8EF1-63B88E289DDE}"/>
              </a:ext>
            </a:extLst>
          </p:cNvPr>
          <p:cNvSpPr>
            <a:spLocks noGrp="1"/>
          </p:cNvSpPr>
          <p:nvPr>
            <p:ph type="title"/>
          </p:nvPr>
        </p:nvSpPr>
        <p:spPr>
          <a:xfrm>
            <a:off x="196475" y="164851"/>
            <a:ext cx="6877424" cy="376237"/>
          </a:xfrm>
        </p:spPr>
        <p:txBody>
          <a:bodyPr>
            <a:normAutofit/>
          </a:bodyPr>
          <a:lstStyle/>
          <a:p>
            <a:r>
              <a:rPr lang="en-GB" b="1" spc="0" dirty="0">
                <a:solidFill>
                  <a:srgbClr val="002060"/>
                </a:solidFill>
                <a:latin typeface="Arial" panose="020B0604020202020204" pitchFamily="34" charset="0"/>
                <a:cs typeface="Arial" panose="020B0604020202020204" pitchFamily="34" charset="0"/>
              </a:rPr>
              <a:t>How OGA approach</a:t>
            </a:r>
            <a:r>
              <a:rPr lang="en-GB" dirty="0">
                <a:solidFill>
                  <a:srgbClr val="002060"/>
                </a:solidFill>
              </a:rPr>
              <a:t> Data &amp; Digital </a:t>
            </a:r>
            <a:endParaRPr lang="en-GB" b="1" spc="0" dirty="0">
              <a:solidFill>
                <a:srgbClr val="002060"/>
              </a:solidFill>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7A41D8A6-5B77-47AE-B93A-F468A3381479}"/>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GB"/>
          </a:p>
        </p:txBody>
      </p:sp>
      <p:sp>
        <p:nvSpPr>
          <p:cNvPr id="20" name="Rectangle 19">
            <a:extLst>
              <a:ext uri="{FF2B5EF4-FFF2-40B4-BE49-F238E27FC236}">
                <a16:creationId xmlns:a16="http://schemas.microsoft.com/office/drawing/2014/main" id="{2FC83809-5FB0-4DAC-80FD-3D5BE32C40EA}"/>
              </a:ext>
            </a:extLst>
          </p:cNvPr>
          <p:cNvSpPr/>
          <p:nvPr/>
        </p:nvSpPr>
        <p:spPr>
          <a:xfrm>
            <a:off x="196475" y="800320"/>
            <a:ext cx="2788940" cy="584775"/>
          </a:xfrm>
          <a:prstGeom prst="rect">
            <a:avLst/>
          </a:prstGeom>
        </p:spPr>
        <p:txBody>
          <a:bodyPr wrap="square">
            <a:spAutoFit/>
          </a:bodyPr>
          <a:lstStyle/>
          <a:p>
            <a:pPr algn="ctr"/>
            <a:r>
              <a:rPr lang="en-GB" sz="1600" b="1">
                <a:solidFill>
                  <a:srgbClr val="002060"/>
                </a:solidFill>
              </a:rPr>
              <a:t>Fundamental change in delivering value</a:t>
            </a:r>
            <a:endParaRPr lang="en-GB">
              <a:solidFill>
                <a:srgbClr val="002060"/>
              </a:solidFill>
            </a:endParaRPr>
          </a:p>
        </p:txBody>
      </p:sp>
      <p:sp>
        <p:nvSpPr>
          <p:cNvPr id="13" name="TextBox 12">
            <a:extLst>
              <a:ext uri="{FF2B5EF4-FFF2-40B4-BE49-F238E27FC236}">
                <a16:creationId xmlns:a16="http://schemas.microsoft.com/office/drawing/2014/main" id="{5001E4EB-2E26-4BD9-A2D0-F2F9047523E8}"/>
              </a:ext>
            </a:extLst>
          </p:cNvPr>
          <p:cNvSpPr txBox="1"/>
          <p:nvPr/>
        </p:nvSpPr>
        <p:spPr>
          <a:xfrm>
            <a:off x="198629" y="2728605"/>
            <a:ext cx="2788934" cy="1985159"/>
          </a:xfrm>
          <a:prstGeom prst="rect">
            <a:avLst/>
          </a:prstGeom>
          <a:noFill/>
        </p:spPr>
        <p:txBody>
          <a:bodyPr wrap="square" lIns="0" rIns="0" rtlCol="0">
            <a:spAutoFit/>
          </a:bodyPr>
          <a:lstStyle/>
          <a:p>
            <a:pPr>
              <a:spcAft>
                <a:spcPts val="600"/>
              </a:spcAft>
            </a:pPr>
            <a:r>
              <a:rPr lang="en-GB" sz="1200" b="1">
                <a:solidFill>
                  <a:srgbClr val="002060"/>
                </a:solidFill>
              </a:rPr>
              <a:t>New systems = New processes</a:t>
            </a:r>
          </a:p>
          <a:p>
            <a:pPr marL="171450" indent="-171450">
              <a:spcAft>
                <a:spcPts val="600"/>
              </a:spcAft>
              <a:buFont typeface="Arial" panose="020B0604020202020204" pitchFamily="34" charset="0"/>
              <a:buChar char="•"/>
            </a:pPr>
            <a:r>
              <a:rPr lang="en-GB" sz="1200">
                <a:solidFill>
                  <a:srgbClr val="002060"/>
                </a:solidFill>
              </a:rPr>
              <a:t>The new system is designed to be a major change from the existing system</a:t>
            </a:r>
          </a:p>
          <a:p>
            <a:pPr marL="171450" indent="-171450">
              <a:spcAft>
                <a:spcPts val="600"/>
              </a:spcAft>
              <a:buFont typeface="Arial" panose="020B0604020202020204" pitchFamily="34" charset="0"/>
              <a:buChar char="•"/>
            </a:pPr>
            <a:r>
              <a:rPr lang="en-GB" sz="1200">
                <a:solidFill>
                  <a:srgbClr val="002060"/>
                </a:solidFill>
              </a:rPr>
              <a:t>The purpose of the NDR is to enable the reporting of information and samples to the OGA and manage their subsequent disclosure</a:t>
            </a:r>
          </a:p>
          <a:p>
            <a:pPr marL="171450" indent="-171450">
              <a:spcAft>
                <a:spcPts val="600"/>
              </a:spcAft>
              <a:buFont typeface="Arial" panose="020B0604020202020204" pitchFamily="34" charset="0"/>
              <a:buChar char="•"/>
            </a:pPr>
            <a:r>
              <a:rPr lang="en-GB" sz="1200">
                <a:solidFill>
                  <a:srgbClr val="002060"/>
                </a:solidFill>
              </a:rPr>
              <a:t>Modern data ingress and egress make this a much easier process</a:t>
            </a:r>
          </a:p>
        </p:txBody>
      </p:sp>
      <p:sp>
        <p:nvSpPr>
          <p:cNvPr id="23" name="Rectangle 22">
            <a:extLst>
              <a:ext uri="{FF2B5EF4-FFF2-40B4-BE49-F238E27FC236}">
                <a16:creationId xmlns:a16="http://schemas.microsoft.com/office/drawing/2014/main" id="{72DEA29B-E2EE-4D2C-B9F7-593BFEAD460D}"/>
              </a:ext>
            </a:extLst>
          </p:cNvPr>
          <p:cNvSpPr/>
          <p:nvPr/>
        </p:nvSpPr>
        <p:spPr>
          <a:xfrm>
            <a:off x="3588877" y="800320"/>
            <a:ext cx="1991683" cy="338554"/>
          </a:xfrm>
          <a:prstGeom prst="rect">
            <a:avLst/>
          </a:prstGeom>
        </p:spPr>
        <p:txBody>
          <a:bodyPr wrap="square">
            <a:spAutoFit/>
          </a:bodyPr>
          <a:lstStyle/>
          <a:p>
            <a:r>
              <a:rPr lang="en-GB" sz="1600" b="1">
                <a:solidFill>
                  <a:srgbClr val="002060"/>
                </a:solidFill>
                <a:highlight>
                  <a:srgbClr val="FFFFFF"/>
                </a:highlight>
              </a:rPr>
              <a:t>Form and Manner</a:t>
            </a:r>
            <a:endParaRPr lang="en-GB">
              <a:solidFill>
                <a:srgbClr val="002060"/>
              </a:solidFill>
              <a:highlight>
                <a:srgbClr val="FFFFFF"/>
              </a:highlight>
            </a:endParaRPr>
          </a:p>
        </p:txBody>
      </p:sp>
      <p:grpSp>
        <p:nvGrpSpPr>
          <p:cNvPr id="3" name="Group 2" descr="Graphic of OGA documents that describe the required format of reportable licence data.">
            <a:extLst>
              <a:ext uri="{FF2B5EF4-FFF2-40B4-BE49-F238E27FC236}">
                <a16:creationId xmlns:a16="http://schemas.microsoft.com/office/drawing/2014/main" id="{ABED8AE5-8EE9-44D0-AB59-BE32A09EF11B}"/>
              </a:ext>
            </a:extLst>
          </p:cNvPr>
          <p:cNvGrpSpPr/>
          <p:nvPr/>
        </p:nvGrpSpPr>
        <p:grpSpPr>
          <a:xfrm>
            <a:off x="3195521" y="1098222"/>
            <a:ext cx="2827986" cy="1722076"/>
            <a:chOff x="3195521" y="1098222"/>
            <a:chExt cx="2827986" cy="1722076"/>
          </a:xfrm>
        </p:grpSpPr>
        <p:pic>
          <p:nvPicPr>
            <p:cNvPr id="21" name="Picture 2">
              <a:extLst>
                <a:ext uri="{FF2B5EF4-FFF2-40B4-BE49-F238E27FC236}">
                  <a16:creationId xmlns:a16="http://schemas.microsoft.com/office/drawing/2014/main" id="{4A728200-797B-407A-8977-B394A6D3B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521" y="1098222"/>
              <a:ext cx="1335847" cy="16023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a:extLst>
                <a:ext uri="{FF2B5EF4-FFF2-40B4-BE49-F238E27FC236}">
                  <a16:creationId xmlns:a16="http://schemas.microsoft.com/office/drawing/2014/main" id="{04042D11-D5B1-4D0E-977F-F486F4A741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2621" y="1173580"/>
              <a:ext cx="1279105" cy="15862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a:extLst>
                <a:ext uri="{FF2B5EF4-FFF2-40B4-BE49-F238E27FC236}">
                  <a16:creationId xmlns:a16="http://schemas.microsoft.com/office/drawing/2014/main" id="{85972599-C202-4594-B953-E9E855109D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738" y="1217993"/>
              <a:ext cx="1292769" cy="1602305"/>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27077A58-948F-4E31-B5D6-2A6565308617}"/>
              </a:ext>
            </a:extLst>
          </p:cNvPr>
          <p:cNvSpPr txBox="1"/>
          <p:nvPr/>
        </p:nvSpPr>
        <p:spPr>
          <a:xfrm>
            <a:off x="3244690" y="2728605"/>
            <a:ext cx="2680058" cy="2169825"/>
          </a:xfrm>
          <a:prstGeom prst="rect">
            <a:avLst/>
          </a:prstGeom>
          <a:noFill/>
        </p:spPr>
        <p:txBody>
          <a:bodyPr wrap="square" lIns="0" tIns="45720" rIns="0" bIns="45720" rtlCol="0" anchor="t">
            <a:spAutoFit/>
          </a:bodyPr>
          <a:lstStyle/>
          <a:p>
            <a:pPr>
              <a:spcAft>
                <a:spcPts val="600"/>
              </a:spcAft>
            </a:pPr>
            <a:r>
              <a:rPr lang="en-GB" sz="1200" b="1">
                <a:solidFill>
                  <a:srgbClr val="002060"/>
                </a:solidFill>
              </a:rPr>
              <a:t>Data quality built in</a:t>
            </a:r>
          </a:p>
          <a:p>
            <a:pPr marL="171450" indent="-171450">
              <a:spcAft>
                <a:spcPts val="600"/>
              </a:spcAft>
              <a:buFont typeface="Arial" panose="020B0604020202020204" pitchFamily="34" charset="0"/>
              <a:buChar char="•"/>
            </a:pPr>
            <a:r>
              <a:rPr lang="en-GB" sz="1200">
                <a:solidFill>
                  <a:srgbClr val="002060"/>
                </a:solidFill>
              </a:rPr>
              <a:t>The OGA requires that data reported to the NDR conforms to the required “from and manner” set out by the OGA</a:t>
            </a:r>
          </a:p>
          <a:p>
            <a:pPr marL="171450" indent="-171450">
              <a:spcAft>
                <a:spcPts val="600"/>
              </a:spcAft>
              <a:buFont typeface="Arial" panose="020B0604020202020204" pitchFamily="34" charset="0"/>
              <a:buChar char="•"/>
            </a:pPr>
            <a:r>
              <a:rPr lang="en-GB" sz="1200">
                <a:solidFill>
                  <a:srgbClr val="002060"/>
                </a:solidFill>
              </a:rPr>
              <a:t>The OGA now has the technology to ensure that quality data is reported to the NDR</a:t>
            </a:r>
          </a:p>
          <a:p>
            <a:pPr marL="171450" indent="-171450">
              <a:spcAft>
                <a:spcPts val="600"/>
              </a:spcAft>
              <a:buFont typeface="Arial" panose="020B0604020202020204" pitchFamily="34" charset="0"/>
              <a:buChar char="•"/>
            </a:pPr>
            <a:r>
              <a:rPr lang="en-GB" sz="1200">
                <a:solidFill>
                  <a:srgbClr val="002060"/>
                </a:solidFill>
                <a:highlight>
                  <a:srgbClr val="FFFFFF"/>
                </a:highlight>
                <a:cs typeface="Arial"/>
              </a:rPr>
              <a:t>This enables us to take a more robust posture on compliance</a:t>
            </a:r>
          </a:p>
        </p:txBody>
      </p:sp>
      <p:sp>
        <p:nvSpPr>
          <p:cNvPr id="22" name="Rectangle 21">
            <a:extLst>
              <a:ext uri="{FF2B5EF4-FFF2-40B4-BE49-F238E27FC236}">
                <a16:creationId xmlns:a16="http://schemas.microsoft.com/office/drawing/2014/main" id="{01A69FA1-F923-4EFF-81A1-5CC12F83C376}"/>
              </a:ext>
            </a:extLst>
          </p:cNvPr>
          <p:cNvSpPr/>
          <p:nvPr/>
        </p:nvSpPr>
        <p:spPr>
          <a:xfrm>
            <a:off x="6178626" y="800320"/>
            <a:ext cx="2864706" cy="338554"/>
          </a:xfrm>
          <a:prstGeom prst="rect">
            <a:avLst/>
          </a:prstGeom>
        </p:spPr>
        <p:txBody>
          <a:bodyPr wrap="square">
            <a:spAutoFit/>
          </a:bodyPr>
          <a:lstStyle/>
          <a:p>
            <a:pPr algn="ctr"/>
            <a:r>
              <a:rPr lang="en-GB" sz="1600" b="1" dirty="0">
                <a:solidFill>
                  <a:srgbClr val="002060"/>
                </a:solidFill>
              </a:rPr>
              <a:t>Challenging the Status Quo</a:t>
            </a:r>
            <a:endParaRPr lang="en-GB" dirty="0">
              <a:solidFill>
                <a:srgbClr val="002060"/>
              </a:solidFill>
            </a:endParaRPr>
          </a:p>
        </p:txBody>
      </p:sp>
      <p:pic>
        <p:nvPicPr>
          <p:cNvPr id="43" name="Graphic 42" descr="NDR Logo">
            <a:extLst>
              <a:ext uri="{FF2B5EF4-FFF2-40B4-BE49-F238E27FC236}">
                <a16:creationId xmlns:a16="http://schemas.microsoft.com/office/drawing/2014/main" id="{C6490A47-F57A-4A52-B18B-A7A8FADB2D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21214" y="1230318"/>
            <a:ext cx="1434804" cy="1509128"/>
          </a:xfrm>
          <a:prstGeom prst="rect">
            <a:avLst/>
          </a:prstGeom>
        </p:spPr>
      </p:pic>
      <p:sp>
        <p:nvSpPr>
          <p:cNvPr id="16" name="TextBox 15">
            <a:extLst>
              <a:ext uri="{FF2B5EF4-FFF2-40B4-BE49-F238E27FC236}">
                <a16:creationId xmlns:a16="http://schemas.microsoft.com/office/drawing/2014/main" id="{B59FB74A-797F-43BB-A8C3-D15D63091776}"/>
              </a:ext>
            </a:extLst>
          </p:cNvPr>
          <p:cNvSpPr txBox="1"/>
          <p:nvPr/>
        </p:nvSpPr>
        <p:spPr>
          <a:xfrm>
            <a:off x="6277386" y="2728150"/>
            <a:ext cx="2680057" cy="1985159"/>
          </a:xfrm>
          <a:prstGeom prst="rect">
            <a:avLst/>
          </a:prstGeom>
          <a:noFill/>
        </p:spPr>
        <p:txBody>
          <a:bodyPr wrap="square" lIns="0" tIns="45720" rIns="0" bIns="45720" rtlCol="0" anchor="t">
            <a:spAutoFit/>
          </a:bodyPr>
          <a:lstStyle/>
          <a:p>
            <a:pPr>
              <a:spcAft>
                <a:spcPts val="600"/>
              </a:spcAft>
            </a:pPr>
            <a:r>
              <a:rPr lang="en-GB" sz="1200" b="1">
                <a:solidFill>
                  <a:srgbClr val="002060"/>
                </a:solidFill>
              </a:rPr>
              <a:t>The new system….</a:t>
            </a:r>
          </a:p>
          <a:p>
            <a:pPr marL="171450" indent="-171450">
              <a:spcAft>
                <a:spcPts val="600"/>
              </a:spcAft>
              <a:buFont typeface="Arial" panose="020B0604020202020204" pitchFamily="34" charset="0"/>
              <a:buChar char="•"/>
            </a:pPr>
            <a:r>
              <a:rPr lang="en-GB" sz="1200">
                <a:solidFill>
                  <a:srgbClr val="002060"/>
                </a:solidFill>
              </a:rPr>
              <a:t>Has been designed for the cloud computing era to be scalable and sustainable</a:t>
            </a:r>
            <a:endParaRPr lang="en-GB" sz="1200">
              <a:solidFill>
                <a:srgbClr val="002060"/>
              </a:solidFill>
              <a:cs typeface="Arial"/>
            </a:endParaRPr>
          </a:p>
          <a:p>
            <a:pPr marL="171450" indent="-171450">
              <a:spcAft>
                <a:spcPts val="600"/>
              </a:spcAft>
              <a:buFont typeface="Arial" panose="020B0604020202020204" pitchFamily="34" charset="0"/>
              <a:buChar char="•"/>
            </a:pPr>
            <a:r>
              <a:rPr lang="en-GB" sz="1200">
                <a:solidFill>
                  <a:srgbClr val="002060"/>
                </a:solidFill>
              </a:rPr>
              <a:t>Will be progressively developed to meet user needs – please give the OGA feedback </a:t>
            </a:r>
          </a:p>
          <a:p>
            <a:pPr marL="171450" indent="-171450">
              <a:spcAft>
                <a:spcPts val="600"/>
              </a:spcAft>
              <a:buFont typeface="Arial" panose="020B0604020202020204" pitchFamily="34" charset="0"/>
              <a:buChar char="•"/>
            </a:pPr>
            <a:r>
              <a:rPr lang="en-GB" sz="1200">
                <a:solidFill>
                  <a:srgbClr val="002060"/>
                </a:solidFill>
              </a:rPr>
              <a:t>The purpose and users of the service is much expanded</a:t>
            </a:r>
            <a:endParaRPr lang="en-GB" sz="1200">
              <a:solidFill>
                <a:srgbClr val="002060"/>
              </a:solidFill>
              <a:cs typeface="Arial"/>
            </a:endParaRPr>
          </a:p>
        </p:txBody>
      </p:sp>
      <p:cxnSp>
        <p:nvCxnSpPr>
          <p:cNvPr id="18" name="Straight Connector 17">
            <a:extLst>
              <a:ext uri="{FF2B5EF4-FFF2-40B4-BE49-F238E27FC236}">
                <a16:creationId xmlns:a16="http://schemas.microsoft.com/office/drawing/2014/main" id="{4F69AEA4-2EBE-45F7-B28F-A800B75A466A}"/>
              </a:ext>
              <a:ext uri="{C183D7F6-B498-43B3-948B-1728B52AA6E4}">
                <adec:decorative xmlns:adec="http://schemas.microsoft.com/office/drawing/2017/decorative" val="1"/>
              </a:ext>
            </a:extLst>
          </p:cNvPr>
          <p:cNvCxnSpPr>
            <a:cxnSpLocks/>
          </p:cNvCxnSpPr>
          <p:nvPr/>
        </p:nvCxnSpPr>
        <p:spPr>
          <a:xfrm>
            <a:off x="3068371" y="960684"/>
            <a:ext cx="0" cy="37909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8EC6BA6-9D70-46A4-AF4D-5C547E87F105}"/>
              </a:ext>
              <a:ext uri="{C183D7F6-B498-43B3-948B-1728B52AA6E4}">
                <adec:decorative xmlns:adec="http://schemas.microsoft.com/office/drawing/2017/decorative" val="1"/>
              </a:ext>
            </a:extLst>
          </p:cNvPr>
          <p:cNvCxnSpPr>
            <a:cxnSpLocks/>
          </p:cNvCxnSpPr>
          <p:nvPr/>
        </p:nvCxnSpPr>
        <p:spPr>
          <a:xfrm>
            <a:off x="6101066" y="960684"/>
            <a:ext cx="0" cy="37909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17AD10C-D4B0-4D78-90F3-9897A11D4113}"/>
              </a:ext>
              <a:ext uri="{C183D7F6-B498-43B3-948B-1728B52AA6E4}">
                <adec:decorative xmlns:adec="http://schemas.microsoft.com/office/drawing/2017/decorative" val="1"/>
              </a:ext>
            </a:extLst>
          </p:cNvPr>
          <p:cNvGrpSpPr/>
          <p:nvPr/>
        </p:nvGrpSpPr>
        <p:grpSpPr>
          <a:xfrm>
            <a:off x="196475" y="1527682"/>
            <a:ext cx="2671397" cy="920711"/>
            <a:chOff x="196475" y="1527682"/>
            <a:chExt cx="2671397" cy="920711"/>
          </a:xfrm>
        </p:grpSpPr>
        <p:pic>
          <p:nvPicPr>
            <p:cNvPr id="4" name="Graphic 3" descr="Workflow">
              <a:extLst>
                <a:ext uri="{FF2B5EF4-FFF2-40B4-BE49-F238E27FC236}">
                  <a16:creationId xmlns:a16="http://schemas.microsoft.com/office/drawing/2014/main" id="{A211BC75-B5AA-4975-A861-6BE44E2777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3999" y="1527682"/>
              <a:ext cx="914400" cy="914400"/>
            </a:xfrm>
            <a:prstGeom prst="rect">
              <a:avLst/>
            </a:prstGeom>
          </p:spPr>
        </p:pic>
        <p:pic>
          <p:nvPicPr>
            <p:cNvPr id="6" name="Graphic 5" descr="Cycle with people">
              <a:extLst>
                <a:ext uri="{FF2B5EF4-FFF2-40B4-BE49-F238E27FC236}">
                  <a16:creationId xmlns:a16="http://schemas.microsoft.com/office/drawing/2014/main" id="{DBBBB73A-73B2-4E2C-9351-8E71788C0A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6475" y="1533993"/>
              <a:ext cx="914400" cy="914400"/>
            </a:xfrm>
            <a:prstGeom prst="rect">
              <a:avLst/>
            </a:prstGeom>
          </p:spPr>
        </p:pic>
        <p:pic>
          <p:nvPicPr>
            <p:cNvPr id="9" name="Graphic 8" descr="Lightbulb and gear">
              <a:extLst>
                <a:ext uri="{FF2B5EF4-FFF2-40B4-BE49-F238E27FC236}">
                  <a16:creationId xmlns:a16="http://schemas.microsoft.com/office/drawing/2014/main" id="{4A1D0276-F9CA-4E28-8B8A-713500EEE78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53472" y="1533993"/>
              <a:ext cx="914400" cy="914400"/>
            </a:xfrm>
            <a:prstGeom prst="rect">
              <a:avLst/>
            </a:prstGeom>
          </p:spPr>
        </p:pic>
      </p:grpSp>
    </p:spTree>
    <p:extLst>
      <p:ext uri="{BB962C8B-B14F-4D97-AF65-F5344CB8AC3E}">
        <p14:creationId xmlns:p14="http://schemas.microsoft.com/office/powerpoint/2010/main" val="2009087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964A4F-E83B-4871-8EF1-63B88E289DDE}"/>
              </a:ext>
            </a:extLst>
          </p:cNvPr>
          <p:cNvSpPr>
            <a:spLocks noGrp="1"/>
          </p:cNvSpPr>
          <p:nvPr>
            <p:ph type="title"/>
          </p:nvPr>
        </p:nvSpPr>
        <p:spPr>
          <a:xfrm>
            <a:off x="186775" y="135574"/>
            <a:ext cx="6877424" cy="376237"/>
          </a:xfrm>
        </p:spPr>
        <p:txBody>
          <a:bodyPr>
            <a:normAutofit/>
          </a:bodyPr>
          <a:lstStyle/>
          <a:p>
            <a:r>
              <a:rPr lang="en-GB" b="1" spc="0" dirty="0">
                <a:solidFill>
                  <a:srgbClr val="002060"/>
                </a:solidFill>
                <a:latin typeface="Arial" panose="020B0604020202020204" pitchFamily="34" charset="0"/>
                <a:cs typeface="Arial" panose="020B0604020202020204" pitchFamily="34" charset="0"/>
              </a:rPr>
              <a:t>Why?</a:t>
            </a:r>
          </a:p>
        </p:txBody>
      </p:sp>
      <p:sp>
        <p:nvSpPr>
          <p:cNvPr id="2" name="Text Placeholder 1">
            <a:extLst>
              <a:ext uri="{FF2B5EF4-FFF2-40B4-BE49-F238E27FC236}">
                <a16:creationId xmlns:a16="http://schemas.microsoft.com/office/drawing/2014/main" id="{7A41D8A6-5B77-47AE-B93A-F468A3381479}"/>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GB"/>
          </a:p>
        </p:txBody>
      </p:sp>
      <p:cxnSp>
        <p:nvCxnSpPr>
          <p:cNvPr id="18" name="Straight Connector 17">
            <a:extLst>
              <a:ext uri="{FF2B5EF4-FFF2-40B4-BE49-F238E27FC236}">
                <a16:creationId xmlns:a16="http://schemas.microsoft.com/office/drawing/2014/main" id="{4F69AEA4-2EBE-45F7-B28F-A800B75A466A}"/>
              </a:ext>
              <a:ext uri="{C183D7F6-B498-43B3-948B-1728B52AA6E4}">
                <adec:decorative xmlns:adec="http://schemas.microsoft.com/office/drawing/2017/decorative" val="1"/>
              </a:ext>
            </a:extLst>
          </p:cNvPr>
          <p:cNvCxnSpPr>
            <a:cxnSpLocks/>
          </p:cNvCxnSpPr>
          <p:nvPr/>
        </p:nvCxnSpPr>
        <p:spPr>
          <a:xfrm>
            <a:off x="3068371" y="960684"/>
            <a:ext cx="0" cy="37909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8EC6BA6-9D70-46A4-AF4D-5C547E87F105}"/>
              </a:ext>
              <a:ext uri="{C183D7F6-B498-43B3-948B-1728B52AA6E4}">
                <adec:decorative xmlns:adec="http://schemas.microsoft.com/office/drawing/2017/decorative" val="1"/>
              </a:ext>
            </a:extLst>
          </p:cNvPr>
          <p:cNvCxnSpPr>
            <a:cxnSpLocks/>
          </p:cNvCxnSpPr>
          <p:nvPr/>
        </p:nvCxnSpPr>
        <p:spPr>
          <a:xfrm>
            <a:off x="6101066" y="960684"/>
            <a:ext cx="0" cy="37909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FC83809-5FB0-4DAC-80FD-3D5BE32C40EA}"/>
              </a:ext>
            </a:extLst>
          </p:cNvPr>
          <p:cNvSpPr/>
          <p:nvPr/>
        </p:nvSpPr>
        <p:spPr>
          <a:xfrm>
            <a:off x="653719" y="616080"/>
            <a:ext cx="1908739" cy="338554"/>
          </a:xfrm>
          <a:prstGeom prst="rect">
            <a:avLst/>
          </a:prstGeom>
        </p:spPr>
        <p:txBody>
          <a:bodyPr wrap="square">
            <a:spAutoFit/>
          </a:bodyPr>
          <a:lstStyle/>
          <a:p>
            <a:pPr algn="ctr"/>
            <a:r>
              <a:rPr lang="en-GB" sz="1600" b="1">
                <a:solidFill>
                  <a:srgbClr val="002060"/>
                </a:solidFill>
              </a:rPr>
              <a:t>Energy Transition</a:t>
            </a:r>
            <a:endParaRPr lang="en-GB">
              <a:solidFill>
                <a:srgbClr val="002060"/>
              </a:solidFill>
            </a:endParaRPr>
          </a:p>
        </p:txBody>
      </p:sp>
      <p:pic>
        <p:nvPicPr>
          <p:cNvPr id="28" name="Graphic 27" descr="Energy transition icon">
            <a:extLst>
              <a:ext uri="{FF2B5EF4-FFF2-40B4-BE49-F238E27FC236}">
                <a16:creationId xmlns:a16="http://schemas.microsoft.com/office/drawing/2014/main" id="{04F979A5-8234-494B-AF93-C8529B60AF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5230" y="919942"/>
            <a:ext cx="1728421" cy="1728421"/>
          </a:xfrm>
          <a:prstGeom prst="rect">
            <a:avLst/>
          </a:prstGeom>
        </p:spPr>
      </p:pic>
      <p:sp>
        <p:nvSpPr>
          <p:cNvPr id="13" name="TextBox 12">
            <a:extLst>
              <a:ext uri="{FF2B5EF4-FFF2-40B4-BE49-F238E27FC236}">
                <a16:creationId xmlns:a16="http://schemas.microsoft.com/office/drawing/2014/main" id="{5001E4EB-2E26-4BD9-A2D0-F2F9047523E8}"/>
              </a:ext>
            </a:extLst>
          </p:cNvPr>
          <p:cNvSpPr txBox="1"/>
          <p:nvPr/>
        </p:nvSpPr>
        <p:spPr>
          <a:xfrm>
            <a:off x="231390" y="2733569"/>
            <a:ext cx="2756907" cy="1908215"/>
          </a:xfrm>
          <a:prstGeom prst="rect">
            <a:avLst/>
          </a:prstGeom>
          <a:noFill/>
        </p:spPr>
        <p:txBody>
          <a:bodyPr wrap="square" lIns="0" rIns="0" rtlCol="0">
            <a:spAutoFit/>
          </a:bodyPr>
          <a:lstStyle/>
          <a:p>
            <a:pPr>
              <a:spcAft>
                <a:spcPts val="600"/>
              </a:spcAft>
            </a:pPr>
            <a:r>
              <a:rPr lang="en-GB" sz="1200" b="1">
                <a:solidFill>
                  <a:srgbClr val="002060"/>
                </a:solidFill>
              </a:rPr>
              <a:t>Data Supports Energy Transition</a:t>
            </a:r>
          </a:p>
          <a:p>
            <a:pPr marL="171450" indent="-171450">
              <a:spcAft>
                <a:spcPts val="600"/>
              </a:spcAft>
              <a:buFont typeface="Arial" panose="020B0604020202020204" pitchFamily="34" charset="0"/>
              <a:buChar char="•"/>
            </a:pPr>
            <a:r>
              <a:rPr lang="en-GB" sz="1200">
                <a:solidFill>
                  <a:srgbClr val="002060"/>
                </a:solidFill>
              </a:rPr>
              <a:t>The OGA has been key in supporting   the successful plans to develop the Greater Buchan Area</a:t>
            </a:r>
          </a:p>
          <a:p>
            <a:pPr marL="171450" indent="-171450">
              <a:spcAft>
                <a:spcPts val="600"/>
              </a:spcAft>
              <a:buFont typeface="Arial" panose="020B0604020202020204" pitchFamily="34" charset="0"/>
              <a:buChar char="•"/>
            </a:pPr>
            <a:r>
              <a:rPr lang="en-GB" sz="1200">
                <a:solidFill>
                  <a:srgbClr val="002060"/>
                </a:solidFill>
              </a:rPr>
              <a:t>Using a new approach to licensing and maximising the use of open data, the development is now gathering pace – and is planned to be electrified delivering more energy more cleanly </a:t>
            </a:r>
          </a:p>
        </p:txBody>
      </p:sp>
      <p:sp>
        <p:nvSpPr>
          <p:cNvPr id="23" name="Rectangle 22">
            <a:extLst>
              <a:ext uri="{FF2B5EF4-FFF2-40B4-BE49-F238E27FC236}">
                <a16:creationId xmlns:a16="http://schemas.microsoft.com/office/drawing/2014/main" id="{72DEA29B-E2EE-4D2C-B9F7-593BFEAD460D}"/>
              </a:ext>
            </a:extLst>
          </p:cNvPr>
          <p:cNvSpPr/>
          <p:nvPr/>
        </p:nvSpPr>
        <p:spPr>
          <a:xfrm>
            <a:off x="3287352" y="589198"/>
            <a:ext cx="2613431" cy="338554"/>
          </a:xfrm>
          <a:prstGeom prst="rect">
            <a:avLst/>
          </a:prstGeom>
        </p:spPr>
        <p:txBody>
          <a:bodyPr wrap="square">
            <a:spAutoFit/>
          </a:bodyPr>
          <a:lstStyle/>
          <a:p>
            <a:pPr algn="ctr"/>
            <a:r>
              <a:rPr lang="en-GB" sz="1600" b="1">
                <a:solidFill>
                  <a:srgbClr val="002060"/>
                </a:solidFill>
                <a:highlight>
                  <a:srgbClr val="FFFFFF"/>
                </a:highlight>
              </a:rPr>
              <a:t>Hydrocarbon Recovery</a:t>
            </a:r>
            <a:endParaRPr lang="en-GB">
              <a:solidFill>
                <a:srgbClr val="002060"/>
              </a:solidFill>
              <a:highlight>
                <a:srgbClr val="FFFFFF"/>
              </a:highlight>
            </a:endParaRPr>
          </a:p>
        </p:txBody>
      </p:sp>
      <p:sp>
        <p:nvSpPr>
          <p:cNvPr id="15" name="TextBox 14">
            <a:extLst>
              <a:ext uri="{FF2B5EF4-FFF2-40B4-BE49-F238E27FC236}">
                <a16:creationId xmlns:a16="http://schemas.microsoft.com/office/drawing/2014/main" id="{27077A58-948F-4E31-B5D6-2A6565308617}"/>
              </a:ext>
            </a:extLst>
          </p:cNvPr>
          <p:cNvSpPr txBox="1"/>
          <p:nvPr/>
        </p:nvSpPr>
        <p:spPr>
          <a:xfrm>
            <a:off x="3254038" y="2753161"/>
            <a:ext cx="2680058" cy="1538883"/>
          </a:xfrm>
          <a:prstGeom prst="rect">
            <a:avLst/>
          </a:prstGeom>
          <a:noFill/>
        </p:spPr>
        <p:txBody>
          <a:bodyPr wrap="square" lIns="0" tIns="45720" rIns="0" bIns="45720" rtlCol="0" anchor="t">
            <a:spAutoFit/>
          </a:bodyPr>
          <a:lstStyle/>
          <a:p>
            <a:pPr>
              <a:spcAft>
                <a:spcPts val="600"/>
              </a:spcAft>
            </a:pPr>
            <a:r>
              <a:rPr lang="en-GB" sz="1200" b="1">
                <a:solidFill>
                  <a:srgbClr val="002060"/>
                </a:solidFill>
              </a:rPr>
              <a:t>Maximising Economic Recovery </a:t>
            </a:r>
          </a:p>
          <a:p>
            <a:pPr marL="171450" indent="-171450">
              <a:spcAft>
                <a:spcPts val="600"/>
              </a:spcAft>
              <a:buFont typeface="Arial" panose="020B0604020202020204" pitchFamily="34" charset="0"/>
              <a:buChar char="•"/>
            </a:pPr>
            <a:r>
              <a:rPr lang="en-GB" sz="1200">
                <a:solidFill>
                  <a:srgbClr val="002060"/>
                </a:solidFill>
              </a:rPr>
              <a:t>This requires timely quality data from multiple sources to enable effective decision making</a:t>
            </a:r>
          </a:p>
          <a:p>
            <a:pPr marL="171450" indent="-171450">
              <a:spcAft>
                <a:spcPts val="600"/>
              </a:spcAft>
              <a:buFont typeface="Arial" panose="020B0604020202020204" pitchFamily="34" charset="0"/>
              <a:buChar char="•"/>
            </a:pPr>
            <a:r>
              <a:rPr lang="en-GB" sz="1200">
                <a:solidFill>
                  <a:srgbClr val="002060"/>
                </a:solidFill>
                <a:highlight>
                  <a:srgbClr val="FFFFFF"/>
                </a:highlight>
                <a:cs typeface="Arial"/>
              </a:rPr>
              <a:t>The powers, tools, skills and processes that the OGA use are a key enabler of this important work</a:t>
            </a:r>
          </a:p>
        </p:txBody>
      </p:sp>
      <p:sp>
        <p:nvSpPr>
          <p:cNvPr id="22" name="Rectangle 21">
            <a:extLst>
              <a:ext uri="{FF2B5EF4-FFF2-40B4-BE49-F238E27FC236}">
                <a16:creationId xmlns:a16="http://schemas.microsoft.com/office/drawing/2014/main" id="{01A69FA1-F923-4EFF-81A1-5CC12F83C376}"/>
              </a:ext>
            </a:extLst>
          </p:cNvPr>
          <p:cNvSpPr/>
          <p:nvPr/>
        </p:nvSpPr>
        <p:spPr>
          <a:xfrm>
            <a:off x="6308414" y="613893"/>
            <a:ext cx="2488139" cy="338554"/>
          </a:xfrm>
          <a:prstGeom prst="rect">
            <a:avLst/>
          </a:prstGeom>
        </p:spPr>
        <p:txBody>
          <a:bodyPr wrap="square">
            <a:spAutoFit/>
          </a:bodyPr>
          <a:lstStyle/>
          <a:p>
            <a:pPr algn="ctr"/>
            <a:r>
              <a:rPr lang="en-GB" sz="1600" b="1">
                <a:solidFill>
                  <a:srgbClr val="002060"/>
                </a:solidFill>
              </a:rPr>
              <a:t>Accelerate Net Zero</a:t>
            </a:r>
            <a:endParaRPr lang="en-GB">
              <a:solidFill>
                <a:srgbClr val="002060"/>
              </a:solidFill>
            </a:endParaRPr>
          </a:p>
        </p:txBody>
      </p:sp>
      <p:pic>
        <p:nvPicPr>
          <p:cNvPr id="21" name="Picture Placeholder 5" descr="Graphic showing offshore energy leases and licences">
            <a:extLst>
              <a:ext uri="{FF2B5EF4-FFF2-40B4-BE49-F238E27FC236}">
                <a16:creationId xmlns:a16="http://schemas.microsoft.com/office/drawing/2014/main" id="{7DB78DFA-8B57-4FFC-91B4-BED3042B163A}"/>
              </a:ext>
            </a:extLst>
          </p:cNvPr>
          <p:cNvPicPr>
            <a:picLocks noChangeAspect="1"/>
          </p:cNvPicPr>
          <p:nvPr/>
        </p:nvPicPr>
        <p:blipFill>
          <a:blip r:embed="rId5"/>
          <a:srcRect l="9019" r="9019"/>
          <a:stretch>
            <a:fillRect/>
          </a:stretch>
        </p:blipFill>
        <p:spPr>
          <a:xfrm>
            <a:off x="6943574" y="1013730"/>
            <a:ext cx="1852979" cy="1398686"/>
          </a:xfrm>
          <a:prstGeom prst="rect">
            <a:avLst/>
          </a:prstGeom>
          <a:solidFill>
            <a:schemeClr val="bg2">
              <a:lumMod val="20000"/>
              <a:lumOff val="80000"/>
            </a:schemeClr>
          </a:solidFill>
        </p:spPr>
      </p:pic>
      <p:sp>
        <p:nvSpPr>
          <p:cNvPr id="16" name="TextBox 15">
            <a:extLst>
              <a:ext uri="{FF2B5EF4-FFF2-40B4-BE49-F238E27FC236}">
                <a16:creationId xmlns:a16="http://schemas.microsoft.com/office/drawing/2014/main" id="{B59FB74A-797F-43BB-A8C3-D15D63091776}"/>
              </a:ext>
            </a:extLst>
          </p:cNvPr>
          <p:cNvSpPr txBox="1"/>
          <p:nvPr/>
        </p:nvSpPr>
        <p:spPr>
          <a:xfrm>
            <a:off x="6308414" y="2548902"/>
            <a:ext cx="2680057" cy="2277547"/>
          </a:xfrm>
          <a:prstGeom prst="rect">
            <a:avLst/>
          </a:prstGeom>
          <a:noFill/>
        </p:spPr>
        <p:txBody>
          <a:bodyPr wrap="square" lIns="0" rIns="0" rtlCol="0">
            <a:spAutoFit/>
          </a:bodyPr>
          <a:lstStyle/>
          <a:p>
            <a:pPr>
              <a:spcAft>
                <a:spcPts val="600"/>
              </a:spcAft>
            </a:pPr>
            <a:r>
              <a:rPr lang="en-GB" sz="1200" b="1">
                <a:solidFill>
                  <a:srgbClr val="002060"/>
                </a:solidFill>
              </a:rPr>
              <a:t>Data Quality, accuracy and completeness for Net Zero</a:t>
            </a:r>
            <a:endParaRPr lang="en-GB" sz="1200">
              <a:solidFill>
                <a:srgbClr val="002060"/>
              </a:solidFill>
            </a:endParaRPr>
          </a:p>
          <a:p>
            <a:pPr marL="171450" indent="-171450">
              <a:spcAft>
                <a:spcPts val="600"/>
              </a:spcAft>
              <a:buFont typeface="Arial" panose="020B0604020202020204" pitchFamily="34" charset="0"/>
              <a:buChar char="•"/>
            </a:pPr>
            <a:r>
              <a:rPr lang="en-GB" sz="1200">
                <a:solidFill>
                  <a:srgbClr val="002060"/>
                </a:solidFill>
              </a:rPr>
              <a:t>Using powers to ensure that unreported data in the SNS from 900 wells is used to define opportunities for strategically important CCUS sites and help drive the Net Zero agenda</a:t>
            </a:r>
          </a:p>
          <a:p>
            <a:pPr marL="171450" indent="-171450">
              <a:spcAft>
                <a:spcPts val="600"/>
              </a:spcAft>
              <a:buFont typeface="Arial" panose="020B0604020202020204" pitchFamily="34" charset="0"/>
              <a:buChar char="•"/>
            </a:pPr>
            <a:r>
              <a:rPr lang="en-GB" sz="1200">
                <a:solidFill>
                  <a:srgbClr val="002060"/>
                </a:solidFill>
              </a:rPr>
              <a:t>The OGA is now publishing GIS applications that integrate data for the drive to Net Zero</a:t>
            </a:r>
          </a:p>
        </p:txBody>
      </p:sp>
      <p:pic>
        <p:nvPicPr>
          <p:cNvPr id="30" name="Graphic 29">
            <a:extLst>
              <a:ext uri="{FF2B5EF4-FFF2-40B4-BE49-F238E27FC236}">
                <a16:creationId xmlns:a16="http://schemas.microsoft.com/office/drawing/2014/main" id="{856934E6-6F2B-4892-B8DD-27EE3D712F08}"/>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8037" y="1862943"/>
            <a:ext cx="1347330" cy="601808"/>
          </a:xfrm>
          <a:prstGeom prst="rect">
            <a:avLst/>
          </a:prstGeom>
        </p:spPr>
      </p:pic>
      <p:pic>
        <p:nvPicPr>
          <p:cNvPr id="31" name="Graphic 30">
            <a:extLst>
              <a:ext uri="{FF2B5EF4-FFF2-40B4-BE49-F238E27FC236}">
                <a16:creationId xmlns:a16="http://schemas.microsoft.com/office/drawing/2014/main" id="{0848C7E1-3F06-4106-A810-1C9CE306672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98681" y="1038785"/>
            <a:ext cx="686041" cy="680843"/>
          </a:xfrm>
          <a:prstGeom prst="rect">
            <a:avLst/>
          </a:prstGeom>
        </p:spPr>
      </p:pic>
      <p:pic>
        <p:nvPicPr>
          <p:cNvPr id="1026" name="Picture 1">
            <a:extLst>
              <a:ext uri="{FF2B5EF4-FFF2-40B4-BE49-F238E27FC236}">
                <a16:creationId xmlns:a16="http://schemas.microsoft.com/office/drawing/2014/main" id="{BC1E3943-630F-4B9D-A48D-CEA598458304}"/>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9456" y="950565"/>
            <a:ext cx="1884519" cy="173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950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10BE-54C4-4B96-9F66-25266C954E75}"/>
              </a:ext>
            </a:extLst>
          </p:cNvPr>
          <p:cNvSpPr>
            <a:spLocks noGrp="1"/>
          </p:cNvSpPr>
          <p:nvPr>
            <p:ph type="title"/>
          </p:nvPr>
        </p:nvSpPr>
        <p:spPr>
          <a:xfrm>
            <a:off x="431799" y="195263"/>
            <a:ext cx="6242269" cy="376237"/>
          </a:xfrm>
        </p:spPr>
        <p:txBody>
          <a:bodyPr/>
          <a:lstStyle/>
          <a:p>
            <a:r>
              <a:rPr lang="en-GB" dirty="0">
                <a:solidFill>
                  <a:srgbClr val="002060"/>
                </a:solidFill>
              </a:rPr>
              <a:t>Agenda: NDR User Group 2</a:t>
            </a:r>
            <a:br>
              <a:rPr lang="en-GB" dirty="0">
                <a:solidFill>
                  <a:srgbClr val="002060"/>
                </a:solidFill>
              </a:rPr>
            </a:br>
            <a:endParaRPr lang="en-GB" dirty="0">
              <a:solidFill>
                <a:srgbClr val="002060"/>
              </a:solidFill>
            </a:endParaRPr>
          </a:p>
        </p:txBody>
      </p:sp>
      <p:pic>
        <p:nvPicPr>
          <p:cNvPr id="5" name="Graphic 4">
            <a:extLst>
              <a:ext uri="{FF2B5EF4-FFF2-40B4-BE49-F238E27FC236}">
                <a16:creationId xmlns:a16="http://schemas.microsoft.com/office/drawing/2014/main" id="{FCD565AC-6DA6-49FF-A907-D06A6EB0AF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5684" y="1756940"/>
            <a:ext cx="5378316" cy="5785458"/>
          </a:xfrm>
          <a:prstGeom prst="rect">
            <a:avLst/>
          </a:prstGeom>
        </p:spPr>
      </p:pic>
      <p:sp>
        <p:nvSpPr>
          <p:cNvPr id="4" name="TextBox 3">
            <a:extLst>
              <a:ext uri="{FF2B5EF4-FFF2-40B4-BE49-F238E27FC236}">
                <a16:creationId xmlns:a16="http://schemas.microsoft.com/office/drawing/2014/main" id="{C2434EE4-9DF1-4CF6-9D62-FAC3D134F170}"/>
              </a:ext>
            </a:extLst>
          </p:cNvPr>
          <p:cNvSpPr txBox="1"/>
          <p:nvPr/>
        </p:nvSpPr>
        <p:spPr>
          <a:xfrm>
            <a:off x="348093" y="1031320"/>
            <a:ext cx="8447813" cy="3416320"/>
          </a:xfrm>
          <a:prstGeom prst="rect">
            <a:avLst/>
          </a:prstGeom>
          <a:noFill/>
        </p:spPr>
        <p:txBody>
          <a:bodyPr wrap="square" lIns="91440" tIns="45720" rIns="91440" bIns="45720" rtlCol="0" anchor="t">
            <a:spAutoFit/>
          </a:bodyPr>
          <a:lstStyle/>
          <a:p>
            <a:pPr marL="342900" indent="-342900" fontAlgn="ctr">
              <a:lnSpc>
                <a:spcPct val="150000"/>
              </a:lnSpc>
              <a:buFont typeface="+mj-lt"/>
              <a:buAutoNum type="arabicPeriod"/>
            </a:pPr>
            <a:r>
              <a:rPr lang="en-GB" dirty="0">
                <a:solidFill>
                  <a:schemeClr val="bg2">
                    <a:lumMod val="60000"/>
                    <a:lumOff val="40000"/>
                  </a:schemeClr>
                </a:solidFill>
              </a:rPr>
              <a:t>Introduction - John Seabourn (Chief Digital Officer) 5m</a:t>
            </a:r>
          </a:p>
          <a:p>
            <a:pPr marL="342900" indent="-342900" fontAlgn="ctr">
              <a:lnSpc>
                <a:spcPct val="150000"/>
              </a:lnSpc>
              <a:buFont typeface="+mj-lt"/>
              <a:buAutoNum type="arabicPeriod"/>
            </a:pPr>
            <a:r>
              <a:rPr lang="en-GB" dirty="0">
                <a:solidFill>
                  <a:srgbClr val="002060"/>
                </a:solidFill>
              </a:rPr>
              <a:t>Compliance and data quality – David Lecore </a:t>
            </a:r>
            <a:r>
              <a:rPr lang="en-GB">
                <a:solidFill>
                  <a:srgbClr val="002060"/>
                </a:solidFill>
              </a:rPr>
              <a:t>(Head of Data Services &amp; Compliance) </a:t>
            </a:r>
            <a:r>
              <a:rPr lang="en-GB" dirty="0">
                <a:solidFill>
                  <a:srgbClr val="002060"/>
                </a:solidFill>
              </a:rPr>
              <a:t>10m</a:t>
            </a:r>
          </a:p>
          <a:p>
            <a:pPr marL="342900" indent="-342900" fontAlgn="ctr">
              <a:lnSpc>
                <a:spcPct val="150000"/>
              </a:lnSpc>
              <a:buFont typeface="+mj-lt"/>
              <a:buAutoNum type="arabicPeriod"/>
            </a:pPr>
            <a:r>
              <a:rPr lang="en-GB" dirty="0">
                <a:solidFill>
                  <a:srgbClr val="002060"/>
                </a:solidFill>
              </a:rPr>
              <a:t>Transition Project Update – Andy Thompson (NDR Manager) 5m</a:t>
            </a:r>
          </a:p>
          <a:p>
            <a:pPr marL="342900" indent="-342900" fontAlgn="ctr">
              <a:lnSpc>
                <a:spcPct val="150000"/>
              </a:lnSpc>
              <a:buFont typeface="+mj-lt"/>
              <a:buAutoNum type="arabicPeriod"/>
            </a:pPr>
            <a:r>
              <a:rPr lang="en-GB" dirty="0">
                <a:solidFill>
                  <a:srgbClr val="002060"/>
                </a:solidFill>
              </a:rPr>
              <a:t>A look at forthcoming functionality – Joseph </a:t>
            </a:r>
            <a:r>
              <a:rPr lang="en-GB">
                <a:solidFill>
                  <a:srgbClr val="002060"/>
                </a:solidFill>
                <a:highlight>
                  <a:srgbClr val="FFFFFF"/>
                </a:highlight>
              </a:rPr>
              <a:t>Nicholson (</a:t>
            </a:r>
            <a:r>
              <a:rPr lang="en-GB" err="1">
                <a:solidFill>
                  <a:srgbClr val="002060"/>
                </a:solidFill>
                <a:highlight>
                  <a:srgbClr val="FFFFFF"/>
                </a:highlight>
              </a:rPr>
              <a:t>Osokey</a:t>
            </a:r>
            <a:r>
              <a:rPr lang="en-GB">
                <a:solidFill>
                  <a:srgbClr val="002060"/>
                </a:solidFill>
                <a:highlight>
                  <a:srgbClr val="FFFFFF"/>
                </a:highlight>
              </a:rPr>
              <a:t>) 20m</a:t>
            </a:r>
          </a:p>
          <a:p>
            <a:pPr marL="342900" indent="-342900" fontAlgn="ctr">
              <a:lnSpc>
                <a:spcPct val="150000"/>
              </a:lnSpc>
              <a:buFont typeface="+mj-lt"/>
              <a:buAutoNum type="arabicPeriod"/>
            </a:pPr>
            <a:r>
              <a:rPr lang="en-GB" dirty="0">
                <a:solidFill>
                  <a:srgbClr val="002060"/>
                </a:solidFill>
              </a:rPr>
              <a:t>Short Break</a:t>
            </a:r>
          </a:p>
          <a:p>
            <a:pPr marL="342900" indent="-342900" fontAlgn="ctr">
              <a:lnSpc>
                <a:spcPct val="150000"/>
              </a:lnSpc>
              <a:buFont typeface="+mj-lt"/>
              <a:buAutoNum type="arabicPeriod"/>
            </a:pPr>
            <a:r>
              <a:rPr lang="en-GB" dirty="0">
                <a:solidFill>
                  <a:srgbClr val="002060"/>
                </a:solidFill>
              </a:rPr>
              <a:t>NDR User FAQs Overview – </a:t>
            </a:r>
            <a:r>
              <a:rPr lang="en-GB">
                <a:solidFill>
                  <a:srgbClr val="002060"/>
                </a:solidFill>
              </a:rPr>
              <a:t>Andy Thompson (NDR Manager) </a:t>
            </a:r>
            <a:r>
              <a:rPr lang="en-GB" dirty="0">
                <a:solidFill>
                  <a:srgbClr val="002060"/>
                </a:solidFill>
              </a:rPr>
              <a:t>40m</a:t>
            </a:r>
          </a:p>
          <a:p>
            <a:pPr marL="342900" indent="-342900" fontAlgn="ctr">
              <a:lnSpc>
                <a:spcPct val="150000"/>
              </a:lnSpc>
              <a:buFont typeface="+mj-lt"/>
              <a:buAutoNum type="arabicPeriod"/>
            </a:pPr>
            <a:r>
              <a:rPr lang="en-GB" dirty="0">
                <a:solidFill>
                  <a:srgbClr val="002060"/>
                </a:solidFill>
              </a:rPr>
              <a:t>Open Q&amp;A – </a:t>
            </a:r>
            <a:r>
              <a:rPr lang="en-GB">
                <a:solidFill>
                  <a:srgbClr val="002060"/>
                </a:solidFill>
              </a:rPr>
              <a:t>Andy Thompson </a:t>
            </a:r>
            <a:r>
              <a:rPr lang="en-GB" dirty="0">
                <a:solidFill>
                  <a:srgbClr val="002060"/>
                </a:solidFill>
              </a:rPr>
              <a:t>&amp; </a:t>
            </a:r>
            <a:r>
              <a:rPr lang="en-GB">
                <a:solidFill>
                  <a:srgbClr val="002060"/>
                </a:solidFill>
              </a:rPr>
              <a:t>Joseph Nicholson (</a:t>
            </a:r>
            <a:r>
              <a:rPr lang="en-GB" err="1">
                <a:solidFill>
                  <a:srgbClr val="002060"/>
                </a:solidFill>
              </a:rPr>
              <a:t>Osokey</a:t>
            </a:r>
            <a:r>
              <a:rPr lang="en-GB">
                <a:solidFill>
                  <a:srgbClr val="002060"/>
                </a:solidFill>
              </a:rPr>
              <a:t>)</a:t>
            </a:r>
            <a:r>
              <a:rPr lang="en-GB" dirty="0">
                <a:solidFill>
                  <a:srgbClr val="002060"/>
                </a:solidFill>
              </a:rPr>
              <a:t> 20m</a:t>
            </a:r>
          </a:p>
        </p:txBody>
      </p:sp>
    </p:spTree>
    <p:extLst>
      <p:ext uri="{BB962C8B-B14F-4D97-AF65-F5344CB8AC3E}">
        <p14:creationId xmlns:p14="http://schemas.microsoft.com/office/powerpoint/2010/main" val="48681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964A4F-E83B-4871-8EF1-63B88E289DDE}"/>
              </a:ext>
            </a:extLst>
          </p:cNvPr>
          <p:cNvSpPr>
            <a:spLocks noGrp="1"/>
          </p:cNvSpPr>
          <p:nvPr>
            <p:ph type="title"/>
          </p:nvPr>
        </p:nvSpPr>
        <p:spPr>
          <a:xfrm>
            <a:off x="196475" y="164851"/>
            <a:ext cx="6877424" cy="376237"/>
          </a:xfrm>
        </p:spPr>
        <p:txBody>
          <a:bodyPr>
            <a:normAutofit/>
          </a:bodyPr>
          <a:lstStyle/>
          <a:p>
            <a:r>
              <a:rPr lang="en-GB" b="1" spc="0" dirty="0">
                <a:solidFill>
                  <a:srgbClr val="002060"/>
                </a:solidFill>
                <a:latin typeface="Arial" panose="020B0604020202020204" pitchFamily="34" charset="0"/>
                <a:cs typeface="Arial" panose="020B0604020202020204" pitchFamily="34" charset="0"/>
              </a:rPr>
              <a:t>Compliance and Data Quality</a:t>
            </a:r>
          </a:p>
        </p:txBody>
      </p:sp>
      <p:sp>
        <p:nvSpPr>
          <p:cNvPr id="2" name="Text Placeholder 1">
            <a:extLst>
              <a:ext uri="{FF2B5EF4-FFF2-40B4-BE49-F238E27FC236}">
                <a16:creationId xmlns:a16="http://schemas.microsoft.com/office/drawing/2014/main" id="{7A41D8A6-5B77-47AE-B93A-F468A3381479}"/>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GB"/>
          </a:p>
        </p:txBody>
      </p:sp>
      <p:graphicFrame>
        <p:nvGraphicFramePr>
          <p:cNvPr id="33" name="Table 4">
            <a:extLst>
              <a:ext uri="{FF2B5EF4-FFF2-40B4-BE49-F238E27FC236}">
                <a16:creationId xmlns:a16="http://schemas.microsoft.com/office/drawing/2014/main" id="{74976AA5-6900-4678-82FF-095873A54CBC}"/>
              </a:ext>
            </a:extLst>
          </p:cNvPr>
          <p:cNvGraphicFramePr>
            <a:graphicFrameLocks noGrp="1"/>
          </p:cNvGraphicFramePr>
          <p:nvPr>
            <p:extLst>
              <p:ext uri="{D42A27DB-BD31-4B8C-83A1-F6EECF244321}">
                <p14:modId xmlns:p14="http://schemas.microsoft.com/office/powerpoint/2010/main" val="1616106861"/>
              </p:ext>
            </p:extLst>
          </p:nvPr>
        </p:nvGraphicFramePr>
        <p:xfrm>
          <a:off x="196475" y="830918"/>
          <a:ext cx="5807277" cy="3746526"/>
        </p:xfrm>
        <a:graphic>
          <a:graphicData uri="http://schemas.openxmlformats.org/drawingml/2006/table">
            <a:tbl>
              <a:tblPr firstRow="1" bandRow="1"/>
              <a:tblGrid>
                <a:gridCol w="280131">
                  <a:extLst>
                    <a:ext uri="{9D8B030D-6E8A-4147-A177-3AD203B41FA5}">
                      <a16:colId xmlns:a16="http://schemas.microsoft.com/office/drawing/2014/main" val="4157986928"/>
                    </a:ext>
                  </a:extLst>
                </a:gridCol>
                <a:gridCol w="2777654">
                  <a:extLst>
                    <a:ext uri="{9D8B030D-6E8A-4147-A177-3AD203B41FA5}">
                      <a16:colId xmlns:a16="http://schemas.microsoft.com/office/drawing/2014/main" val="4071735965"/>
                    </a:ext>
                  </a:extLst>
                </a:gridCol>
                <a:gridCol w="2749492">
                  <a:extLst>
                    <a:ext uri="{9D8B030D-6E8A-4147-A177-3AD203B41FA5}">
                      <a16:colId xmlns:a16="http://schemas.microsoft.com/office/drawing/2014/main" val="3298876181"/>
                    </a:ext>
                  </a:extLst>
                </a:gridCol>
              </a:tblGrid>
              <a:tr h="28312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1000"/>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400" b="1"/>
                        <a:t>Summary data</a:t>
                      </a: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400" b="1"/>
                        <a:t>Data</a:t>
                      </a:r>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541520687"/>
                  </a:ext>
                </a:extLst>
              </a:tr>
              <a:tr h="115446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400" b="1"/>
                        <a:t>Wellbore</a:t>
                      </a:r>
                    </a:p>
                  </a:txBody>
                  <a:tcPr marL="68580" marR="68580" marT="34290" marB="34290" vert="vert27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1000"/>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1000"/>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343684729"/>
                  </a:ext>
                </a:extLst>
              </a:tr>
              <a:tr h="115446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400" b="1"/>
                        <a:t>Seismic</a:t>
                      </a:r>
                    </a:p>
                  </a:txBody>
                  <a:tcPr marL="68580" marR="68580" marT="34290" marB="34290" vert="vert27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1000"/>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400"/>
                        <a:t>Historically seismic data was not routinely reported</a:t>
                      </a:r>
                    </a:p>
                  </a:txBody>
                  <a:tcPr marL="68580" marR="68580" marT="34290" marB="3429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414669063"/>
                  </a:ext>
                </a:extLst>
              </a:tr>
              <a:tr h="115446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400" b="1"/>
                        <a:t>Infrastructure</a:t>
                      </a:r>
                    </a:p>
                  </a:txBody>
                  <a:tcPr marL="68580" marR="68580" marT="34290" marB="34290" vert="vert27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1000"/>
                    </a:p>
                  </a:txBody>
                  <a:tcPr marL="68580" marR="68580" marT="34290" marB="3429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400" dirty="0"/>
                        <a:t>No ‘data’ currently reported</a:t>
                      </a:r>
                    </a:p>
                  </a:txBody>
                  <a:tcPr marL="68580" marR="68580" marT="34290" marB="3429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042041465"/>
                  </a:ext>
                </a:extLst>
              </a:tr>
            </a:tbl>
          </a:graphicData>
        </a:graphic>
      </p:graphicFrame>
      <p:sp>
        <p:nvSpPr>
          <p:cNvPr id="34" name="TextBox 33">
            <a:extLst>
              <a:ext uri="{FF2B5EF4-FFF2-40B4-BE49-F238E27FC236}">
                <a16:creationId xmlns:a16="http://schemas.microsoft.com/office/drawing/2014/main" id="{CF52145B-D5BA-4D55-AEF2-8A1E3E8CFA2F}"/>
              </a:ext>
            </a:extLst>
          </p:cNvPr>
          <p:cNvSpPr txBox="1"/>
          <p:nvPr/>
        </p:nvSpPr>
        <p:spPr>
          <a:xfrm>
            <a:off x="476641" y="1425186"/>
            <a:ext cx="421910" cy="461665"/>
          </a:xfrm>
          <a:prstGeom prst="rect">
            <a:avLst/>
          </a:prstGeom>
          <a:noFill/>
        </p:spPr>
        <p:txBody>
          <a:bodyPr wrap="none" rtlCol="0">
            <a:spAutoFit/>
          </a:bodyPr>
          <a:lstStyle/>
          <a:p>
            <a:pPr defTabSz="685800"/>
            <a:r>
              <a:rPr lang="en-GB" sz="2400" b="1">
                <a:solidFill>
                  <a:prstClr val="black"/>
                </a:solidFill>
                <a:latin typeface="Calibri" panose="020F0502020204030204"/>
              </a:rPr>
              <a:t>1.</a:t>
            </a:r>
          </a:p>
        </p:txBody>
      </p:sp>
      <p:pic>
        <p:nvPicPr>
          <p:cNvPr id="43" name="Graphic 42" descr="Drill bit icon&#10;">
            <a:extLst>
              <a:ext uri="{FF2B5EF4-FFF2-40B4-BE49-F238E27FC236}">
                <a16:creationId xmlns:a16="http://schemas.microsoft.com/office/drawing/2014/main" id="{B5B37BA5-348C-40DB-A15E-1E98362700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8858" y="1330182"/>
            <a:ext cx="690828" cy="690828"/>
          </a:xfrm>
          <a:prstGeom prst="rect">
            <a:avLst/>
          </a:prstGeom>
        </p:spPr>
      </p:pic>
      <p:sp>
        <p:nvSpPr>
          <p:cNvPr id="44" name="TextBox 43">
            <a:extLst>
              <a:ext uri="{FF2B5EF4-FFF2-40B4-BE49-F238E27FC236}">
                <a16:creationId xmlns:a16="http://schemas.microsoft.com/office/drawing/2014/main" id="{DFD0FD1A-FE6E-4AEA-AC5F-F1A5D729E1E7}"/>
              </a:ext>
            </a:extLst>
          </p:cNvPr>
          <p:cNvSpPr txBox="1"/>
          <p:nvPr/>
        </p:nvSpPr>
        <p:spPr>
          <a:xfrm>
            <a:off x="1914448" y="1425186"/>
            <a:ext cx="840230" cy="507831"/>
          </a:xfrm>
          <a:prstGeom prst="rect">
            <a:avLst/>
          </a:prstGeom>
          <a:noFill/>
        </p:spPr>
        <p:txBody>
          <a:bodyPr wrap="none" rtlCol="0">
            <a:spAutoFit/>
          </a:bodyPr>
          <a:lstStyle/>
          <a:p>
            <a:pPr defTabSz="685800"/>
            <a:r>
              <a:rPr lang="en-GB" sz="1350" b="1">
                <a:solidFill>
                  <a:prstClr val="black"/>
                </a:solidFill>
                <a:latin typeface="Calibri" panose="020F0502020204030204"/>
              </a:rPr>
              <a:t>Wellbore</a:t>
            </a:r>
          </a:p>
          <a:p>
            <a:pPr defTabSz="685800"/>
            <a:r>
              <a:rPr lang="en-GB" sz="1350" b="1">
                <a:solidFill>
                  <a:prstClr val="black"/>
                </a:solidFill>
                <a:latin typeface="Calibri" panose="020F0502020204030204"/>
              </a:rPr>
              <a:t>Headers</a:t>
            </a:r>
          </a:p>
        </p:txBody>
      </p:sp>
      <p:sp>
        <p:nvSpPr>
          <p:cNvPr id="35" name="TextBox 34">
            <a:extLst>
              <a:ext uri="{FF2B5EF4-FFF2-40B4-BE49-F238E27FC236}">
                <a16:creationId xmlns:a16="http://schemas.microsoft.com/office/drawing/2014/main" id="{3E4D8DB8-E1F0-4786-A384-8D8B476A75A7}"/>
              </a:ext>
            </a:extLst>
          </p:cNvPr>
          <p:cNvSpPr txBox="1"/>
          <p:nvPr/>
        </p:nvSpPr>
        <p:spPr>
          <a:xfrm>
            <a:off x="3228418" y="1427712"/>
            <a:ext cx="421910" cy="461665"/>
          </a:xfrm>
          <a:prstGeom prst="rect">
            <a:avLst/>
          </a:prstGeom>
          <a:noFill/>
        </p:spPr>
        <p:txBody>
          <a:bodyPr wrap="none" rtlCol="0">
            <a:spAutoFit/>
          </a:bodyPr>
          <a:lstStyle/>
          <a:p>
            <a:pPr algn="ctr" defTabSz="685800"/>
            <a:r>
              <a:rPr lang="en-GB" sz="2400" b="1">
                <a:solidFill>
                  <a:prstClr val="black"/>
                </a:solidFill>
                <a:latin typeface="Calibri" panose="020F0502020204030204"/>
              </a:rPr>
              <a:t>2.</a:t>
            </a:r>
          </a:p>
        </p:txBody>
      </p:sp>
      <p:pic>
        <p:nvPicPr>
          <p:cNvPr id="40" name="Graphic 39" descr="Log curve icon">
            <a:extLst>
              <a:ext uri="{FF2B5EF4-FFF2-40B4-BE49-F238E27FC236}">
                <a16:creationId xmlns:a16="http://schemas.microsoft.com/office/drawing/2014/main" id="{FD40A0F7-FE65-440F-804C-9FBBF6BE1C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2407" y="1330182"/>
            <a:ext cx="700332" cy="700330"/>
          </a:xfrm>
          <a:prstGeom prst="rect">
            <a:avLst/>
          </a:prstGeom>
        </p:spPr>
      </p:pic>
      <p:sp>
        <p:nvSpPr>
          <p:cNvPr id="45" name="TextBox 44">
            <a:extLst>
              <a:ext uri="{FF2B5EF4-FFF2-40B4-BE49-F238E27FC236}">
                <a16:creationId xmlns:a16="http://schemas.microsoft.com/office/drawing/2014/main" id="{834682E8-2661-4AEA-A171-CDC93D3AE9A9}"/>
              </a:ext>
            </a:extLst>
          </p:cNvPr>
          <p:cNvSpPr txBox="1"/>
          <p:nvPr/>
        </p:nvSpPr>
        <p:spPr>
          <a:xfrm>
            <a:off x="4624651" y="1433222"/>
            <a:ext cx="1041888" cy="507831"/>
          </a:xfrm>
          <a:prstGeom prst="rect">
            <a:avLst/>
          </a:prstGeom>
          <a:noFill/>
        </p:spPr>
        <p:txBody>
          <a:bodyPr wrap="none" rtlCol="0">
            <a:spAutoFit/>
          </a:bodyPr>
          <a:lstStyle/>
          <a:p>
            <a:pPr defTabSz="685800"/>
            <a:r>
              <a:rPr lang="en-GB" sz="1350" b="1">
                <a:solidFill>
                  <a:prstClr val="black"/>
                </a:solidFill>
                <a:latin typeface="Calibri" panose="020F0502020204030204"/>
              </a:rPr>
              <a:t>Wellbore</a:t>
            </a:r>
          </a:p>
          <a:p>
            <a:pPr defTabSz="685800"/>
            <a:r>
              <a:rPr lang="en-GB" sz="1350" b="1">
                <a:solidFill>
                  <a:prstClr val="black"/>
                </a:solidFill>
                <a:latin typeface="Calibri" panose="020F0502020204030204"/>
              </a:rPr>
              <a:t>Information</a:t>
            </a:r>
          </a:p>
        </p:txBody>
      </p:sp>
      <p:sp>
        <p:nvSpPr>
          <p:cNvPr id="36" name="TextBox 35">
            <a:extLst>
              <a:ext uri="{FF2B5EF4-FFF2-40B4-BE49-F238E27FC236}">
                <a16:creationId xmlns:a16="http://schemas.microsoft.com/office/drawing/2014/main" id="{A38DF65E-9356-4E5D-9E8D-690F3194AF80}"/>
              </a:ext>
            </a:extLst>
          </p:cNvPr>
          <p:cNvSpPr txBox="1"/>
          <p:nvPr/>
        </p:nvSpPr>
        <p:spPr>
          <a:xfrm>
            <a:off x="476641" y="2721504"/>
            <a:ext cx="421910" cy="461665"/>
          </a:xfrm>
          <a:prstGeom prst="rect">
            <a:avLst/>
          </a:prstGeom>
          <a:noFill/>
        </p:spPr>
        <p:txBody>
          <a:bodyPr wrap="none" rtlCol="0">
            <a:spAutoFit/>
          </a:bodyPr>
          <a:lstStyle/>
          <a:p>
            <a:pPr defTabSz="685800"/>
            <a:r>
              <a:rPr lang="en-GB" sz="2400" b="1">
                <a:solidFill>
                  <a:prstClr val="black"/>
                </a:solidFill>
                <a:latin typeface="Calibri" panose="020F0502020204030204"/>
              </a:rPr>
              <a:t>3.</a:t>
            </a:r>
          </a:p>
        </p:txBody>
      </p:sp>
      <p:pic>
        <p:nvPicPr>
          <p:cNvPr id="38" name="Graphic 37" descr="Seismic icon">
            <a:extLst>
              <a:ext uri="{FF2B5EF4-FFF2-40B4-BE49-F238E27FC236}">
                <a16:creationId xmlns:a16="http://schemas.microsoft.com/office/drawing/2014/main" id="{484040A9-1586-44E8-A590-FDE2917E21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987696" y="2528915"/>
            <a:ext cx="823758" cy="823758"/>
          </a:xfrm>
          <a:prstGeom prst="rect">
            <a:avLst/>
          </a:prstGeom>
        </p:spPr>
      </p:pic>
      <p:sp>
        <p:nvSpPr>
          <p:cNvPr id="39" name="TextBox 38">
            <a:extLst>
              <a:ext uri="{FF2B5EF4-FFF2-40B4-BE49-F238E27FC236}">
                <a16:creationId xmlns:a16="http://schemas.microsoft.com/office/drawing/2014/main" id="{C2989375-3F79-4F3F-B253-AECB756EED17}"/>
              </a:ext>
            </a:extLst>
          </p:cNvPr>
          <p:cNvSpPr txBox="1"/>
          <p:nvPr/>
        </p:nvSpPr>
        <p:spPr>
          <a:xfrm>
            <a:off x="1916327" y="2527419"/>
            <a:ext cx="772456" cy="715581"/>
          </a:xfrm>
          <a:prstGeom prst="rect">
            <a:avLst/>
          </a:prstGeom>
          <a:noFill/>
        </p:spPr>
        <p:txBody>
          <a:bodyPr wrap="none" lIns="91440" tIns="45720" rIns="91440" bIns="45720" rtlCol="0" anchor="t">
            <a:spAutoFit/>
          </a:bodyPr>
          <a:lstStyle/>
          <a:p>
            <a:pPr defTabSz="685800"/>
            <a:r>
              <a:rPr lang="en-GB" sz="1350" b="1">
                <a:latin typeface="Calibri" panose="020F0502020204030204"/>
              </a:rPr>
              <a:t>Seismic</a:t>
            </a:r>
            <a:endParaRPr lang="en-GB" sz="1350" b="1">
              <a:latin typeface="Calibri" panose="020F0502020204030204"/>
              <a:cs typeface="Calibri"/>
            </a:endParaRPr>
          </a:p>
          <a:p>
            <a:pPr defTabSz="685800"/>
            <a:r>
              <a:rPr lang="en-GB" sz="1350" b="1">
                <a:latin typeface="Calibri" panose="020F0502020204030204"/>
              </a:rPr>
              <a:t>Survey</a:t>
            </a:r>
            <a:endParaRPr lang="en-GB" sz="1350" b="1">
              <a:latin typeface="Calibri" panose="020F0502020204030204"/>
              <a:cs typeface="Calibri"/>
            </a:endParaRPr>
          </a:p>
          <a:p>
            <a:pPr defTabSz="685800"/>
            <a:r>
              <a:rPr lang="en-GB" sz="1350" b="1">
                <a:latin typeface="Calibri" panose="020F0502020204030204"/>
              </a:rPr>
              <a:t>Headers</a:t>
            </a:r>
            <a:endParaRPr lang="en-GB" sz="1350" b="1">
              <a:latin typeface="Calibri" panose="020F0502020204030204"/>
              <a:cs typeface="Calibri"/>
            </a:endParaRPr>
          </a:p>
        </p:txBody>
      </p:sp>
      <p:sp>
        <p:nvSpPr>
          <p:cNvPr id="37" name="TextBox 36">
            <a:extLst>
              <a:ext uri="{FF2B5EF4-FFF2-40B4-BE49-F238E27FC236}">
                <a16:creationId xmlns:a16="http://schemas.microsoft.com/office/drawing/2014/main" id="{1BD394D5-4D6E-4DFC-BB2E-0D64F89D1B0F}"/>
              </a:ext>
            </a:extLst>
          </p:cNvPr>
          <p:cNvSpPr txBox="1"/>
          <p:nvPr/>
        </p:nvSpPr>
        <p:spPr>
          <a:xfrm>
            <a:off x="476641" y="3906492"/>
            <a:ext cx="421910" cy="461665"/>
          </a:xfrm>
          <a:prstGeom prst="rect">
            <a:avLst/>
          </a:prstGeom>
          <a:noFill/>
        </p:spPr>
        <p:txBody>
          <a:bodyPr wrap="none" rtlCol="0">
            <a:spAutoFit/>
          </a:bodyPr>
          <a:lstStyle/>
          <a:p>
            <a:pPr defTabSz="685800"/>
            <a:r>
              <a:rPr lang="en-GB" sz="2400" b="1">
                <a:solidFill>
                  <a:prstClr val="black"/>
                </a:solidFill>
                <a:latin typeface="Calibri" panose="020F0502020204030204"/>
              </a:rPr>
              <a:t>4.</a:t>
            </a:r>
          </a:p>
        </p:txBody>
      </p:sp>
      <p:pic>
        <p:nvPicPr>
          <p:cNvPr id="41" name="Graphic 40" descr="Pipeline icon">
            <a:extLst>
              <a:ext uri="{FF2B5EF4-FFF2-40B4-BE49-F238E27FC236}">
                <a16:creationId xmlns:a16="http://schemas.microsoft.com/office/drawing/2014/main" id="{403FFB11-1F99-4389-A9F2-0B817EB4B1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4220" y="3848066"/>
            <a:ext cx="897235" cy="555431"/>
          </a:xfrm>
          <a:prstGeom prst="rect">
            <a:avLst/>
          </a:prstGeom>
        </p:spPr>
      </p:pic>
      <p:sp>
        <p:nvSpPr>
          <p:cNvPr id="42" name="TextBox 41">
            <a:extLst>
              <a:ext uri="{FF2B5EF4-FFF2-40B4-BE49-F238E27FC236}">
                <a16:creationId xmlns:a16="http://schemas.microsoft.com/office/drawing/2014/main" id="{A3B33B74-F842-4D0F-A7B4-77487EB2960C}"/>
              </a:ext>
            </a:extLst>
          </p:cNvPr>
          <p:cNvSpPr txBox="1"/>
          <p:nvPr/>
        </p:nvSpPr>
        <p:spPr>
          <a:xfrm>
            <a:off x="1872488" y="3779532"/>
            <a:ext cx="1169936" cy="715581"/>
          </a:xfrm>
          <a:prstGeom prst="rect">
            <a:avLst/>
          </a:prstGeom>
          <a:noFill/>
        </p:spPr>
        <p:txBody>
          <a:bodyPr wrap="none" rtlCol="0">
            <a:spAutoFit/>
          </a:bodyPr>
          <a:lstStyle/>
          <a:p>
            <a:pPr defTabSz="685800"/>
            <a:r>
              <a:rPr lang="en-GB" sz="1350" b="1">
                <a:solidFill>
                  <a:prstClr val="black"/>
                </a:solidFill>
                <a:latin typeface="Calibri" panose="020F0502020204030204"/>
              </a:rPr>
              <a:t>Infrastructure</a:t>
            </a:r>
          </a:p>
          <a:p>
            <a:pPr defTabSz="685800"/>
            <a:r>
              <a:rPr lang="en-GB" sz="1350" b="1">
                <a:solidFill>
                  <a:prstClr val="black"/>
                </a:solidFill>
                <a:latin typeface="Calibri" panose="020F0502020204030204"/>
              </a:rPr>
              <a:t>Summary</a:t>
            </a:r>
          </a:p>
          <a:p>
            <a:pPr defTabSz="685800"/>
            <a:r>
              <a:rPr lang="en-GB" sz="1350" b="1">
                <a:solidFill>
                  <a:prstClr val="black"/>
                </a:solidFill>
                <a:latin typeface="Calibri" panose="020F0502020204030204"/>
              </a:rPr>
              <a:t>Information</a:t>
            </a:r>
          </a:p>
        </p:txBody>
      </p:sp>
    </p:spTree>
    <p:extLst>
      <p:ext uri="{BB962C8B-B14F-4D97-AF65-F5344CB8AC3E}">
        <p14:creationId xmlns:p14="http://schemas.microsoft.com/office/powerpoint/2010/main" val="781801797"/>
      </p:ext>
    </p:extLst>
  </p:cSld>
  <p:clrMapOvr>
    <a:masterClrMapping/>
  </p:clrMapOvr>
</p:sld>
</file>

<file path=ppt/theme/theme1.xml><?xml version="1.0" encoding="utf-8"?>
<a:theme xmlns:a="http://schemas.openxmlformats.org/drawingml/2006/main" name="Custom Design">
  <a:themeElements>
    <a:clrScheme name="Custom 3">
      <a:dk1>
        <a:sysClr val="windowText" lastClr="000000"/>
      </a:dk1>
      <a:lt1>
        <a:srgbClr val="FFFFFF"/>
      </a:lt1>
      <a:dk2>
        <a:srgbClr val="0065A2"/>
      </a:dk2>
      <a:lt2>
        <a:srgbClr val="84329B"/>
      </a:lt2>
      <a:accent1>
        <a:srgbClr val="00AEEF"/>
      </a:accent1>
      <a:accent2>
        <a:srgbClr val="9A9500"/>
      </a:accent2>
      <a:accent3>
        <a:srgbClr val="00B8B0"/>
      </a:accent3>
      <a:accent4>
        <a:srgbClr val="48A842"/>
      </a:accent4>
      <a:accent5>
        <a:srgbClr val="EF8200"/>
      </a:accent5>
      <a:accent6>
        <a:srgbClr val="A6192E"/>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6f71bc7-eed5-4ebc-893f-d76acaddfc24">
      <UserInfo>
        <DisplayName>Caroline Graham (Oil &amp; Gas Authority)</DisplayName>
        <AccountId>15</AccountId>
        <AccountType/>
      </UserInfo>
      <UserInfo>
        <DisplayName>David Smith (Oil &amp; Gas Authority)</DisplayName>
        <AccountId>81</AccountId>
        <AccountType/>
      </UserInfo>
      <UserInfo>
        <DisplayName>David Lecore (Oil &amp; Gas Authority)</DisplayName>
        <AccountId>16</AccountId>
        <AccountType/>
      </UserInfo>
      <UserInfo>
        <DisplayName>John Seabourn (Oil &amp; Gas Authority)</DisplayName>
        <AccountId>18</AccountId>
        <AccountType/>
      </UserInfo>
      <UserInfo>
        <DisplayName>Andy Thompson (Oil &amp; Gas Authority)</DisplayName>
        <AccountId>13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A1CE390250D747B635895183CF047A" ma:contentTypeVersion="12" ma:contentTypeDescription="Create a new document." ma:contentTypeScope="" ma:versionID="c0a6bcff597e32bfd6a390190ac62028">
  <xsd:schema xmlns:xsd="http://www.w3.org/2001/XMLSchema" xmlns:xs="http://www.w3.org/2001/XMLSchema" xmlns:p="http://schemas.microsoft.com/office/2006/metadata/properties" xmlns:ns2="4b1a9e67-4bd3-4e10-8ceb-d8428c69d47a" xmlns:ns3="66f71bc7-eed5-4ebc-893f-d76acaddfc24" targetNamespace="http://schemas.microsoft.com/office/2006/metadata/properties" ma:root="true" ma:fieldsID="eed3f165babc84a12257af60be3b789e" ns2:_="" ns3:_="">
    <xsd:import namespace="4b1a9e67-4bd3-4e10-8ceb-d8428c69d47a"/>
    <xsd:import namespace="66f71bc7-eed5-4ebc-893f-d76acaddfc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1a9e67-4bd3-4e10-8ceb-d8428c69d4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f71bc7-eed5-4ebc-893f-d76acaddfc2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AFB752-9F3A-401C-8907-B37242933A67}">
  <ds:schemaRefs>
    <ds:schemaRef ds:uri="http://purl.org/dc/terms/"/>
    <ds:schemaRef ds:uri="http://purl.org/dc/elements/1.1/"/>
    <ds:schemaRef ds:uri="66f71bc7-eed5-4ebc-893f-d76acaddfc24"/>
    <ds:schemaRef ds:uri="http://purl.org/dc/dcmitype/"/>
    <ds:schemaRef ds:uri="http://www.w3.org/XML/1998/namespace"/>
    <ds:schemaRef ds:uri="http://schemas.microsoft.com/office/2006/documentManagement/types"/>
    <ds:schemaRef ds:uri="http://schemas.microsoft.com/office/2006/metadata/properties"/>
    <ds:schemaRef ds:uri="4b1a9e67-4bd3-4e10-8ceb-d8428c69d47a"/>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125A2D43-9AE9-4122-9B56-05E4F6FE6115}">
  <ds:schemaRefs>
    <ds:schemaRef ds:uri="http://schemas.microsoft.com/sharepoint/v3/contenttype/forms"/>
  </ds:schemaRefs>
</ds:datastoreItem>
</file>

<file path=customXml/itemProps3.xml><?xml version="1.0" encoding="utf-8"?>
<ds:datastoreItem xmlns:ds="http://schemas.openxmlformats.org/officeDocument/2006/customXml" ds:itemID="{FC31085F-6C68-486D-8CF8-58CCD0D06D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1a9e67-4bd3-4e10-8ceb-d8428c69d47a"/>
    <ds:schemaRef ds:uri="66f71bc7-eed5-4ebc-893f-d76acaddfc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4354</TotalTime>
  <Words>2973</Words>
  <Application>Microsoft Office PowerPoint</Application>
  <PresentationFormat>On-screen Show (16:9)</PresentationFormat>
  <Paragraphs>391</Paragraphs>
  <Slides>31</Slides>
  <Notes>25</Notes>
  <HiddenSlides>0</HiddenSlides>
  <MMClips>1</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31</vt:i4>
      </vt:variant>
    </vt:vector>
  </HeadingPairs>
  <TitlesOfParts>
    <vt:vector size="40" baseType="lpstr">
      <vt:lpstr>Arial</vt:lpstr>
      <vt:lpstr>Calibri</vt:lpstr>
      <vt:lpstr>Helvetica 45 Light</vt:lpstr>
      <vt:lpstr>Custom Design</vt:lpstr>
      <vt:lpstr>OGA_Master_template_16:9</vt:lpstr>
      <vt:lpstr>1_OGA_Master_template_16:9</vt:lpstr>
      <vt:lpstr>2_OGA_Master_template_16:9</vt:lpstr>
      <vt:lpstr>3_OGA_Master_template_16:9</vt:lpstr>
      <vt:lpstr>4_OGA_Master_template_16:9</vt:lpstr>
      <vt:lpstr>NDR User Group</vt:lpstr>
      <vt:lpstr>Meeting Etiquette</vt:lpstr>
      <vt:lpstr>Who is in the call?</vt:lpstr>
      <vt:lpstr>Welcome and Agenda: NDR User Group 2 </vt:lpstr>
      <vt:lpstr>What is the OGA’s role?</vt:lpstr>
      <vt:lpstr>How OGA approach Data &amp; Digital </vt:lpstr>
      <vt:lpstr>Why?</vt:lpstr>
      <vt:lpstr>Agenda: NDR User Group 2 </vt:lpstr>
      <vt:lpstr>Compliance and Data Quality</vt:lpstr>
      <vt:lpstr>Presented at PPDM  Data Byte’ Feb 2021</vt:lpstr>
      <vt:lpstr>Wellbore headers are owned by well owners</vt:lpstr>
      <vt:lpstr>Wellbore data is owned by well owners</vt:lpstr>
      <vt:lpstr>Wellbore information 2</vt:lpstr>
      <vt:lpstr>Seismic summary data is owned by survey owners</vt:lpstr>
      <vt:lpstr>Infrastructure summary data is owned by infrastructure owners</vt:lpstr>
      <vt:lpstr>Infrastructure Summary Data</vt:lpstr>
      <vt:lpstr>Agenda: NDR User Group 2  </vt:lpstr>
      <vt:lpstr>Transition Project </vt:lpstr>
      <vt:lpstr>Agenda: NDR User Group 2   </vt:lpstr>
      <vt:lpstr>A Look Ahead</vt:lpstr>
      <vt:lpstr>Agenda: NDR User Group 2    </vt:lpstr>
      <vt:lpstr>Meeting Restarts promptly at 11:00</vt:lpstr>
      <vt:lpstr>Agenda: NDR User Group 2     </vt:lpstr>
      <vt:lpstr>NDR User Questions and Answers</vt:lpstr>
      <vt:lpstr>NDR User Questions and Answers </vt:lpstr>
      <vt:lpstr>NDR User Questions and Answers  </vt:lpstr>
      <vt:lpstr>NDR User Questions and Answers   </vt:lpstr>
      <vt:lpstr>Agenda: NDR User Group 2      </vt:lpstr>
      <vt:lpstr>Open Questions &amp; Answers</vt:lpstr>
      <vt:lpstr>What happens next?</vt:lpstr>
      <vt:lpstr>Thank you</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KINGDOM</dc:title>
  <dc:creator>"Richardson Nicholas (Oil and Gas Authority)"</dc:creator>
  <cp:lastModifiedBy>Alan Stewart (North Sea Transition Authority)</cp:lastModifiedBy>
  <cp:revision>20</cp:revision>
  <cp:lastPrinted>2016-10-24T07:58:33Z</cp:lastPrinted>
  <dcterms:created xsi:type="dcterms:W3CDTF">2016-10-17T11:59:42Z</dcterms:created>
  <dcterms:modified xsi:type="dcterms:W3CDTF">2022-07-27T19:22:46Z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2016-10-16T23:00:00Z</vt:filetime>
  </property>
  <property fmtid="{D5CDD505-2E9C-101B-9397-08002B2CF9AE}" pid="3" name="Creator">
    <vt:lpwstr>Adobe InDesign CC 2015 (Macintosh)</vt:lpwstr>
  </property>
  <property fmtid="{D5CDD505-2E9C-101B-9397-08002B2CF9AE}" pid="4" name="LastSaved">
    <vt:filetime>2016-10-16T23:00:00Z</vt:filetime>
  </property>
  <property fmtid="{D5CDD505-2E9C-101B-9397-08002B2CF9AE}" pid="5" name="ContentTypeId">
    <vt:lpwstr>0x01010068A1CE390250D747B635895183CF047A</vt:lpwstr>
  </property>
  <property fmtid="{D5CDD505-2E9C-101B-9397-08002B2CF9AE}" pid="6" name="_dlc_DocIdItemGuid">
    <vt:lpwstr>9670c90e-f094-4c9b-aa74-5ec05bb7bd9b</vt:lpwstr>
  </property>
  <property fmtid="{D5CDD505-2E9C-101B-9397-08002B2CF9AE}" pid="7" name="TaxKeyword">
    <vt:lpwstr/>
  </property>
  <property fmtid="{D5CDD505-2E9C-101B-9397-08002B2CF9AE}" pid="8" name="Sub Category">
    <vt:lpwstr/>
  </property>
  <property fmtid="{D5CDD505-2E9C-101B-9397-08002B2CF9AE}" pid="9" name="Category">
    <vt:lpwstr>95;#08_Stakeholder Engagement|39c15162-aeca-4c6b-b803-3f5ed1b8be5c</vt:lpwstr>
  </property>
</Properties>
</file>