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9" r:id="rId4"/>
    <p:sldMasterId id="2147483826" r:id="rId5"/>
    <p:sldMasterId id="2147483855" r:id="rId6"/>
    <p:sldMasterId id="2147483868" r:id="rId7"/>
  </p:sldMasterIdLst>
  <p:notesMasterIdLst>
    <p:notesMasterId r:id="rId17"/>
  </p:notesMasterIdLst>
  <p:handoutMasterIdLst>
    <p:handoutMasterId r:id="rId18"/>
  </p:handoutMasterIdLst>
  <p:sldIdLst>
    <p:sldId id="816" r:id="rId8"/>
    <p:sldId id="785" r:id="rId9"/>
    <p:sldId id="2141411770" r:id="rId10"/>
    <p:sldId id="825" r:id="rId11"/>
    <p:sldId id="824" r:id="rId12"/>
    <p:sldId id="2141411683" r:id="rId13"/>
    <p:sldId id="2141411765" r:id="rId14"/>
    <p:sldId id="2141411771" r:id="rId15"/>
    <p:sldId id="373" r:id="rId16"/>
  </p:sldIdLst>
  <p:sldSz cx="12192000" cy="6858000"/>
  <p:notesSz cx="6724650" cy="9774238"/>
  <p:defaultText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81" userDrawn="1">
          <p15:clr>
            <a:srgbClr val="A4A3A4"/>
          </p15:clr>
        </p15:guide>
        <p15:guide id="2" pos="211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1DC46C-EE43-53C4-98CB-F50443EAAD1A}" name="Rob Micklewright (North Sea Transition Authority)" initials="RA" userId="S::robert.micklewright@nstauthority.co.uk::18dda879-abf0-4e49-b6a1-dfffeacb80d0" providerId="AD"/>
  <p188:author id="{39655CCC-98B8-F5AF-E86B-A434703F6FDB}" name="Katharine Barney (North Sea Transition Authority)" initials="KA" userId="S::katharine.barney@nstauthority.co.uk::bb00e7f5-5b99-4cba-b6f7-cbbb6b550a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Walker Christopher (Oil and Gas Authority)" initials="W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37A"/>
    <a:srgbClr val="CF0C71"/>
    <a:srgbClr val="008624"/>
    <a:srgbClr val="776CBA"/>
    <a:srgbClr val="757070"/>
    <a:srgbClr val="003E52"/>
    <a:srgbClr val="BE4D00"/>
    <a:srgbClr val="906A2F"/>
    <a:srgbClr val="4F2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08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81"/>
        <p:guide pos="211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Lammey (North Sea Transition Authority)" userId="373f7b10-3c93-47b1-9675-cb3c56ebf574" providerId="ADAL" clId="{EA43F12C-A81F-44C9-8283-540576596AB7}"/>
    <pc:docChg chg="modSld">
      <pc:chgData name="Mark Lammey (North Sea Transition Authority)" userId="373f7b10-3c93-47b1-9675-cb3c56ebf574" providerId="ADAL" clId="{EA43F12C-A81F-44C9-8283-540576596AB7}" dt="2024-05-21T13:35:08.364" v="3" actId="20577"/>
      <pc:docMkLst>
        <pc:docMk/>
      </pc:docMkLst>
      <pc:sldChg chg="modSp mod">
        <pc:chgData name="Mark Lammey (North Sea Transition Authority)" userId="373f7b10-3c93-47b1-9675-cb3c56ebf574" providerId="ADAL" clId="{EA43F12C-A81F-44C9-8283-540576596AB7}" dt="2024-05-21T13:35:08.364" v="3" actId="20577"/>
        <pc:sldMkLst>
          <pc:docMk/>
          <pc:sldMk cId="1523553574" sldId="816"/>
        </pc:sldMkLst>
        <pc:spChg chg="mod">
          <ac:chgData name="Mark Lammey (North Sea Transition Authority)" userId="373f7b10-3c93-47b1-9675-cb3c56ebf574" providerId="ADAL" clId="{EA43F12C-A81F-44C9-8283-540576596AB7}" dt="2024-05-21T13:35:08.364" v="3" actId="20577"/>
          <ac:spMkLst>
            <pc:docMk/>
            <pc:sldMk cId="1523553574" sldId="816"/>
            <ac:spMk id="7" creationId="{C16A054D-9995-484F-915E-42ACED5AF6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66FC44-3FBB-4EDB-B952-8624D6532536}"/>
              </a:ext>
            </a:extLst>
          </p:cNvPr>
          <p:cNvSpPr>
            <a:spLocks noGrp="1"/>
          </p:cNvSpPr>
          <p:nvPr>
            <p:ph type="hdr" sz="quarter"/>
          </p:nvPr>
        </p:nvSpPr>
        <p:spPr>
          <a:xfrm>
            <a:off x="0" y="0"/>
            <a:ext cx="2914015" cy="490307"/>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5925394-4F73-4F50-9B37-7ABCC7C5AAD6}"/>
              </a:ext>
            </a:extLst>
          </p:cNvPr>
          <p:cNvSpPr>
            <a:spLocks noGrp="1"/>
          </p:cNvSpPr>
          <p:nvPr>
            <p:ph type="dt" sz="quarter" idx="1"/>
          </p:nvPr>
        </p:nvSpPr>
        <p:spPr>
          <a:xfrm>
            <a:off x="3809079" y="0"/>
            <a:ext cx="2914015" cy="490307"/>
          </a:xfrm>
          <a:prstGeom prst="rect">
            <a:avLst/>
          </a:prstGeom>
        </p:spPr>
        <p:txBody>
          <a:bodyPr vert="horz" lIns="91440" tIns="45720" rIns="91440" bIns="45720" rtlCol="0"/>
          <a:lstStyle>
            <a:lvl1pPr algn="r">
              <a:defRPr sz="1200"/>
            </a:lvl1pPr>
          </a:lstStyle>
          <a:p>
            <a:fld id="{52077FB2-8417-4EE8-A8ED-71841BD955E1}" type="datetimeFigureOut">
              <a:rPr lang="en-GB" smtClean="0"/>
              <a:t>21/05/2024</a:t>
            </a:fld>
            <a:endParaRPr lang="en-GB"/>
          </a:p>
        </p:txBody>
      </p:sp>
      <p:sp>
        <p:nvSpPr>
          <p:cNvPr id="4" name="Footer Placeholder 3">
            <a:extLst>
              <a:ext uri="{FF2B5EF4-FFF2-40B4-BE49-F238E27FC236}">
                <a16:creationId xmlns:a16="http://schemas.microsoft.com/office/drawing/2014/main" id="{1164C1FD-9BE5-4CED-B678-0A7D4A8E0E4E}"/>
              </a:ext>
            </a:extLst>
          </p:cNvPr>
          <p:cNvSpPr>
            <a:spLocks noGrp="1"/>
          </p:cNvSpPr>
          <p:nvPr>
            <p:ph type="ftr" sz="quarter" idx="2"/>
          </p:nvPr>
        </p:nvSpPr>
        <p:spPr>
          <a:xfrm>
            <a:off x="0" y="9283931"/>
            <a:ext cx="2914015" cy="49030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36A45E5-9E4C-4FFA-9DD5-5443BC7E18EE}"/>
              </a:ext>
            </a:extLst>
          </p:cNvPr>
          <p:cNvSpPr>
            <a:spLocks noGrp="1"/>
          </p:cNvSpPr>
          <p:nvPr>
            <p:ph type="sldNum" sz="quarter" idx="3"/>
          </p:nvPr>
        </p:nvSpPr>
        <p:spPr>
          <a:xfrm>
            <a:off x="3809079" y="9283931"/>
            <a:ext cx="2914015" cy="490307"/>
          </a:xfrm>
          <a:prstGeom prst="rect">
            <a:avLst/>
          </a:prstGeom>
        </p:spPr>
        <p:txBody>
          <a:bodyPr vert="horz" lIns="91440" tIns="45720" rIns="91440" bIns="45720" rtlCol="0" anchor="b"/>
          <a:lstStyle>
            <a:lvl1pPr algn="r">
              <a:defRPr sz="1200"/>
            </a:lvl1pPr>
          </a:lstStyle>
          <a:p>
            <a:fld id="{D266549C-9897-4376-A31E-52639625D8E9}" type="slidenum">
              <a:rPr lang="en-GB" smtClean="0"/>
              <a:t>‹#›</a:t>
            </a:fld>
            <a:endParaRPr lang="en-GB"/>
          </a:p>
        </p:txBody>
      </p:sp>
    </p:spTree>
    <p:extLst>
      <p:ext uri="{BB962C8B-B14F-4D97-AF65-F5344CB8AC3E}">
        <p14:creationId xmlns:p14="http://schemas.microsoft.com/office/powerpoint/2010/main" val="2650287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14015" cy="488109"/>
          </a:xfrm>
          <a:prstGeom prst="rect">
            <a:avLst/>
          </a:prstGeom>
        </p:spPr>
        <p:txBody>
          <a:bodyPr vert="horz" lIns="106271" tIns="53136" rIns="106271" bIns="53136" rtlCol="0"/>
          <a:lstStyle>
            <a:lvl1pPr algn="l">
              <a:defRPr sz="1400"/>
            </a:lvl1pPr>
          </a:lstStyle>
          <a:p>
            <a:endParaRPr lang="en-GB"/>
          </a:p>
        </p:txBody>
      </p:sp>
      <p:sp>
        <p:nvSpPr>
          <p:cNvPr id="3" name="Date Placeholder 2"/>
          <p:cNvSpPr>
            <a:spLocks noGrp="1"/>
          </p:cNvSpPr>
          <p:nvPr>
            <p:ph type="dt" idx="1"/>
          </p:nvPr>
        </p:nvSpPr>
        <p:spPr>
          <a:xfrm>
            <a:off x="3809469" y="2"/>
            <a:ext cx="2914015" cy="488109"/>
          </a:xfrm>
          <a:prstGeom prst="rect">
            <a:avLst/>
          </a:prstGeom>
        </p:spPr>
        <p:txBody>
          <a:bodyPr vert="horz" lIns="106271" tIns="53136" rIns="106271" bIns="53136" rtlCol="0"/>
          <a:lstStyle>
            <a:lvl1pPr algn="r">
              <a:defRPr sz="1400"/>
            </a:lvl1pPr>
          </a:lstStyle>
          <a:p>
            <a:fld id="{18509D73-1F11-47CD-8D52-DA2AEAF3C024}" type="datetimeFigureOut">
              <a:rPr lang="en-GB" smtClean="0"/>
              <a:t>21/05/2024</a:t>
            </a:fld>
            <a:endParaRPr lang="en-GB"/>
          </a:p>
        </p:txBody>
      </p:sp>
      <p:sp>
        <p:nvSpPr>
          <p:cNvPr id="4" name="Slide Image Placeholder 3"/>
          <p:cNvSpPr>
            <a:spLocks noGrp="1" noRot="1" noChangeAspect="1"/>
          </p:cNvSpPr>
          <p:nvPr>
            <p:ph type="sldImg" idx="2"/>
          </p:nvPr>
        </p:nvSpPr>
        <p:spPr>
          <a:xfrm>
            <a:off x="104775" y="731838"/>
            <a:ext cx="6515100" cy="3665537"/>
          </a:xfrm>
          <a:prstGeom prst="rect">
            <a:avLst/>
          </a:prstGeom>
          <a:noFill/>
          <a:ln w="12700">
            <a:solidFill>
              <a:prstClr val="black"/>
            </a:solidFill>
          </a:ln>
        </p:spPr>
        <p:txBody>
          <a:bodyPr vert="horz" lIns="106271" tIns="53136" rIns="106271" bIns="53136" rtlCol="0" anchor="ctr"/>
          <a:lstStyle/>
          <a:p>
            <a:endParaRPr lang="en-GB"/>
          </a:p>
        </p:txBody>
      </p:sp>
      <p:sp>
        <p:nvSpPr>
          <p:cNvPr id="5" name="Notes Placeholder 4"/>
          <p:cNvSpPr>
            <a:spLocks noGrp="1"/>
          </p:cNvSpPr>
          <p:nvPr>
            <p:ph type="body" sz="quarter" idx="3"/>
          </p:nvPr>
        </p:nvSpPr>
        <p:spPr>
          <a:xfrm>
            <a:off x="672465" y="4643069"/>
            <a:ext cx="5379720" cy="4399010"/>
          </a:xfrm>
          <a:prstGeom prst="rect">
            <a:avLst/>
          </a:prstGeom>
        </p:spPr>
        <p:txBody>
          <a:bodyPr vert="horz" lIns="106271" tIns="53136" rIns="106271" bIns="5313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283120"/>
            <a:ext cx="2914015" cy="488109"/>
          </a:xfrm>
          <a:prstGeom prst="rect">
            <a:avLst/>
          </a:prstGeom>
        </p:spPr>
        <p:txBody>
          <a:bodyPr vert="horz" lIns="106271" tIns="53136" rIns="106271" bIns="53136" rtlCol="0" anchor="b"/>
          <a:lstStyle>
            <a:lvl1pPr algn="l">
              <a:defRPr sz="1400"/>
            </a:lvl1pPr>
          </a:lstStyle>
          <a:p>
            <a:endParaRPr lang="en-GB"/>
          </a:p>
        </p:txBody>
      </p:sp>
      <p:sp>
        <p:nvSpPr>
          <p:cNvPr id="7" name="Slide Number Placeholder 6"/>
          <p:cNvSpPr>
            <a:spLocks noGrp="1"/>
          </p:cNvSpPr>
          <p:nvPr>
            <p:ph type="sldNum" sz="quarter" idx="5"/>
          </p:nvPr>
        </p:nvSpPr>
        <p:spPr>
          <a:xfrm>
            <a:off x="3809469" y="9283120"/>
            <a:ext cx="2914015" cy="488109"/>
          </a:xfrm>
          <a:prstGeom prst="rect">
            <a:avLst/>
          </a:prstGeom>
        </p:spPr>
        <p:txBody>
          <a:bodyPr vert="horz" lIns="106271" tIns="53136" rIns="106271" bIns="53136" rtlCol="0" anchor="b"/>
          <a:lstStyle>
            <a:lvl1pPr algn="r">
              <a:defRPr sz="1400"/>
            </a:lvl1pPr>
          </a:lstStyle>
          <a:p>
            <a:fld id="{F27E7B17-5099-4BBE-8F19-7BFADD7AACEA}" type="slidenum">
              <a:rPr lang="en-GB" smtClean="0"/>
              <a:t>‹#›</a:t>
            </a:fld>
            <a:endParaRPr lang="en-GB"/>
          </a:p>
        </p:txBody>
      </p:sp>
    </p:spTree>
    <p:extLst>
      <p:ext uri="{BB962C8B-B14F-4D97-AF65-F5344CB8AC3E}">
        <p14:creationId xmlns:p14="http://schemas.microsoft.com/office/powerpoint/2010/main" val="2302390559"/>
      </p:ext>
    </p:extLst>
  </p:cSld>
  <p:clrMap bg1="lt1" tx1="dk1" bg2="lt2" tx2="dk2" accent1="accent1" accent2="accent2" accent3="accent3" accent4="accent4" accent5="accent5" accent6="accent6" hlink="hlink" folHlink="folHlink"/>
  <p:notesStyle>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p>
        </p:txBody>
      </p:sp>
      <p:sp>
        <p:nvSpPr>
          <p:cNvPr id="4" name="Slide Number Placeholder 3"/>
          <p:cNvSpPr>
            <a:spLocks noGrp="1"/>
          </p:cNvSpPr>
          <p:nvPr>
            <p:ph type="sldNum" sz="quarter" idx="5"/>
          </p:nvPr>
        </p:nvSpPr>
        <p:spPr/>
        <p:txBody>
          <a:bodyPr/>
          <a:lstStyle/>
          <a:p>
            <a:fld id="{F27E7B17-5099-4BBE-8F19-7BFADD7AACEA}" type="slidenum">
              <a:rPr lang="en-GB" smtClean="0"/>
              <a:t>1</a:t>
            </a:fld>
            <a:endParaRPr lang="en-GB"/>
          </a:p>
        </p:txBody>
      </p:sp>
    </p:spTree>
    <p:extLst>
      <p:ext uri="{BB962C8B-B14F-4D97-AF65-F5344CB8AC3E}">
        <p14:creationId xmlns:p14="http://schemas.microsoft.com/office/powerpoint/2010/main" val="51999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AA23E-325C-4321-9446-303AB7C46ED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41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F27E7B17-5099-4BBE-8F19-7BFADD7AACEA}" type="slidenum">
              <a:rPr kumimoji="0" lang="en-GB" sz="14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5</a:t>
            </a:fld>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31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87563" y="342900"/>
            <a:ext cx="4713287" cy="2652713"/>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ea typeface="Calibri"/>
                <a:cs typeface="Calibri"/>
              </a:rPr>
              <a:t>Map shows the energy users in SNS – gas, wind, ccs and their associated transport infrastructure like cables and pipelines. </a:t>
            </a:r>
          </a:p>
          <a:p>
            <a:pPr marL="171450" indent="-171450">
              <a:buFont typeface="Arial" panose="020B0604020202020204" pitchFamily="34" charset="0"/>
              <a:buChar char="•"/>
            </a:pPr>
            <a:r>
              <a:rPr lang="en-GB">
                <a:ea typeface="Calibri"/>
                <a:cs typeface="Calibri"/>
              </a:rPr>
              <a:t>On top of this are other marine users such as fishing, defence, shipping and marine habitats. </a:t>
            </a:r>
          </a:p>
          <a:p>
            <a:pPr marL="171450" indent="-171450">
              <a:buFont typeface="Arial" panose="020B0604020202020204" pitchFamily="34" charset="0"/>
              <a:buChar char="•"/>
            </a:pPr>
            <a:r>
              <a:rPr lang="en-GB">
                <a:ea typeface="Calibri"/>
                <a:cs typeface="Calibri"/>
              </a:rPr>
              <a:t>The CCS licensing round (and petroleum rounds) required considerable consultation and collaboration with other agencies to understand these overlaps.</a:t>
            </a:r>
          </a:p>
          <a:p>
            <a:pPr marL="171450" indent="-171450">
              <a:buFont typeface="Arial" panose="020B0604020202020204" pitchFamily="34" charset="0"/>
              <a:buChar char="•"/>
            </a:pPr>
            <a:r>
              <a:rPr lang="en-GB">
                <a:ea typeface="Calibri"/>
                <a:cs typeface="Calibri"/>
              </a:rPr>
              <a:t>Regulatory approvals are needed from a variety of organisations however there is opportunity here to repurpose existing infrastructure.</a:t>
            </a:r>
          </a:p>
          <a:p>
            <a:pPr marL="171450" indent="-171450">
              <a:buFont typeface="Arial" panose="020B0604020202020204" pitchFamily="34" charset="0"/>
              <a:buChar char="•"/>
            </a:pPr>
            <a:endParaRPr lang="en-GB">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70" rtl="0" eaLnBrk="1" fontAlgn="auto" latinLnBrk="0" hangingPunct="1">
              <a:lnSpc>
                <a:spcPct val="100000"/>
              </a:lnSpc>
              <a:spcBef>
                <a:spcPts val="0"/>
              </a:spcBef>
              <a:spcAft>
                <a:spcPts val="0"/>
              </a:spcAft>
              <a:buClrTx/>
              <a:buSzTx/>
              <a:buFontTx/>
              <a:buNone/>
              <a:tabLst/>
              <a:defRPr/>
            </a:pPr>
            <a:fld id="{7B47DCE5-2E8B-46B4-A516-022EACC7B1E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7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27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1838"/>
            <a:ext cx="6515100" cy="3665537"/>
          </a:xfrm>
        </p:spPr>
      </p:sp>
      <p:sp>
        <p:nvSpPr>
          <p:cNvPr id="3" name="Notes Placeholder 2"/>
          <p:cNvSpPr>
            <a:spLocks noGrp="1"/>
          </p:cNvSpPr>
          <p:nvPr>
            <p:ph type="body" idx="1"/>
          </p:nvPr>
        </p:nvSpPr>
        <p:spPr>
          <a:xfrm>
            <a:off x="396019" y="4643067"/>
            <a:ext cx="5977125" cy="5131172"/>
          </a:xfrm>
          <a:noFill/>
          <a:ln>
            <a:noFill/>
          </a:ln>
        </p:spPr>
        <p:txBody>
          <a:bodyPr/>
          <a:lstStyle/>
          <a:p>
            <a:endParaRPr lang="en-GB" sz="1800"/>
          </a:p>
        </p:txBody>
      </p:sp>
      <p:sp>
        <p:nvSpPr>
          <p:cNvPr id="4" name="Slide Number Placeholder 3"/>
          <p:cNvSpPr>
            <a:spLocks noGrp="1"/>
          </p:cNvSpPr>
          <p:nvPr>
            <p:ph type="sldNum" sz="quarter" idx="10"/>
          </p:nvPr>
        </p:nvSpPr>
        <p:spPr/>
        <p:txBody>
          <a:bodyPr/>
          <a:lstStyle/>
          <a:p>
            <a:fld id="{F27E7B17-5099-4BBE-8F19-7BFADD7AACEA}" type="slidenum">
              <a:rPr lang="en-GB" smtClean="0">
                <a:solidFill>
                  <a:prstClr val="black"/>
                </a:solidFill>
              </a:rPr>
              <a:pPr/>
              <a:t>9</a:t>
            </a:fld>
            <a:endParaRPr lang="en-GB">
              <a:solidFill>
                <a:prstClr val="black"/>
              </a:solidFill>
            </a:endParaRPr>
          </a:p>
        </p:txBody>
      </p:sp>
      <p:sp>
        <p:nvSpPr>
          <p:cNvPr id="5" name="Rectangle 4"/>
          <p:cNvSpPr/>
          <p:nvPr/>
        </p:nvSpPr>
        <p:spPr>
          <a:xfrm>
            <a:off x="396019" y="4525920"/>
            <a:ext cx="5903447" cy="480046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621654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718914" y="253214"/>
            <a:ext cx="1466032" cy="1470484"/>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3" y="2635486"/>
            <a:ext cx="11184467" cy="997751"/>
          </a:xfrm>
          <a:prstGeom prst="rect">
            <a:avLst/>
          </a:prstGeom>
        </p:spPr>
        <p:txBody>
          <a:bodyPr lIns="0" anchor="b"/>
          <a:lstStyle>
            <a:lvl1pPr marL="0" indent="0">
              <a:buNone/>
              <a:defRPr sz="5333">
                <a:solidFill>
                  <a:srgbClr val="193768"/>
                </a:solidFill>
              </a:defRPr>
            </a:lvl1pPr>
          </a:lstStyle>
          <a:p>
            <a:pPr lvl="0"/>
            <a:r>
              <a:rPr lang="en-US"/>
              <a:t>Here comes your title</a:t>
            </a:r>
          </a:p>
        </p:txBody>
      </p:sp>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575733" y="3636581"/>
            <a:ext cx="1118446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3" y="5907161"/>
            <a:ext cx="10984702" cy="810158"/>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 The North Sea Transition Authority is the business name for the Oil &amp; Gas Authority, a limited company registered in England and Wales with registered number 09666504 and VAT registered number 249433979. Our registered office is at Sanctuary Buildings, 20 Great Smith Street, London, United Kingdom, SW1P 3BT.</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5"/>
            <a:ext cx="8530936" cy="757767"/>
          </a:xfrm>
          <a:prstGeom prst="rect">
            <a:avLst/>
          </a:prstGeom>
        </p:spPr>
        <p:txBody>
          <a:bodyPr/>
          <a:lstStyle>
            <a:lvl1pPr marL="0" indent="0">
              <a:buNone/>
              <a:defRPr sz="2133"/>
            </a:lvl1pPr>
          </a:lstStyle>
          <a:p>
            <a:pPr lvl="0"/>
            <a:r>
              <a:rPr lang="en-US"/>
              <a:t>Speaker &amp; title</a:t>
            </a:r>
          </a:p>
        </p:txBody>
      </p:sp>
    </p:spTree>
    <p:extLst>
      <p:ext uri="{BB962C8B-B14F-4D97-AF65-F5344CB8AC3E}">
        <p14:creationId xmlns:p14="http://schemas.microsoft.com/office/powerpoint/2010/main" val="229669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DB2A062-E898-4E6D-ACC8-E654FB12AD2A}"/>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681661457"/>
      </p:ext>
    </p:extLst>
  </p:cSld>
  <p:clrMapOvr>
    <a:masterClrMapping/>
  </p:clrMapOvr>
  <p:extLst>
    <p:ext uri="{DCECCB84-F9BA-43D5-87BE-67443E8EF086}">
      <p15:sldGuideLst xmlns:p15="http://schemas.microsoft.com/office/powerpoint/2012/main">
        <p15:guide id="1" pos="3820" userDrawn="1">
          <p15:clr>
            <a:srgbClr val="FBAE40"/>
          </p15:clr>
        </p15:guide>
        <p15:guide id="2" pos="3952" userDrawn="1">
          <p15:clr>
            <a:srgbClr val="FBAE40"/>
          </p15:clr>
        </p15:guide>
        <p15:guide id="3" pos="2025" userDrawn="1">
          <p15:clr>
            <a:srgbClr val="FBAE40"/>
          </p15:clr>
        </p15:guide>
        <p15:guide id="4" pos="2147" userDrawn="1">
          <p15:clr>
            <a:srgbClr val="FBAE40"/>
          </p15:clr>
        </p15:guide>
        <p15:guide id="5" pos="5612" userDrawn="1">
          <p15:clr>
            <a:srgbClr val="FBAE40"/>
          </p15:clr>
        </p15:guide>
        <p15:guide id="6" pos="5745" userDrawn="1">
          <p15:clr>
            <a:srgbClr val="FBAE40"/>
          </p15:clr>
        </p15:guide>
        <p15:guide id="7" orient="horz" pos="973" userDrawn="1">
          <p15:clr>
            <a:srgbClr val="FBAE40"/>
          </p15:clr>
        </p15:guide>
        <p15:guide id="8" orient="horz" pos="2231" userDrawn="1">
          <p15:clr>
            <a:srgbClr val="FBAE40"/>
          </p15:clr>
        </p15:guide>
        <p15:guide id="9" orient="horz" pos="2339" userDrawn="1">
          <p15:clr>
            <a:srgbClr val="FBAE40"/>
          </p15:clr>
        </p15:guide>
        <p15:guide id="10" orient="horz" pos="35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ABDE1382-362C-48CB-8DED-292C21ADE7A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07614085"/>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5" name="Picture 4">
            <a:extLst>
              <a:ext uri="{FF2B5EF4-FFF2-40B4-BE49-F238E27FC236}">
                <a16:creationId xmlns:a16="http://schemas.microsoft.com/office/drawing/2014/main" id="{AC484896-060F-4DC4-BCF0-3639C3EDCAB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375773054"/>
      </p:ext>
    </p:extLst>
  </p:cSld>
  <p:clrMapOvr>
    <a:masterClrMapping/>
  </p:clrMapOvr>
  <p:extLst>
    <p:ext uri="{DCECCB84-F9BA-43D5-87BE-67443E8EF086}">
      <p15:sldGuideLst xmlns:p15="http://schemas.microsoft.com/office/powerpoint/2012/main">
        <p15:guide id="2" pos="5231" userDrawn="1">
          <p15:clr>
            <a:srgbClr val="FBAE40"/>
          </p15:clr>
        </p15:guide>
        <p15:guide id="7" pos="505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descr="North Sea Transition Authority logo">
            <a:extLst>
              <a:ext uri="{FF2B5EF4-FFF2-40B4-BE49-F238E27FC236}">
                <a16:creationId xmlns:a16="http://schemas.microsoft.com/office/drawing/2014/main" id="{8CEED72F-95CF-491E-A563-2CECB9C8352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811265945"/>
      </p:ext>
    </p:extLst>
  </p:cSld>
  <p:clrMapOvr>
    <a:masterClrMapping/>
  </p:clrMapOvr>
  <p:extLst>
    <p:ext uri="{DCECCB84-F9BA-43D5-87BE-67443E8EF086}">
      <p15:sldGuideLst xmlns:p15="http://schemas.microsoft.com/office/powerpoint/2012/main">
        <p15:guide id="1" pos="3799" userDrawn="1">
          <p15:clr>
            <a:srgbClr val="FBAE40"/>
          </p15:clr>
        </p15:guide>
        <p15:guide id="2" pos="3960" userDrawn="1">
          <p15:clr>
            <a:srgbClr val="FBAE40"/>
          </p15:clr>
        </p15:guide>
        <p15:guide id="3" pos="1996" userDrawn="1">
          <p15:clr>
            <a:srgbClr val="FBAE40"/>
          </p15:clr>
        </p15:guide>
        <p15:guide id="4" pos="2155" userDrawn="1">
          <p15:clr>
            <a:srgbClr val="FBAE40"/>
          </p15:clr>
        </p15:guide>
        <p15:guide id="5" pos="5604" userDrawn="1">
          <p15:clr>
            <a:srgbClr val="FBAE40"/>
          </p15:clr>
        </p15:guide>
        <p15:guide id="6" pos="57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2060"/>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8463280" y="418039"/>
            <a:ext cx="3296920" cy="310617"/>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3" y="2813052"/>
            <a:ext cx="11184467" cy="1179829"/>
          </a:xfrm>
          <a:prstGeom prst="rect">
            <a:avLst/>
          </a:prstGeom>
        </p:spPr>
        <p:txBody>
          <a:bodyPr/>
          <a:lstStyle>
            <a:lvl1pPr marL="0" indent="0">
              <a:buNone/>
              <a:defRPr sz="72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3" y="4684184"/>
            <a:ext cx="7623387" cy="1524000"/>
          </a:xfrm>
          <a:prstGeom prst="rect">
            <a:avLst/>
          </a:prstGeom>
        </p:spPr>
        <p:txBody>
          <a:bodyPr/>
          <a:lstStyle>
            <a:lvl1pPr marL="0" indent="0">
              <a:lnSpc>
                <a:spcPts val="2933"/>
              </a:lnSpc>
              <a:spcBef>
                <a:spcPts val="0"/>
              </a:spcBef>
              <a:buNone/>
              <a:defRPr sz="2400">
                <a:solidFill>
                  <a:srgbClr val="FFFFFF"/>
                </a:solidFill>
              </a:defRPr>
            </a:lvl1pPr>
            <a:lvl2pPr marL="609570" indent="0">
              <a:buNone/>
              <a:defRPr>
                <a:solidFill>
                  <a:srgbClr val="FFFFFF"/>
                </a:solidFill>
              </a:defRPr>
            </a:lvl2pPr>
            <a:lvl3pPr marL="1219140" indent="0">
              <a:buNone/>
              <a:defRPr>
                <a:solidFill>
                  <a:srgbClr val="FFFFFF"/>
                </a:solidFill>
              </a:defRPr>
            </a:lvl3pPr>
            <a:lvl4pPr marL="1828709" indent="0">
              <a:buNone/>
              <a:defRPr>
                <a:solidFill>
                  <a:srgbClr val="FFFFFF"/>
                </a:solidFill>
              </a:defRPr>
            </a:lvl4pPr>
            <a:lvl5pPr marL="2438278"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627940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sp>
        <p:nvSpPr>
          <p:cNvPr id="7" name="object 2"/>
          <p:cNvSpPr txBox="1"/>
          <p:nvPr userDrawn="1"/>
        </p:nvSpPr>
        <p:spPr>
          <a:xfrm>
            <a:off x="1016009" y="2747812"/>
            <a:ext cx="11532241" cy="1231106"/>
          </a:xfrm>
          <a:prstGeom prst="rect">
            <a:avLst/>
          </a:prstGeom>
        </p:spPr>
        <p:txBody>
          <a:bodyPr vert="horz" wrap="square" lIns="0" tIns="0" rIns="0" bIns="0" rtlCol="0">
            <a:spAutoFit/>
          </a:bodyPr>
          <a:lstStyle/>
          <a:p>
            <a:pPr marL="16933"/>
            <a:r>
              <a:rPr lang="en-GB" sz="8000" spc="-73">
                <a:solidFill>
                  <a:srgbClr val="002060"/>
                </a:solidFill>
                <a:latin typeface="Arial"/>
                <a:cs typeface="Arial"/>
              </a:rPr>
              <a:t>Thank you</a:t>
            </a:r>
          </a:p>
        </p:txBody>
      </p:sp>
      <p:sp>
        <p:nvSpPr>
          <p:cNvPr id="8" name="object 3"/>
          <p:cNvSpPr/>
          <p:nvPr userDrawn="1"/>
        </p:nvSpPr>
        <p:spPr>
          <a:xfrm>
            <a:off x="1016003" y="3861127"/>
            <a:ext cx="11136207" cy="0"/>
          </a:xfrm>
          <a:custGeom>
            <a:avLst/>
            <a:gdLst/>
            <a:ahLst/>
            <a:cxnLst/>
            <a:rect l="l" t="t" r="r" b="b"/>
            <a:pathLst>
              <a:path w="8352155">
                <a:moveTo>
                  <a:pt x="0" y="0"/>
                </a:moveTo>
                <a:lnTo>
                  <a:pt x="8352002" y="0"/>
                </a:lnTo>
              </a:path>
            </a:pathLst>
          </a:custGeom>
          <a:ln w="12700">
            <a:solidFill>
              <a:srgbClr val="002060"/>
            </a:solidFill>
          </a:ln>
        </p:spPr>
        <p:txBody>
          <a:bodyPr wrap="square" lIns="0" tIns="0" rIns="0" bIns="0" rtlCol="0"/>
          <a:lstStyle/>
          <a:p>
            <a:endParaRPr sz="3200">
              <a:solidFill>
                <a:prstClr val="black"/>
              </a:solidFill>
            </a:endParaRPr>
          </a:p>
        </p:txBody>
      </p:sp>
      <p:pic>
        <p:nvPicPr>
          <p:cNvPr id="9" name="Picture 8" descr="North Sea Transition Authority logo&#10;"/>
          <p:cNvPicPr>
            <a:picLocks noChangeAspect="1"/>
          </p:cNvPicPr>
          <p:nvPr userDrawn="1"/>
        </p:nvPicPr>
        <p:blipFill>
          <a:blip r:embed="rId2"/>
          <a:srcRect/>
          <a:stretch/>
        </p:blipFill>
        <p:spPr>
          <a:xfrm>
            <a:off x="1016003" y="486235"/>
            <a:ext cx="1725476" cy="1730716"/>
          </a:xfrm>
          <a:prstGeom prst="rect">
            <a:avLst/>
          </a:prstGeom>
        </p:spPr>
      </p:pic>
    </p:spTree>
    <p:extLst>
      <p:ext uri="{BB962C8B-B14F-4D97-AF65-F5344CB8AC3E}">
        <p14:creationId xmlns:p14="http://schemas.microsoft.com/office/powerpoint/2010/main" val="207683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vider_page">
    <p:bg>
      <p:bgPr>
        <a:solidFill>
          <a:srgbClr val="00AEE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3" y="2813052"/>
            <a:ext cx="11184467" cy="1179829"/>
          </a:xfrm>
          <a:prstGeom prst="rect">
            <a:avLst/>
          </a:prstGeom>
        </p:spPr>
        <p:txBody>
          <a:bodyPr/>
          <a:lstStyle>
            <a:lvl1pPr marL="0" indent="0">
              <a:buNone/>
              <a:defRPr sz="72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3" y="4684184"/>
            <a:ext cx="7623387" cy="1524000"/>
          </a:xfrm>
          <a:prstGeom prst="rect">
            <a:avLst/>
          </a:prstGeom>
        </p:spPr>
        <p:txBody>
          <a:bodyPr/>
          <a:lstStyle>
            <a:lvl1pPr marL="0" indent="0">
              <a:lnSpc>
                <a:spcPts val="2933"/>
              </a:lnSpc>
              <a:spcBef>
                <a:spcPts val="0"/>
              </a:spcBef>
              <a:buNone/>
              <a:defRPr sz="2400">
                <a:solidFill>
                  <a:srgbClr val="FFFFFF"/>
                </a:solidFill>
              </a:defRPr>
            </a:lvl1pPr>
            <a:lvl2pPr marL="609570" indent="0">
              <a:buNone/>
              <a:defRPr>
                <a:solidFill>
                  <a:srgbClr val="FFFFFF"/>
                </a:solidFill>
              </a:defRPr>
            </a:lvl2pPr>
            <a:lvl3pPr marL="1219140" indent="0">
              <a:buNone/>
              <a:defRPr>
                <a:solidFill>
                  <a:srgbClr val="FFFFFF"/>
                </a:solidFill>
              </a:defRPr>
            </a:lvl3pPr>
            <a:lvl4pPr marL="1828709" indent="0">
              <a:buNone/>
              <a:defRPr>
                <a:solidFill>
                  <a:srgbClr val="FFFFFF"/>
                </a:solidFill>
              </a:defRPr>
            </a:lvl4pPr>
            <a:lvl5pPr marL="2438278" indent="0">
              <a:buNone/>
              <a:defRPr>
                <a:solidFill>
                  <a:srgbClr val="FFFFFF"/>
                </a:solidFill>
              </a:defRPr>
            </a:lvl5pPr>
          </a:lstStyle>
          <a:p>
            <a:pPr lvl="0"/>
            <a:r>
              <a:rPr lang="en-US"/>
              <a:t>Descriptive text</a:t>
            </a:r>
            <a:endParaRPr lang="en-GB"/>
          </a:p>
        </p:txBody>
      </p:sp>
      <p:pic>
        <p:nvPicPr>
          <p:cNvPr id="9" name="Graphic 3" descr="North Sea Transition Authority logo">
            <a:extLst>
              <a:ext uri="{FF2B5EF4-FFF2-40B4-BE49-F238E27FC236}">
                <a16:creationId xmlns:a16="http://schemas.microsoft.com/office/drawing/2014/main" id="{EE0955F7-3A2A-49E8-9AB9-3BAD2435F342}"/>
              </a:ext>
            </a:extLst>
          </p:cNvPr>
          <p:cNvPicPr>
            <a:picLocks noChangeAspect="1"/>
          </p:cNvPicPr>
          <p:nvPr userDrawn="1"/>
        </p:nvPicPr>
        <p:blipFill>
          <a:blip r:embed="rId2"/>
          <a:srcRect/>
          <a:stretch/>
        </p:blipFill>
        <p:spPr>
          <a:xfrm>
            <a:off x="8463280" y="418039"/>
            <a:ext cx="3296920" cy="310617"/>
          </a:xfrm>
          <a:prstGeom prst="rect">
            <a:avLst/>
          </a:prstGeom>
        </p:spPr>
      </p:pic>
    </p:spTree>
    <p:extLst>
      <p:ext uri="{BB962C8B-B14F-4D97-AF65-F5344CB8AC3E}">
        <p14:creationId xmlns:p14="http://schemas.microsoft.com/office/powerpoint/2010/main" val="2873044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3" y="2638833"/>
            <a:ext cx="11184467" cy="997751"/>
          </a:xfrm>
          <a:prstGeom prst="rect">
            <a:avLst/>
          </a:prstGeom>
        </p:spPr>
        <p:txBody>
          <a:bodyPr lIns="0" anchor="b"/>
          <a:lstStyle>
            <a:lvl1pPr marL="0" indent="0">
              <a:buNone/>
              <a:defRPr sz="5333">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575733" y="3636581"/>
            <a:ext cx="111844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3" y="5907161"/>
            <a:ext cx="10800108" cy="666593"/>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5"/>
            <a:ext cx="8530936" cy="757767"/>
          </a:xfrm>
          <a:prstGeom prst="rect">
            <a:avLst/>
          </a:prstGeom>
        </p:spPr>
        <p:txBody>
          <a:bodyPr/>
          <a:lstStyle>
            <a:lvl1pPr marL="0" indent="0">
              <a:buNone/>
              <a:defRPr sz="2133"/>
            </a:lvl1pPr>
          </a:lstStyle>
          <a:p>
            <a:pPr lvl="0"/>
            <a:r>
              <a:rPr lang="en-US"/>
              <a:t>Speaker &amp; title</a:t>
            </a:r>
          </a:p>
        </p:txBody>
      </p:sp>
      <p:pic>
        <p:nvPicPr>
          <p:cNvPr id="9" name="Graphic 9">
            <a:extLst>
              <a:ext uri="{FF2B5EF4-FFF2-40B4-BE49-F238E27FC236}">
                <a16:creationId xmlns:a16="http://schemas.microsoft.com/office/drawing/2014/main" id="{699ABB32-C9E6-4F20-A59C-567C98A9F4F2}"/>
              </a:ext>
            </a:extLst>
          </p:cNvPr>
          <p:cNvPicPr>
            <a:picLocks noChangeAspect="1"/>
          </p:cNvPicPr>
          <p:nvPr userDrawn="1"/>
        </p:nvPicPr>
        <p:blipFill>
          <a:blip r:embed="rId2"/>
          <a:srcRect/>
          <a:stretch/>
        </p:blipFill>
        <p:spPr>
          <a:xfrm>
            <a:off x="718914" y="253214"/>
            <a:ext cx="1466032" cy="1470484"/>
          </a:xfrm>
          <a:prstGeom prst="rect">
            <a:avLst/>
          </a:prstGeom>
        </p:spPr>
      </p:pic>
    </p:spTree>
    <p:extLst>
      <p:ext uri="{BB962C8B-B14F-4D97-AF65-F5344CB8AC3E}">
        <p14:creationId xmlns:p14="http://schemas.microsoft.com/office/powerpoint/2010/main" val="67868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7EAE7A1-A6FB-486D-AFE1-F6A9D1AB6FA1}"/>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684405673"/>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975DB60A-984E-4696-B0D8-AD8DF3E9983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075449220"/>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45232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B41974E5-F760-48A2-BE37-625B777BE9F7}"/>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650012039"/>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27111304-7821-4418-B027-779923D0DC69}"/>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92207635"/>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C82565F1-28E3-42E8-B432-DA307BF094F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519034374"/>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7" name="Picture 6">
            <a:extLst>
              <a:ext uri="{FF2B5EF4-FFF2-40B4-BE49-F238E27FC236}">
                <a16:creationId xmlns:a16="http://schemas.microsoft.com/office/drawing/2014/main" id="{03E89127-E7C3-4C33-A507-6221EB3FDB5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193416420"/>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D457FAE4-278F-4652-9356-F77A74BD1074}"/>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501260666"/>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A973239A-163C-4B8E-AC14-CE0E06C1F5E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335370283"/>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F5B7440A-22B6-49A2-AB6C-A8B30DCEB00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782184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lvl1pPr>
          </a:lstStyle>
          <a:p>
            <a:r>
              <a:rPr lang="en-US"/>
              <a:t>Click to edit Master title style</a:t>
            </a:r>
            <a:endParaRPr lang="en-GB"/>
          </a:p>
        </p:txBody>
      </p:sp>
      <p:pic>
        <p:nvPicPr>
          <p:cNvPr id="4" name="Picture 3">
            <a:extLst>
              <a:ext uri="{FF2B5EF4-FFF2-40B4-BE49-F238E27FC236}">
                <a16:creationId xmlns:a16="http://schemas.microsoft.com/office/drawing/2014/main" id="{5CB473AA-56B1-40B9-863A-11F0A7A9471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398295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CE864-0CD9-4B4B-9B2E-3141E737DA1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748767055"/>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7" name="object 2"/>
          <p:cNvSpPr txBox="1"/>
          <p:nvPr userDrawn="1"/>
        </p:nvSpPr>
        <p:spPr>
          <a:xfrm>
            <a:off x="1016009" y="2747812"/>
            <a:ext cx="11532241" cy="1231106"/>
          </a:xfrm>
          <a:prstGeom prst="rect">
            <a:avLst/>
          </a:prstGeom>
        </p:spPr>
        <p:txBody>
          <a:bodyPr vert="horz" wrap="square" lIns="0" tIns="0" rIns="0" bIns="0" rtlCol="0">
            <a:spAutoFit/>
          </a:bodyPr>
          <a:lstStyle/>
          <a:p>
            <a:pPr marL="16933"/>
            <a:r>
              <a:rPr lang="en-GB" sz="8000" spc="-73">
                <a:solidFill>
                  <a:srgbClr val="193768"/>
                </a:solidFill>
                <a:latin typeface="Arial"/>
                <a:cs typeface="Arial"/>
              </a:rPr>
              <a:t>Thank you</a:t>
            </a:r>
          </a:p>
        </p:txBody>
      </p:sp>
      <p:sp>
        <p:nvSpPr>
          <p:cNvPr id="8" name="object 3">
            <a:extLst>
              <a:ext uri="{C183D7F6-B498-43B3-948B-1728B52AA6E4}">
                <adec:decorative xmlns:adec="http://schemas.microsoft.com/office/drawing/2017/decorative" val="1"/>
              </a:ext>
            </a:extLst>
          </p:cNvPr>
          <p:cNvSpPr/>
          <p:nvPr userDrawn="1"/>
        </p:nvSpPr>
        <p:spPr>
          <a:xfrm>
            <a:off x="1016003" y="3861127"/>
            <a:ext cx="11136207" cy="0"/>
          </a:xfrm>
          <a:custGeom>
            <a:avLst/>
            <a:gdLst/>
            <a:ahLst/>
            <a:cxnLst/>
            <a:rect l="l" t="t" r="r" b="b"/>
            <a:pathLst>
              <a:path w="8352155">
                <a:moveTo>
                  <a:pt x="0" y="0"/>
                </a:moveTo>
                <a:lnTo>
                  <a:pt x="8352002" y="0"/>
                </a:lnTo>
              </a:path>
            </a:pathLst>
          </a:custGeom>
          <a:ln w="12700">
            <a:solidFill>
              <a:srgbClr val="193768"/>
            </a:solidFill>
          </a:ln>
        </p:spPr>
        <p:txBody>
          <a:bodyPr wrap="square" lIns="0" tIns="0" rIns="0" bIns="0" rtlCol="0"/>
          <a:lstStyle/>
          <a:p>
            <a:endParaRPr sz="3200">
              <a:solidFill>
                <a:prstClr val="black"/>
              </a:solidFill>
            </a:endParaRPr>
          </a:p>
        </p:txBody>
      </p:sp>
      <p:pic>
        <p:nvPicPr>
          <p:cNvPr id="5" name="Picture 4" descr="North Sea Transition authority logo&#10;">
            <a:extLst>
              <a:ext uri="{FF2B5EF4-FFF2-40B4-BE49-F238E27FC236}">
                <a16:creationId xmlns:a16="http://schemas.microsoft.com/office/drawing/2014/main" id="{D22B4265-156C-4F8A-AE7C-96BE7DC5503A}"/>
              </a:ext>
            </a:extLst>
          </p:cNvPr>
          <p:cNvPicPr>
            <a:picLocks noChangeAspect="1"/>
          </p:cNvPicPr>
          <p:nvPr userDrawn="1"/>
        </p:nvPicPr>
        <p:blipFill>
          <a:blip r:embed="rId2"/>
          <a:srcRect/>
          <a:stretch/>
        </p:blipFill>
        <p:spPr>
          <a:xfrm>
            <a:off x="1016003" y="486235"/>
            <a:ext cx="1725476" cy="1730716"/>
          </a:xfrm>
          <a:prstGeom prst="rect">
            <a:avLst/>
          </a:prstGeom>
        </p:spPr>
      </p:pic>
    </p:spTree>
    <p:extLst>
      <p:ext uri="{BB962C8B-B14F-4D97-AF65-F5344CB8AC3E}">
        <p14:creationId xmlns:p14="http://schemas.microsoft.com/office/powerpoint/2010/main" val="411781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072037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0" name="Graphic 9" descr="North Sea Transition Authority logo">
            <a:extLst>
              <a:ext uri="{FF2B5EF4-FFF2-40B4-BE49-F238E27FC236}">
                <a16:creationId xmlns:a16="http://schemas.microsoft.com/office/drawing/2014/main" id="{EA0B287C-6E98-4ABE-9770-5F9F12084EBA}"/>
              </a:ext>
            </a:extLst>
          </p:cNvPr>
          <p:cNvPicPr>
            <a:picLocks noChangeAspect="1"/>
          </p:cNvPicPr>
          <p:nvPr userDrawn="1"/>
        </p:nvPicPr>
        <p:blipFill>
          <a:blip r:embed="rId2"/>
          <a:srcRect/>
          <a:stretch/>
        </p:blipFill>
        <p:spPr>
          <a:xfrm>
            <a:off x="718914" y="253214"/>
            <a:ext cx="1466032" cy="1470484"/>
          </a:xfrm>
          <a:prstGeom prst="rect">
            <a:avLst/>
          </a:prstGeom>
        </p:spPr>
      </p:pic>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4" y="2635487"/>
            <a:ext cx="11184467" cy="997751"/>
          </a:xfrm>
          <a:prstGeom prst="rect">
            <a:avLst/>
          </a:prstGeom>
        </p:spPr>
        <p:txBody>
          <a:bodyPr lIns="0" anchor="b"/>
          <a:lstStyle>
            <a:lvl1pPr marL="0" indent="0">
              <a:buNone/>
              <a:defRPr sz="5334">
                <a:solidFill>
                  <a:srgbClr val="193768"/>
                </a:solidFill>
              </a:defRPr>
            </a:lvl1pPr>
          </a:lstStyle>
          <a:p>
            <a:pPr lvl="0"/>
            <a:r>
              <a:rPr lang="en-US"/>
              <a:t>Here comes your title</a:t>
            </a:r>
          </a:p>
        </p:txBody>
      </p:sp>
      <p:cxnSp>
        <p:nvCxnSpPr>
          <p:cNvPr id="15" name="Straight Connector 14">
            <a:extLst>
              <a:ext uri="{FF2B5EF4-FFF2-40B4-BE49-F238E27FC236}">
                <a16:creationId xmlns:a16="http://schemas.microsoft.com/office/drawing/2014/main" id="{DE038CA5-8F1F-4334-8648-E6A7038DE8C1}"/>
              </a:ext>
              <a:ext uri="{C183D7F6-B498-43B3-948B-1728B52AA6E4}">
                <adec:decorative xmlns:adec="http://schemas.microsoft.com/office/drawing/2017/decorative" val="1"/>
              </a:ext>
            </a:extLst>
          </p:cNvPr>
          <p:cNvCxnSpPr/>
          <p:nvPr userDrawn="1"/>
        </p:nvCxnSpPr>
        <p:spPr>
          <a:xfrm>
            <a:off x="575734" y="3636581"/>
            <a:ext cx="11184467"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6" y="3806346"/>
            <a:ext cx="11131551" cy="697620"/>
          </a:xfrm>
          <a:prstGeom prst="rect">
            <a:avLst/>
          </a:prstGeom>
        </p:spPr>
        <p:txBody>
          <a:bodyPr/>
          <a:lstStyle>
            <a:lvl1pPr marL="0" indent="0">
              <a:buNone/>
              <a:defRPr sz="2667"/>
            </a:lvl1pPr>
            <a:lvl2pPr marL="609600" indent="0">
              <a:buNone/>
              <a:defRPr/>
            </a:lvl2pPr>
            <a:lvl3pPr marL="1219201" indent="0">
              <a:buNone/>
              <a:defRPr/>
            </a:lvl3pPr>
            <a:lvl4pPr marL="1828801" indent="0">
              <a:buNone/>
              <a:defRPr/>
            </a:lvl4pPr>
            <a:lvl5pPr marL="24384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4" y="5907162"/>
            <a:ext cx="10984702" cy="810158"/>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2022</a:t>
            </a:r>
          </a:p>
          <a:p>
            <a:pPr marL="0" marR="0" lvl="0" indent="0" algn="l" defTabSz="6096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 The North Sea Transition Authority is the business name for the Oil &amp; Gas Authority, a limited company registered in England and Wales with registered number 09666504 and VAT registered number 249433979. Our registered office is at Sanctuary Buildings, 20 Great Smith Street, London, United Kingdom, SW1P 3BT.</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1" y="4976283"/>
            <a:ext cx="1776941" cy="697620"/>
          </a:xfrm>
          <a:prstGeom prst="rect">
            <a:avLst/>
          </a:prstGeom>
        </p:spPr>
        <p:txBody>
          <a:bodyPr/>
          <a:lstStyle>
            <a:lvl1pPr marL="0" indent="0" algn="l">
              <a:buNone/>
              <a:defRPr sz="2133"/>
            </a:lvl1pPr>
            <a:lvl2pPr marL="609600" indent="0">
              <a:buNone/>
              <a:defRPr/>
            </a:lvl2pPr>
            <a:lvl3pPr marL="1219201" indent="0">
              <a:buNone/>
              <a:defRPr/>
            </a:lvl3pPr>
            <a:lvl4pPr marL="1828801" indent="0">
              <a:buNone/>
              <a:defRPr/>
            </a:lvl4pPr>
            <a:lvl5pPr marL="24384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6"/>
            <a:ext cx="8530936" cy="757767"/>
          </a:xfrm>
          <a:prstGeom prst="rect">
            <a:avLst/>
          </a:prstGeom>
        </p:spPr>
        <p:txBody>
          <a:bodyPr/>
          <a:lstStyle>
            <a:lvl1pPr marL="0" indent="0">
              <a:buNone/>
              <a:defRPr sz="2133"/>
            </a:lvl1pPr>
          </a:lstStyle>
          <a:p>
            <a:pPr lvl="0"/>
            <a:r>
              <a:rPr lang="en-US"/>
              <a:t>Speaker &amp; title</a:t>
            </a:r>
          </a:p>
        </p:txBody>
      </p:sp>
    </p:spTree>
    <p:extLst>
      <p:ext uri="{BB962C8B-B14F-4D97-AF65-F5344CB8AC3E}">
        <p14:creationId xmlns:p14="http://schemas.microsoft.com/office/powerpoint/2010/main" val="3727181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6" name="Picture 5" descr="North Sea Transition Authority logo">
            <a:extLst>
              <a:ext uri="{FF2B5EF4-FFF2-40B4-BE49-F238E27FC236}">
                <a16:creationId xmlns:a16="http://schemas.microsoft.com/office/drawing/2014/main" id="{3F6A76A7-7DB3-4845-A5C3-E1688E947606}"/>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48501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9367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103665389"/>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2FFC40AA-9874-4E4D-A2FD-54DF1843F07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260412128"/>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20" y="1259420"/>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84B9B836-18C2-4958-9597-6200565F8650}"/>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221948203"/>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6" y="1490136"/>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6"/>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2" y="1490136"/>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4E4F3D03-A129-4FD5-AD1B-838EFB37B462}"/>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72365222"/>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4" y="1570003"/>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4" y="1570003"/>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3" y="1570003"/>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2" y="1570003"/>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DF8EF882-275C-4D1D-9FAA-B0EC1074E50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10678614"/>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DB2A062-E898-4E6D-ACC8-E654FB12AD2A}"/>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719160836"/>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4"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8"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4"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8"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ABDE1382-362C-48CB-8DED-292C21ADE7A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782616379"/>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ogo, OGA blue heading and dark blue footer">
    <p:spTree>
      <p:nvGrpSpPr>
        <p:cNvPr id="1" name=""/>
        <p:cNvGrpSpPr/>
        <p:nvPr/>
      </p:nvGrpSpPr>
      <p:grpSpPr>
        <a:xfrm>
          <a:off x="0" y="0"/>
          <a:ext cx="0" cy="0"/>
          <a:chOff x="0" y="0"/>
          <a:chExt cx="0" cy="0"/>
        </a:xfrm>
      </p:grpSpPr>
      <p:sp>
        <p:nvSpPr>
          <p:cNvPr id="5" name="Shape 172">
            <a:extLst>
              <a:ext uri="{FF2B5EF4-FFF2-40B4-BE49-F238E27FC236}">
                <a16:creationId xmlns:a16="http://schemas.microsoft.com/office/drawing/2014/main" id="{E7918535-E096-4CAC-A930-BB423C2386EB}"/>
              </a:ext>
            </a:extLst>
          </p:cNvPr>
          <p:cNvSpPr/>
          <p:nvPr userDrawn="1"/>
        </p:nvSpPr>
        <p:spPr>
          <a:xfrm>
            <a:off x="0" y="6488893"/>
            <a:ext cx="12192000" cy="369176"/>
          </a:xfrm>
          <a:prstGeom prst="rect">
            <a:avLst/>
          </a:prstGeom>
          <a:solidFill>
            <a:srgbClr val="002060"/>
          </a:solidFill>
          <a:ln w="12700" cap="flat">
            <a:noFill/>
            <a:miter lim="400000"/>
          </a:ln>
          <a:effectLst/>
          <a:extLst>
            <a:ext uri="{C572A759-6A51-4108-AA02-DFA0A04FC94B}">
              <ma14:wrappingTextBoxFlag xmlns="" xmlns:ma14="http://schemas.microsoft.com/office/mac/drawingml/2011/main" val="1"/>
            </a:ext>
          </a:extLst>
        </p:spPr>
        <p:txBody>
          <a:bodyPr wrap="square" lIns="60883" tIns="60883" rIns="144000" bIns="60883" numCol="1" anchor="ctr">
            <a:spAutoFit/>
          </a:bodyPr>
          <a:lstStyle>
            <a:lvl1pPr algn="ctr">
              <a:defRPr sz="1600" b="1">
                <a:solidFill>
                  <a:srgbClr val="FFFFFF"/>
                </a:solidFill>
              </a:defRPr>
            </a:lvl1pPr>
          </a:lstStyle>
          <a:p>
            <a:pPr algn="r" defTabSz="1217336">
              <a:defRPr/>
            </a:pPr>
            <a:endParaRPr sz="1600" kern="0">
              <a:solidFill>
                <a:prstClr val="white"/>
              </a:solidFill>
              <a:latin typeface="Arial"/>
              <a:cs typeface="Arial" panose="020B0604020202020204" pitchFamily="34" charset="0"/>
            </a:endParaRPr>
          </a:p>
        </p:txBody>
      </p:sp>
      <p:sp>
        <p:nvSpPr>
          <p:cNvPr id="3" name="Text Placeholder 2">
            <a:extLst>
              <a:ext uri="{FF2B5EF4-FFF2-40B4-BE49-F238E27FC236}">
                <a16:creationId xmlns:a16="http://schemas.microsoft.com/office/drawing/2014/main" id="{8B9480F7-7279-429E-AA61-0F7403A50244}"/>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7" name="Picture 6" descr="North Sea Transition Authority logo">
            <a:extLst>
              <a:ext uri="{FF2B5EF4-FFF2-40B4-BE49-F238E27FC236}">
                <a16:creationId xmlns:a16="http://schemas.microsoft.com/office/drawing/2014/main" id="{51E4637B-B1BC-44B2-947E-C1FF8A056AC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954573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3"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5" name="Picture 4">
            <a:extLst>
              <a:ext uri="{FF2B5EF4-FFF2-40B4-BE49-F238E27FC236}">
                <a16:creationId xmlns:a16="http://schemas.microsoft.com/office/drawing/2014/main" id="{AC484896-060F-4DC4-BCF0-3639C3EDCAB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246646696"/>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4" name="Picture 3" descr="North Sea Transition Authority logo">
            <a:extLst>
              <a:ext uri="{FF2B5EF4-FFF2-40B4-BE49-F238E27FC236}">
                <a16:creationId xmlns:a16="http://schemas.microsoft.com/office/drawing/2014/main" id="{8CEED72F-95CF-491E-A563-2CECB9C8352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575299625"/>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2060"/>
        </a:solidFill>
        <a:effectLst/>
      </p:bgPr>
    </p:bg>
    <p:spTree>
      <p:nvGrpSpPr>
        <p:cNvPr id="1" name=""/>
        <p:cNvGrpSpPr/>
        <p:nvPr/>
      </p:nvGrpSpPr>
      <p:grpSpPr>
        <a:xfrm>
          <a:off x="0" y="0"/>
          <a:ext cx="0" cy="0"/>
          <a:chOff x="0" y="0"/>
          <a:chExt cx="0" cy="0"/>
        </a:xfrm>
      </p:grpSpPr>
      <p:pic>
        <p:nvPicPr>
          <p:cNvPr id="4" name="Graphic 3" descr="North Sea Transition Authority logo">
            <a:extLst>
              <a:ext uri="{FF2B5EF4-FFF2-40B4-BE49-F238E27FC236}">
                <a16:creationId xmlns:a16="http://schemas.microsoft.com/office/drawing/2014/main" id="{0700E569-29DA-4C92-8B98-093A575DAB26}"/>
              </a:ext>
            </a:extLst>
          </p:cNvPr>
          <p:cNvPicPr>
            <a:picLocks noChangeAspect="1"/>
          </p:cNvPicPr>
          <p:nvPr userDrawn="1"/>
        </p:nvPicPr>
        <p:blipFill>
          <a:blip r:embed="rId2"/>
          <a:srcRect/>
          <a:stretch/>
        </p:blipFill>
        <p:spPr>
          <a:xfrm>
            <a:off x="8463280" y="418040"/>
            <a:ext cx="3296920" cy="310617"/>
          </a:xfrm>
          <a:prstGeom prst="rect">
            <a:avLst/>
          </a:prstGeom>
        </p:spPr>
      </p:pic>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4" y="2813053"/>
            <a:ext cx="11184467" cy="1179829"/>
          </a:xfrm>
          <a:prstGeom prst="rect">
            <a:avLst/>
          </a:prstGeom>
        </p:spPr>
        <p:txBody>
          <a:bodyPr/>
          <a:lstStyle>
            <a:lvl1pPr marL="0" indent="0">
              <a:buNone/>
              <a:defRPr sz="72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4" y="4684184"/>
            <a:ext cx="7623387" cy="1524000"/>
          </a:xfrm>
          <a:prstGeom prst="rect">
            <a:avLst/>
          </a:prstGeom>
        </p:spPr>
        <p:txBody>
          <a:bodyPr/>
          <a:lstStyle>
            <a:lvl1pPr marL="0" indent="0">
              <a:lnSpc>
                <a:spcPts val="2933"/>
              </a:lnSpc>
              <a:spcBef>
                <a:spcPts val="0"/>
              </a:spcBef>
              <a:buNone/>
              <a:defRPr sz="2400">
                <a:solidFill>
                  <a:srgbClr val="FFFFFF"/>
                </a:solidFill>
              </a:defRPr>
            </a:lvl1pPr>
            <a:lvl2pPr marL="609600" indent="0">
              <a:buNone/>
              <a:defRPr>
                <a:solidFill>
                  <a:srgbClr val="FFFFFF"/>
                </a:solidFill>
              </a:defRPr>
            </a:lvl2pPr>
            <a:lvl3pPr marL="1219201" indent="0">
              <a:buNone/>
              <a:defRPr>
                <a:solidFill>
                  <a:srgbClr val="FFFFFF"/>
                </a:solidFill>
              </a:defRPr>
            </a:lvl3pPr>
            <a:lvl4pPr marL="1828801" indent="0">
              <a:buNone/>
              <a:defRPr>
                <a:solidFill>
                  <a:srgbClr val="FFFFFF"/>
                </a:solidFill>
              </a:defRPr>
            </a:lvl4pPr>
            <a:lvl5pPr marL="2438400" indent="0">
              <a:buNone/>
              <a:defRPr>
                <a:solidFill>
                  <a:srgbClr val="FFFFFF"/>
                </a:solidFill>
              </a:defRPr>
            </a:lvl5pPr>
          </a:lstStyle>
          <a:p>
            <a:pPr lvl="0"/>
            <a:r>
              <a:rPr lang="en-US"/>
              <a:t>Descriptive text</a:t>
            </a:r>
            <a:endParaRPr lang="en-GB"/>
          </a:p>
        </p:txBody>
      </p:sp>
    </p:spTree>
    <p:extLst>
      <p:ext uri="{BB962C8B-B14F-4D97-AF65-F5344CB8AC3E}">
        <p14:creationId xmlns:p14="http://schemas.microsoft.com/office/powerpoint/2010/main" val="3063308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Divider_page">
    <p:bg>
      <p:bgPr>
        <a:solidFill>
          <a:srgbClr val="00AEE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4" y="2813053"/>
            <a:ext cx="11184467" cy="1179829"/>
          </a:xfrm>
          <a:prstGeom prst="rect">
            <a:avLst/>
          </a:prstGeom>
        </p:spPr>
        <p:txBody>
          <a:bodyPr/>
          <a:lstStyle>
            <a:lvl1pPr marL="0" indent="0">
              <a:buNone/>
              <a:defRPr sz="72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4" y="4684184"/>
            <a:ext cx="7623387" cy="1524000"/>
          </a:xfrm>
          <a:prstGeom prst="rect">
            <a:avLst/>
          </a:prstGeom>
        </p:spPr>
        <p:txBody>
          <a:bodyPr/>
          <a:lstStyle>
            <a:lvl1pPr marL="0" indent="0">
              <a:lnSpc>
                <a:spcPts val="2933"/>
              </a:lnSpc>
              <a:spcBef>
                <a:spcPts val="0"/>
              </a:spcBef>
              <a:buNone/>
              <a:defRPr sz="2400">
                <a:solidFill>
                  <a:srgbClr val="FFFFFF"/>
                </a:solidFill>
              </a:defRPr>
            </a:lvl1pPr>
            <a:lvl2pPr marL="609600" indent="0">
              <a:buNone/>
              <a:defRPr>
                <a:solidFill>
                  <a:srgbClr val="FFFFFF"/>
                </a:solidFill>
              </a:defRPr>
            </a:lvl2pPr>
            <a:lvl3pPr marL="1219201" indent="0">
              <a:buNone/>
              <a:defRPr>
                <a:solidFill>
                  <a:srgbClr val="FFFFFF"/>
                </a:solidFill>
              </a:defRPr>
            </a:lvl3pPr>
            <a:lvl4pPr marL="1828801" indent="0">
              <a:buNone/>
              <a:defRPr>
                <a:solidFill>
                  <a:srgbClr val="FFFFFF"/>
                </a:solidFill>
              </a:defRPr>
            </a:lvl4pPr>
            <a:lvl5pPr marL="2438400" indent="0">
              <a:buNone/>
              <a:defRPr>
                <a:solidFill>
                  <a:srgbClr val="FFFFFF"/>
                </a:solidFill>
              </a:defRPr>
            </a:lvl5pPr>
          </a:lstStyle>
          <a:p>
            <a:pPr lvl="0"/>
            <a:r>
              <a:rPr lang="en-US"/>
              <a:t>Descriptive text</a:t>
            </a:r>
            <a:endParaRPr lang="en-GB"/>
          </a:p>
        </p:txBody>
      </p:sp>
      <p:pic>
        <p:nvPicPr>
          <p:cNvPr id="9" name="Graphic 3" descr="North Sea Transition Authority logo">
            <a:extLst>
              <a:ext uri="{FF2B5EF4-FFF2-40B4-BE49-F238E27FC236}">
                <a16:creationId xmlns:a16="http://schemas.microsoft.com/office/drawing/2014/main" id="{EE0955F7-3A2A-49E8-9AB9-3BAD2435F342}"/>
              </a:ext>
            </a:extLst>
          </p:cNvPr>
          <p:cNvPicPr>
            <a:picLocks noChangeAspect="1"/>
          </p:cNvPicPr>
          <p:nvPr userDrawn="1"/>
        </p:nvPicPr>
        <p:blipFill>
          <a:blip r:embed="rId2"/>
          <a:srcRect/>
          <a:stretch/>
        </p:blipFill>
        <p:spPr>
          <a:xfrm>
            <a:off x="8463280" y="418040"/>
            <a:ext cx="3296920" cy="310617"/>
          </a:xfrm>
          <a:prstGeom prst="rect">
            <a:avLst/>
          </a:prstGeom>
        </p:spPr>
      </p:pic>
    </p:spTree>
    <p:extLst>
      <p:ext uri="{BB962C8B-B14F-4D97-AF65-F5344CB8AC3E}">
        <p14:creationId xmlns:p14="http://schemas.microsoft.com/office/powerpoint/2010/main" val="3206991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4" y="2638834"/>
            <a:ext cx="11184467" cy="997751"/>
          </a:xfrm>
          <a:prstGeom prst="rect">
            <a:avLst/>
          </a:prstGeom>
        </p:spPr>
        <p:txBody>
          <a:bodyPr lIns="0" anchor="b"/>
          <a:lstStyle>
            <a:lvl1pPr marL="0" indent="0">
              <a:buNone/>
              <a:defRPr sz="5334">
                <a:solidFill>
                  <a:schemeClr val="bg1"/>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575734" y="3636581"/>
            <a:ext cx="111844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6" y="3806346"/>
            <a:ext cx="11131551" cy="697620"/>
          </a:xfrm>
          <a:prstGeom prst="rect">
            <a:avLst/>
          </a:prstGeom>
        </p:spPr>
        <p:txBody>
          <a:bodyPr/>
          <a:lstStyle>
            <a:lvl1pPr marL="0" indent="0">
              <a:buNone/>
              <a:defRPr sz="2667"/>
            </a:lvl1pPr>
            <a:lvl2pPr marL="609600" indent="0">
              <a:buNone/>
              <a:defRPr/>
            </a:lvl2pPr>
            <a:lvl3pPr marL="1219201" indent="0">
              <a:buNone/>
              <a:defRPr/>
            </a:lvl3pPr>
            <a:lvl4pPr marL="1828801" indent="0">
              <a:buNone/>
              <a:defRPr/>
            </a:lvl4pPr>
            <a:lvl5pPr marL="2438400"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3" y="5907162"/>
            <a:ext cx="10800108" cy="666593"/>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OGA 2021</a:t>
            </a:r>
          </a:p>
          <a:p>
            <a:pPr marL="0" marR="0" lvl="0" indent="0" algn="l" defTabSz="6096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OGA makes no representations or warranties, express or implied, regarding the quality, completeness or accuracy of the information contained herein. All and any such responsibility and liability is expressly disclaimed. The OGA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1" y="4976283"/>
            <a:ext cx="1776941" cy="697620"/>
          </a:xfrm>
          <a:prstGeom prst="rect">
            <a:avLst/>
          </a:prstGeom>
        </p:spPr>
        <p:txBody>
          <a:bodyPr/>
          <a:lstStyle>
            <a:lvl1pPr marL="0" indent="0" algn="l">
              <a:buNone/>
              <a:defRPr sz="2133"/>
            </a:lvl1pPr>
            <a:lvl2pPr marL="609600" indent="0">
              <a:buNone/>
              <a:defRPr/>
            </a:lvl2pPr>
            <a:lvl3pPr marL="1219201" indent="0">
              <a:buNone/>
              <a:defRPr/>
            </a:lvl3pPr>
            <a:lvl4pPr marL="1828801" indent="0">
              <a:buNone/>
              <a:defRPr/>
            </a:lvl4pPr>
            <a:lvl5pPr marL="2438400" indent="0">
              <a:buNone/>
              <a:defRPr/>
            </a:lvl5pPr>
          </a:lstStyle>
          <a:p>
            <a:pPr lvl="0"/>
            <a:r>
              <a:rPr lang="en-US"/>
              <a:t>Date</a:t>
            </a:r>
          </a:p>
        </p:txBody>
      </p:sp>
      <p:sp>
        <p:nvSpPr>
          <p:cNvPr id="4" name="Text Placeholder 3">
            <a:extLst>
              <a:ext uri="{FF2B5EF4-FFF2-40B4-BE49-F238E27FC236}">
                <a16:creationId xmlns:a16="http://schemas.microsoft.com/office/drawing/2014/main" id="{3D107FD8-55F8-49DE-9B26-9B96CD7905DD}"/>
              </a:ext>
            </a:extLst>
          </p:cNvPr>
          <p:cNvSpPr>
            <a:spLocks noGrp="1"/>
          </p:cNvSpPr>
          <p:nvPr>
            <p:ph type="body" sz="quarter" idx="15" hasCustomPrompt="1"/>
          </p:nvPr>
        </p:nvSpPr>
        <p:spPr>
          <a:xfrm>
            <a:off x="588433" y="4976286"/>
            <a:ext cx="8530936" cy="757767"/>
          </a:xfrm>
          <a:prstGeom prst="rect">
            <a:avLst/>
          </a:prstGeom>
        </p:spPr>
        <p:txBody>
          <a:bodyPr/>
          <a:lstStyle>
            <a:lvl1pPr marL="0" indent="0">
              <a:buNone/>
              <a:defRPr sz="2133"/>
            </a:lvl1pPr>
          </a:lstStyle>
          <a:p>
            <a:pPr lvl="0"/>
            <a:r>
              <a:rPr lang="en-US"/>
              <a:t>Speaker &amp; title</a:t>
            </a:r>
          </a:p>
        </p:txBody>
      </p:sp>
      <p:pic>
        <p:nvPicPr>
          <p:cNvPr id="9" name="Graphic 9">
            <a:extLst>
              <a:ext uri="{FF2B5EF4-FFF2-40B4-BE49-F238E27FC236}">
                <a16:creationId xmlns:a16="http://schemas.microsoft.com/office/drawing/2014/main" id="{699ABB32-C9E6-4F20-A59C-567C98A9F4F2}"/>
              </a:ext>
            </a:extLst>
          </p:cNvPr>
          <p:cNvPicPr>
            <a:picLocks noChangeAspect="1"/>
          </p:cNvPicPr>
          <p:nvPr userDrawn="1"/>
        </p:nvPicPr>
        <p:blipFill>
          <a:blip r:embed="rId2"/>
          <a:srcRect/>
          <a:stretch/>
        </p:blipFill>
        <p:spPr>
          <a:xfrm>
            <a:off x="718914" y="253214"/>
            <a:ext cx="1466032" cy="1470484"/>
          </a:xfrm>
          <a:prstGeom prst="rect">
            <a:avLst/>
          </a:prstGeom>
        </p:spPr>
      </p:pic>
    </p:spTree>
    <p:extLst>
      <p:ext uri="{BB962C8B-B14F-4D97-AF65-F5344CB8AC3E}">
        <p14:creationId xmlns:p14="http://schemas.microsoft.com/office/powerpoint/2010/main" val="2328760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C7EAE7A1-A6FB-486D-AFE1-F6A9D1AB6FA1}"/>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293101322"/>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20" y="1259420"/>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975DB60A-984E-4696-B0D8-AD8DF3E9983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774701583"/>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6" y="1490136"/>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6"/>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2" y="1490136"/>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B41974E5-F760-48A2-BE37-625B777BE9F7}"/>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910991329"/>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4" y="1570003"/>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4" y="1570003"/>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3" y="1570003"/>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2" y="1570003"/>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27111304-7821-4418-B027-779923D0DC69}"/>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452121562"/>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4"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8"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4"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8" y="3816349"/>
            <a:ext cx="5469467" cy="2448000"/>
          </a:xfrm>
          <a:prstGeom prst="rect">
            <a:avLst/>
          </a:prstGeom>
          <a:noFill/>
        </p:spPr>
        <p:txBody>
          <a:bodyPr anchor="ctr"/>
          <a:lstStyle>
            <a:lvl1pPr marL="0" indent="0" algn="ctr">
              <a:buNone/>
              <a:defRPr/>
            </a:lvl1pPr>
          </a:lstStyle>
          <a:p>
            <a:endParaRPr lang="en-GB"/>
          </a:p>
        </p:txBody>
      </p:sp>
      <p:pic>
        <p:nvPicPr>
          <p:cNvPr id="12" name="Picture 11">
            <a:extLst>
              <a:ext uri="{FF2B5EF4-FFF2-40B4-BE49-F238E27FC236}">
                <a16:creationId xmlns:a16="http://schemas.microsoft.com/office/drawing/2014/main" id="{C82565F1-28E3-42E8-B432-DA307BF094F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492725571"/>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DD066B03-A6C0-4E11-962A-031938217856}"/>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959536258"/>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3" y="1143000"/>
            <a:ext cx="7454901" cy="3256280"/>
          </a:xfrm>
          <a:prstGeom prst="rect">
            <a:avLst/>
          </a:prstGeom>
          <a:noFill/>
        </p:spPr>
        <p:txBody>
          <a:bodyPr anchor="ctr"/>
          <a:lstStyle>
            <a:lvl1pPr marL="0" indent="0" algn="ctr">
              <a:buNone/>
              <a:defRPr/>
            </a:lvl1pPr>
          </a:lstStyle>
          <a:p>
            <a:endParaRPr lang="en-GB"/>
          </a:p>
        </p:txBody>
      </p:sp>
      <p:sp>
        <p:nvSpPr>
          <p:cNvPr id="9" name="Text Placeholder 2">
            <a:extLst>
              <a:ext uri="{FF2B5EF4-FFF2-40B4-BE49-F238E27FC236}">
                <a16:creationId xmlns:a16="http://schemas.microsoft.com/office/drawing/2014/main" id="{69E0E834-A8AE-4C60-9A63-F248B829608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7" name="Picture 6">
            <a:extLst>
              <a:ext uri="{FF2B5EF4-FFF2-40B4-BE49-F238E27FC236}">
                <a16:creationId xmlns:a16="http://schemas.microsoft.com/office/drawing/2014/main" id="{03E89127-E7C3-4C33-A507-6221EB3FDB5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817970343"/>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D457FAE4-278F-4652-9356-F77A74BD1074}"/>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503853708"/>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A973239A-163C-4B8E-AC14-CE0E06C1F5E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692041963"/>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F5B7440A-22B6-49A2-AB6C-A8B30DCEB00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8904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4" y="260354"/>
            <a:ext cx="7095435" cy="501649"/>
          </a:xfrm>
          <a:prstGeom prst="rect">
            <a:avLst/>
          </a:prstGeom>
        </p:spPr>
        <p:txBody>
          <a:bodyPr lIns="0" tIns="0"/>
          <a:lstStyle>
            <a:lvl1pPr>
              <a:defRPr sz="2800"/>
            </a:lvl1pPr>
          </a:lstStyle>
          <a:p>
            <a:r>
              <a:rPr lang="en-US"/>
              <a:t>Click to edit Master title style</a:t>
            </a:r>
            <a:endParaRPr lang="en-GB"/>
          </a:p>
        </p:txBody>
      </p:sp>
      <p:pic>
        <p:nvPicPr>
          <p:cNvPr id="4" name="Picture 3">
            <a:extLst>
              <a:ext uri="{FF2B5EF4-FFF2-40B4-BE49-F238E27FC236}">
                <a16:creationId xmlns:a16="http://schemas.microsoft.com/office/drawing/2014/main" id="{5CB473AA-56B1-40B9-863A-11F0A7A9471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778208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2CE864-0CD9-4B4B-9B2E-3141E737DA1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878629685"/>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hank you slide">
    <p:spTree>
      <p:nvGrpSpPr>
        <p:cNvPr id="1" name=""/>
        <p:cNvGrpSpPr/>
        <p:nvPr/>
      </p:nvGrpSpPr>
      <p:grpSpPr>
        <a:xfrm>
          <a:off x="0" y="0"/>
          <a:ext cx="0" cy="0"/>
          <a:chOff x="0" y="0"/>
          <a:chExt cx="0" cy="0"/>
        </a:xfrm>
      </p:grpSpPr>
      <p:sp>
        <p:nvSpPr>
          <p:cNvPr id="7" name="object 2"/>
          <p:cNvSpPr txBox="1"/>
          <p:nvPr userDrawn="1"/>
        </p:nvSpPr>
        <p:spPr>
          <a:xfrm>
            <a:off x="1016009" y="2747813"/>
            <a:ext cx="11532241" cy="1231106"/>
          </a:xfrm>
          <a:prstGeom prst="rect">
            <a:avLst/>
          </a:prstGeom>
        </p:spPr>
        <p:txBody>
          <a:bodyPr vert="horz" wrap="square" lIns="0" tIns="0" rIns="0" bIns="0" rtlCol="0">
            <a:spAutoFit/>
          </a:bodyPr>
          <a:lstStyle/>
          <a:p>
            <a:pPr marL="16934"/>
            <a:r>
              <a:rPr lang="en-GB" sz="8000" spc="-73">
                <a:solidFill>
                  <a:srgbClr val="193768"/>
                </a:solidFill>
                <a:latin typeface="Arial"/>
                <a:cs typeface="Arial"/>
              </a:rPr>
              <a:t>Thank you</a:t>
            </a:r>
          </a:p>
        </p:txBody>
      </p:sp>
      <p:sp>
        <p:nvSpPr>
          <p:cNvPr id="8" name="object 3">
            <a:extLst>
              <a:ext uri="{C183D7F6-B498-43B3-948B-1728B52AA6E4}">
                <adec:decorative xmlns:adec="http://schemas.microsoft.com/office/drawing/2017/decorative" val="1"/>
              </a:ext>
            </a:extLst>
          </p:cNvPr>
          <p:cNvSpPr/>
          <p:nvPr userDrawn="1"/>
        </p:nvSpPr>
        <p:spPr>
          <a:xfrm>
            <a:off x="1016004" y="3861127"/>
            <a:ext cx="11136207" cy="0"/>
          </a:xfrm>
          <a:custGeom>
            <a:avLst/>
            <a:gdLst/>
            <a:ahLst/>
            <a:cxnLst/>
            <a:rect l="l" t="t" r="r" b="b"/>
            <a:pathLst>
              <a:path w="8352155">
                <a:moveTo>
                  <a:pt x="0" y="0"/>
                </a:moveTo>
                <a:lnTo>
                  <a:pt x="8352002" y="0"/>
                </a:lnTo>
              </a:path>
            </a:pathLst>
          </a:custGeom>
          <a:ln w="12700">
            <a:solidFill>
              <a:srgbClr val="193768"/>
            </a:solidFill>
          </a:ln>
        </p:spPr>
        <p:txBody>
          <a:bodyPr wrap="square" lIns="0" tIns="0" rIns="0" bIns="0" rtlCol="0"/>
          <a:lstStyle/>
          <a:p>
            <a:endParaRPr sz="3200">
              <a:solidFill>
                <a:prstClr val="black"/>
              </a:solidFill>
            </a:endParaRPr>
          </a:p>
        </p:txBody>
      </p:sp>
      <p:pic>
        <p:nvPicPr>
          <p:cNvPr id="5" name="Picture 4" descr="North Sea Transition authority logo&#10;">
            <a:extLst>
              <a:ext uri="{FF2B5EF4-FFF2-40B4-BE49-F238E27FC236}">
                <a16:creationId xmlns:a16="http://schemas.microsoft.com/office/drawing/2014/main" id="{D22B4265-156C-4F8A-AE7C-96BE7DC5503A}"/>
              </a:ext>
            </a:extLst>
          </p:cNvPr>
          <p:cNvPicPr>
            <a:picLocks noChangeAspect="1"/>
          </p:cNvPicPr>
          <p:nvPr userDrawn="1"/>
        </p:nvPicPr>
        <p:blipFill>
          <a:blip r:embed="rId2"/>
          <a:srcRect/>
          <a:stretch/>
        </p:blipFill>
        <p:spPr>
          <a:xfrm>
            <a:off x="1016003" y="486235"/>
            <a:ext cx="1725476" cy="1730716"/>
          </a:xfrm>
          <a:prstGeom prst="rect">
            <a:avLst/>
          </a:prstGeom>
        </p:spPr>
      </p:pic>
    </p:spTree>
    <p:extLst>
      <p:ext uri="{BB962C8B-B14F-4D97-AF65-F5344CB8AC3E}">
        <p14:creationId xmlns:p14="http://schemas.microsoft.com/office/powerpoint/2010/main" val="6101300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5492" y="329143"/>
            <a:ext cx="11521017" cy="5693480"/>
          </a:xfrm>
          <a:noFill/>
          <a:ln w="15875">
            <a:solidFill>
              <a:schemeClr val="bg1"/>
            </a:solidFill>
          </a:ln>
          <a:effectLst>
            <a:glow rad="63500">
              <a:schemeClr val="accent6">
                <a:satMod val="175000"/>
                <a:alpha val="40000"/>
              </a:schemeClr>
            </a:glow>
            <a:outerShdw blurRad="63500" algn="ctr" rotWithShape="0">
              <a:schemeClr val="bg2">
                <a:alpha val="40000"/>
              </a:schemeClr>
            </a:outerShdw>
          </a:effectLst>
        </p:spPr>
        <p:txBody>
          <a:bodyPr/>
          <a:lstStyle/>
          <a:p>
            <a:endParaRPr lang="en-GB"/>
          </a:p>
        </p:txBody>
      </p:sp>
    </p:spTree>
    <p:extLst>
      <p:ext uri="{BB962C8B-B14F-4D97-AF65-F5344CB8AC3E}">
        <p14:creationId xmlns:p14="http://schemas.microsoft.com/office/powerpoint/2010/main" val="3941204623"/>
      </p:ext>
    </p:extLst>
  </p:cSld>
  <p:clrMapOvr>
    <a:masterClrMapping/>
  </p:clrMapOvr>
  <p:transition>
    <p:fade/>
  </p:transition>
  <p:extLst>
    <p:ext uri="{DCECCB84-F9BA-43D5-87BE-67443E8EF086}">
      <p15:sldGuideLst xmlns:p15="http://schemas.microsoft.com/office/powerpoint/2012/main">
        <p15:guide id="1" orient="horz" pos="568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1FFFF-F375-A7E5-48C1-18CEFC4C2C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93CC1C-B7E5-FBC3-DC2E-B8F749075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5D80876-856E-05D4-C076-82C4CD57EC96}"/>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5" name="Footer Placeholder 4">
            <a:extLst>
              <a:ext uri="{FF2B5EF4-FFF2-40B4-BE49-F238E27FC236}">
                <a16:creationId xmlns:a16="http://schemas.microsoft.com/office/drawing/2014/main" id="{92FF50C8-9DB4-FFB9-2635-3BAA7893ED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6B10F-AD81-1916-8DFF-0181C42CCEEF}"/>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445414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141E-333C-B25A-4A18-343B144A81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A91257-ED46-AEC5-3DF5-A1EDC62248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0DE132-89B2-5598-2FFF-47DAD03CDB9F}"/>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5" name="Footer Placeholder 4">
            <a:extLst>
              <a:ext uri="{FF2B5EF4-FFF2-40B4-BE49-F238E27FC236}">
                <a16:creationId xmlns:a16="http://schemas.microsoft.com/office/drawing/2014/main" id="{1ECE9FEF-E024-A819-A057-A17A3CB71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1188D8-DFD2-30C2-C5BC-5F95BFB4F407}"/>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403252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6" name="Picture 5">
            <a:extLst>
              <a:ext uri="{FF2B5EF4-FFF2-40B4-BE49-F238E27FC236}">
                <a16:creationId xmlns:a16="http://schemas.microsoft.com/office/drawing/2014/main" id="{2FFC40AA-9874-4E4D-A2FD-54DF1843F073}"/>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070430663"/>
      </p:ext>
    </p:extLst>
  </p:cSld>
  <p:clrMapOvr>
    <a:masterClrMapping/>
  </p:clrMapOvr>
  <p:extLst>
    <p:ext uri="{DCECCB84-F9BA-43D5-87BE-67443E8EF086}">
      <p15:sldGuideLst xmlns:p15="http://schemas.microsoft.com/office/powerpoint/2012/main">
        <p15:guide id="1" pos="2631" userDrawn="1">
          <p15:clr>
            <a:srgbClr val="FBAE40"/>
          </p15:clr>
        </p15:guide>
        <p15:guide id="2" pos="2752" userDrawn="1">
          <p15:clr>
            <a:srgbClr val="FBAE40"/>
          </p15:clr>
        </p15:guide>
        <p15:guide id="3" pos="5020" userDrawn="1">
          <p15:clr>
            <a:srgbClr val="FBAE40"/>
          </p15:clr>
        </p15:guide>
        <p15:guide id="4" pos="51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AC8A7-F306-B1D5-D8FF-DC4B9928BE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AFE904-505B-1DD9-BE07-0C569DC38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CD7C3C-5C02-E33B-A13A-8AB60C30C697}"/>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5" name="Footer Placeholder 4">
            <a:extLst>
              <a:ext uri="{FF2B5EF4-FFF2-40B4-BE49-F238E27FC236}">
                <a16:creationId xmlns:a16="http://schemas.microsoft.com/office/drawing/2014/main" id="{2D46303B-22CB-665F-4864-3556143178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68E4E0-D644-25B4-C6A5-E09DDE1CA70B}"/>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3710412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7725-0F10-CE5F-7D01-AD7A298081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9051F87-571F-4DC0-B8C9-D41CF6E4C2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FB74C6-90C1-609B-061E-8499D28A91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D8CD58D-A922-B4D3-1D65-815B9F6BE5B4}"/>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6" name="Footer Placeholder 5">
            <a:extLst>
              <a:ext uri="{FF2B5EF4-FFF2-40B4-BE49-F238E27FC236}">
                <a16:creationId xmlns:a16="http://schemas.microsoft.com/office/drawing/2014/main" id="{B887745F-AE84-931C-C042-F8507D78C9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5E82D1-70EC-658D-2A79-3FE711E3BD8A}"/>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3290435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FE23-CBFD-341A-7236-E54A668A71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0AD774-B51C-D4ED-AF38-7DFC9FD96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BF91E-107F-BAC2-CC0C-17668637C2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EDF2CD3-8A26-1D75-B4A9-ACC34EC137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D03A79-4F9F-5936-C1B4-586428C93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E42283-B8AC-A418-0EFF-8C2D26A1A02B}"/>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8" name="Footer Placeholder 7">
            <a:extLst>
              <a:ext uri="{FF2B5EF4-FFF2-40B4-BE49-F238E27FC236}">
                <a16:creationId xmlns:a16="http://schemas.microsoft.com/office/drawing/2014/main" id="{20F5FD80-96E7-B5F6-2FB4-95F82FE5FC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3C903C-62FB-E67A-C04C-F0A5239BD4D6}"/>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14716137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0262-3311-33D7-7802-6EBA744786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48EE6A-1618-4A0B-D918-EBFB933B7763}"/>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4" name="Footer Placeholder 3">
            <a:extLst>
              <a:ext uri="{FF2B5EF4-FFF2-40B4-BE49-F238E27FC236}">
                <a16:creationId xmlns:a16="http://schemas.microsoft.com/office/drawing/2014/main" id="{DA565BBD-8EE2-106C-CCFA-16D886D3BA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1F61A1-38E6-C580-5579-6AAB6601481D}"/>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39623751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0B7B37-79AA-96DF-F0E1-46A2C4D2AEF2}"/>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3" name="Footer Placeholder 2">
            <a:extLst>
              <a:ext uri="{FF2B5EF4-FFF2-40B4-BE49-F238E27FC236}">
                <a16:creationId xmlns:a16="http://schemas.microsoft.com/office/drawing/2014/main" id="{EDC91E34-7812-E39C-6080-47CD6097A1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B625D3-A7F6-065A-595A-5500CBEA67A6}"/>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1776687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46D59-DA46-3628-02F0-05956F285A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6EC78B-CCD5-9131-E475-4425C1D50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83A7EB-DB6E-5359-BFC2-E5168BBDB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8D577-7480-DFFA-DA9B-25971E0731A8}"/>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6" name="Footer Placeholder 5">
            <a:extLst>
              <a:ext uri="{FF2B5EF4-FFF2-40B4-BE49-F238E27FC236}">
                <a16:creationId xmlns:a16="http://schemas.microsoft.com/office/drawing/2014/main" id="{64A3608A-4CE0-4C7B-9138-9BF67BF569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88DE83-5F05-A973-9F7E-7CE42F036AC3}"/>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4273373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5461-E3DB-97E4-42C7-7C072A4ED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11C0C2-B465-D454-ADA0-A10A211F3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29EE22-DD0F-FD3B-F212-B329DD1F7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859664-0135-DD5E-0107-B4FDADDD036E}"/>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6" name="Footer Placeholder 5">
            <a:extLst>
              <a:ext uri="{FF2B5EF4-FFF2-40B4-BE49-F238E27FC236}">
                <a16:creationId xmlns:a16="http://schemas.microsoft.com/office/drawing/2014/main" id="{1344A24B-499B-9D92-F0EB-797F0E02A8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5EE46A-0D70-F1F5-BF29-1EBD6FB221F5}"/>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3806483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B8794-150A-4A0D-1A24-78CD17B1DC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331055-1A71-5BA7-7E20-33B5DE4627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FD639A-E781-53A6-8C9C-ED11973AF49A}"/>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5" name="Footer Placeholder 4">
            <a:extLst>
              <a:ext uri="{FF2B5EF4-FFF2-40B4-BE49-F238E27FC236}">
                <a16:creationId xmlns:a16="http://schemas.microsoft.com/office/drawing/2014/main" id="{020B2673-34D6-F86D-A35B-9158D2FBAB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6E53D-D7EE-FC3F-8943-77ED8896EF99}"/>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3888329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B7B12-8889-D6AB-58BC-0BF7721BD3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296A66-EF55-C9BB-8BCA-01097C3C60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A7357C-3A3A-8EBE-960A-5178268AADC5}"/>
              </a:ext>
            </a:extLst>
          </p:cNvPr>
          <p:cNvSpPr>
            <a:spLocks noGrp="1"/>
          </p:cNvSpPr>
          <p:nvPr>
            <p:ph type="dt" sz="half" idx="10"/>
          </p:nvPr>
        </p:nvSpPr>
        <p:spPr/>
        <p:txBody>
          <a:bodyPr/>
          <a:lstStyle/>
          <a:p>
            <a:fld id="{40818751-0B6E-4567-9E1D-61805F727E25}" type="datetimeFigureOut">
              <a:rPr lang="en-GB" smtClean="0"/>
              <a:t>21/05/2024</a:t>
            </a:fld>
            <a:endParaRPr lang="en-GB"/>
          </a:p>
        </p:txBody>
      </p:sp>
      <p:sp>
        <p:nvSpPr>
          <p:cNvPr id="5" name="Footer Placeholder 4">
            <a:extLst>
              <a:ext uri="{FF2B5EF4-FFF2-40B4-BE49-F238E27FC236}">
                <a16:creationId xmlns:a16="http://schemas.microsoft.com/office/drawing/2014/main" id="{6EDAF36B-9B30-6921-F98F-309B4EBEFF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C155E-90BC-E98B-9CEE-230A3ADF21AE}"/>
              </a:ext>
            </a:extLst>
          </p:cNvPr>
          <p:cNvSpPr>
            <a:spLocks noGrp="1"/>
          </p:cNvSpPr>
          <p:nvPr>
            <p:ph type="sldNum" sz="quarter" idx="12"/>
          </p:nvPr>
        </p:nvSpPr>
        <p:spPr/>
        <p:txBody>
          <a:bodyPr/>
          <a:lstStyle/>
          <a:p>
            <a:fld id="{D3467C7B-906C-4DCF-B715-4630FEC355CA}" type="slidenum">
              <a:rPr lang="en-GB" smtClean="0"/>
              <a:t>‹#›</a:t>
            </a:fld>
            <a:endParaRPr lang="en-GB"/>
          </a:p>
        </p:txBody>
      </p:sp>
    </p:spTree>
    <p:extLst>
      <p:ext uri="{BB962C8B-B14F-4D97-AF65-F5344CB8AC3E}">
        <p14:creationId xmlns:p14="http://schemas.microsoft.com/office/powerpoint/2010/main" val="21952094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pic>
        <p:nvPicPr>
          <p:cNvPr id="5" name="Picture 4" descr="North Sea Transition Authority logo">
            <a:extLst>
              <a:ext uri="{FF2B5EF4-FFF2-40B4-BE49-F238E27FC236}">
                <a16:creationId xmlns:a16="http://schemas.microsoft.com/office/drawing/2014/main" id="{9C71ADE5-5DB7-4DFB-AE99-A6E68AE4D21D}"/>
              </a:ext>
            </a:extLst>
          </p:cNvPr>
          <p:cNvPicPr>
            <a:picLocks noChangeAspect="1"/>
          </p:cNvPicPr>
          <p:nvPr/>
        </p:nvPicPr>
        <p:blipFill>
          <a:blip r:embed="rId2"/>
          <a:stretch>
            <a:fillRect/>
          </a:stretch>
        </p:blipFill>
        <p:spPr>
          <a:xfrm>
            <a:off x="8234688" y="260350"/>
            <a:ext cx="3525514" cy="332154"/>
          </a:xfrm>
          <a:prstGeom prst="rect">
            <a:avLst/>
          </a:prstGeom>
        </p:spPr>
      </p:pic>
      <p:pic>
        <p:nvPicPr>
          <p:cNvPr id="3" name="Picture 2" descr="North Sea Transition Authority logo">
            <a:extLst>
              <a:ext uri="{FF2B5EF4-FFF2-40B4-BE49-F238E27FC236}">
                <a16:creationId xmlns:a16="http://schemas.microsoft.com/office/drawing/2014/main" id="{975DD810-E578-6A3C-EC9D-B14FACEDBA9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17060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2B01D23D-6291-4A6A-9E71-CA39790B075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pic>
        <p:nvPicPr>
          <p:cNvPr id="8" name="Picture 7">
            <a:extLst>
              <a:ext uri="{FF2B5EF4-FFF2-40B4-BE49-F238E27FC236}">
                <a16:creationId xmlns:a16="http://schemas.microsoft.com/office/drawing/2014/main" id="{84B9B836-18C2-4958-9597-6200565F8650}"/>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650574377"/>
      </p:ext>
    </p:extLst>
  </p:cSld>
  <p:clrMapOvr>
    <a:masterClrMapping/>
  </p:clrMapOvr>
  <p:extLst>
    <p:ext uri="{DCECCB84-F9BA-43D5-87BE-67443E8EF086}">
      <p15:sldGuideLst xmlns:p15="http://schemas.microsoft.com/office/powerpoint/2012/main">
        <p15:guide id="1" pos="3809" userDrawn="1">
          <p15:clr>
            <a:srgbClr val="FBAE40"/>
          </p15:clr>
        </p15:guide>
        <p15:guide id="2" pos="3961"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70E93D-E3B7-4BCC-8EA8-539718CBFACC}"/>
              </a:ext>
            </a:extLst>
          </p:cNvPr>
          <p:cNvSpPr>
            <a:spLocks noGrp="1"/>
          </p:cNvSpPr>
          <p:nvPr>
            <p:ph type="body" sz="quarter" idx="12" hasCustomPrompt="1"/>
          </p:nvPr>
        </p:nvSpPr>
        <p:spPr>
          <a:xfrm>
            <a:off x="575733" y="2638833"/>
            <a:ext cx="11184467" cy="997751"/>
          </a:xfrm>
          <a:prstGeom prst="rect">
            <a:avLst/>
          </a:prstGeom>
        </p:spPr>
        <p:txBody>
          <a:bodyPr lIns="0" anchor="b"/>
          <a:lstStyle>
            <a:lvl1pPr marL="0" indent="0">
              <a:buNone/>
              <a:defRPr sz="5333">
                <a:solidFill>
                  <a:srgbClr val="0070C0"/>
                </a:solidFill>
              </a:defRPr>
            </a:lvl1pPr>
          </a:lstStyle>
          <a:p>
            <a:pPr lvl="0"/>
            <a:r>
              <a:rPr lang="en-US"/>
              <a:t>Title</a:t>
            </a:r>
          </a:p>
        </p:txBody>
      </p:sp>
      <p:cxnSp>
        <p:nvCxnSpPr>
          <p:cNvPr id="15" name="Straight Connector 14">
            <a:extLst>
              <a:ext uri="{FF2B5EF4-FFF2-40B4-BE49-F238E27FC236}">
                <a16:creationId xmlns:a16="http://schemas.microsoft.com/office/drawing/2014/main" id="{DE038CA5-8F1F-4334-8648-E6A7038DE8C1}"/>
              </a:ext>
            </a:extLst>
          </p:cNvPr>
          <p:cNvCxnSpPr/>
          <p:nvPr userDrawn="1"/>
        </p:nvCxnSpPr>
        <p:spPr>
          <a:xfrm>
            <a:off x="575733" y="3636581"/>
            <a:ext cx="11184467"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01D19A00-8D20-4629-941D-9424F3BBD9A1}"/>
              </a:ext>
            </a:extLst>
          </p:cNvPr>
          <p:cNvSpPr>
            <a:spLocks noGrp="1"/>
          </p:cNvSpPr>
          <p:nvPr>
            <p:ph type="body" sz="quarter" idx="13" hasCustomPrompt="1"/>
          </p:nvPr>
        </p:nvSpPr>
        <p:spPr>
          <a:xfrm>
            <a:off x="588435" y="3806346"/>
            <a:ext cx="11131551" cy="697620"/>
          </a:xfrm>
          <a:prstGeom prst="rect">
            <a:avLst/>
          </a:prstGeom>
        </p:spPr>
        <p:txBody>
          <a:bodyPr/>
          <a:lstStyle>
            <a:lvl1pPr marL="0" indent="0">
              <a:buNone/>
              <a:defRPr sz="2667"/>
            </a:lvl1pPr>
            <a:lvl2pPr marL="609570" indent="0">
              <a:buNone/>
              <a:defRPr/>
            </a:lvl2pPr>
            <a:lvl3pPr marL="1219140" indent="0">
              <a:buNone/>
              <a:defRPr/>
            </a:lvl3pPr>
            <a:lvl4pPr marL="1828709" indent="0">
              <a:buNone/>
              <a:defRPr/>
            </a:lvl4pPr>
            <a:lvl5pPr marL="2438278" indent="0">
              <a:buNone/>
              <a:defRPr/>
            </a:lvl5pPr>
          </a:lstStyle>
          <a:p>
            <a:pPr lvl="0"/>
            <a:r>
              <a:rPr lang="en-US"/>
              <a:t>Subtitle</a:t>
            </a:r>
          </a:p>
        </p:txBody>
      </p:sp>
      <p:sp>
        <p:nvSpPr>
          <p:cNvPr id="2" name="TextBox 1">
            <a:extLst>
              <a:ext uri="{FF2B5EF4-FFF2-40B4-BE49-F238E27FC236}">
                <a16:creationId xmlns:a16="http://schemas.microsoft.com/office/drawing/2014/main" id="{B2066D78-725F-47AA-B718-01D0AF25F789}"/>
              </a:ext>
            </a:extLst>
          </p:cNvPr>
          <p:cNvSpPr txBox="1"/>
          <p:nvPr userDrawn="1"/>
        </p:nvSpPr>
        <p:spPr>
          <a:xfrm>
            <a:off x="454823" y="5812923"/>
            <a:ext cx="10800108" cy="666593"/>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 NSTA 2024</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a:ln>
                  <a:noFill/>
                </a:ln>
                <a:solidFill>
                  <a:schemeClr val="accent5">
                    <a:lumMod val="60000"/>
                    <a:lumOff val="40000"/>
                  </a:schemeClr>
                </a:solidFill>
                <a:effectLst/>
                <a:uLnTx/>
                <a:uFillTx/>
                <a:latin typeface="Arial" panose="020B0604020202020204" pitchFamily="34" charset="0"/>
                <a:ea typeface="+mn-ea"/>
                <a:cs typeface="Arial" panose="020B0604020202020204" pitchFamily="34" charset="0"/>
              </a:rPr>
              <a:t>This presentation is for illustrative purposes only. The NSTA makes no representations or warranties, express or implied, regarding the quality, completeness or accuracy of the information contained herein. All and any such responsibility and liability is expressly disclaimed. The NSTA does not provide endorsements or investment recommendations. Oil and Gas Authority is a limited company registered in England and Wales with registered number 09666504 and VAT registered number 249433979. Our registered office is at 21 Bloomsbury Street, London, United Kingdom, WC1B 3HF </a:t>
            </a:r>
          </a:p>
        </p:txBody>
      </p:sp>
      <p:sp>
        <p:nvSpPr>
          <p:cNvPr id="7" name="Text Placeholder 18">
            <a:extLst>
              <a:ext uri="{FF2B5EF4-FFF2-40B4-BE49-F238E27FC236}">
                <a16:creationId xmlns:a16="http://schemas.microsoft.com/office/drawing/2014/main" id="{E28699B9-78A4-46CD-96D9-7ADF5F743E7F}"/>
              </a:ext>
            </a:extLst>
          </p:cNvPr>
          <p:cNvSpPr>
            <a:spLocks noGrp="1"/>
          </p:cNvSpPr>
          <p:nvPr>
            <p:ph type="body" sz="quarter" idx="14" hasCustomPrompt="1"/>
          </p:nvPr>
        </p:nvSpPr>
        <p:spPr>
          <a:xfrm>
            <a:off x="9956800" y="4976283"/>
            <a:ext cx="1776941" cy="697620"/>
          </a:xfrm>
          <a:prstGeom prst="rect">
            <a:avLst/>
          </a:prstGeom>
        </p:spPr>
        <p:txBody>
          <a:bodyPr/>
          <a:lstStyle>
            <a:lvl1pPr marL="0" indent="0" algn="l">
              <a:buNone/>
              <a:defRPr sz="2133"/>
            </a:lvl1pPr>
            <a:lvl2pPr marL="609570" indent="0">
              <a:buNone/>
              <a:defRPr/>
            </a:lvl2pPr>
            <a:lvl3pPr marL="1219140" indent="0">
              <a:buNone/>
              <a:defRPr/>
            </a:lvl3pPr>
            <a:lvl4pPr marL="1828709" indent="0">
              <a:buNone/>
              <a:defRPr/>
            </a:lvl4pPr>
            <a:lvl5pPr marL="2438278" indent="0">
              <a:buNone/>
              <a:defRPr/>
            </a:lvl5pPr>
          </a:lstStyle>
          <a:p>
            <a:pPr lvl="0"/>
            <a:r>
              <a:rPr lang="en-US"/>
              <a:t>Date</a:t>
            </a:r>
          </a:p>
        </p:txBody>
      </p:sp>
      <p:pic>
        <p:nvPicPr>
          <p:cNvPr id="3" name="Graphic 9" descr="North Sea Transition Authority logo">
            <a:extLst>
              <a:ext uri="{FF2B5EF4-FFF2-40B4-BE49-F238E27FC236}">
                <a16:creationId xmlns:a16="http://schemas.microsoft.com/office/drawing/2014/main" id="{B2CC6089-234E-F1B5-A08E-153179647DB6}"/>
              </a:ext>
            </a:extLst>
          </p:cNvPr>
          <p:cNvPicPr>
            <a:picLocks noChangeAspect="1"/>
          </p:cNvPicPr>
          <p:nvPr userDrawn="1"/>
        </p:nvPicPr>
        <p:blipFill>
          <a:blip r:embed="rId2"/>
          <a:srcRect/>
          <a:stretch/>
        </p:blipFill>
        <p:spPr>
          <a:xfrm>
            <a:off x="718914" y="253214"/>
            <a:ext cx="1466032" cy="1470484"/>
          </a:xfrm>
          <a:prstGeom prst="rect">
            <a:avLst/>
          </a:prstGeom>
        </p:spPr>
      </p:pic>
    </p:spTree>
    <p:extLst>
      <p:ext uri="{BB962C8B-B14F-4D97-AF65-F5344CB8AC3E}">
        <p14:creationId xmlns:p14="http://schemas.microsoft.com/office/powerpoint/2010/main" val="2082542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F72AE44-9EAB-4D69-9266-0D436F3C405E}"/>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9F623E65-A33C-CE1E-F4C1-627BC5321C9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887627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25831B5A-EBF7-474F-9EB7-BD0A5A76FC22}"/>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0F073020-1919-3C83-9702-ED4AC710727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4028050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ogo, OGA blue heading and dark blue footer">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9" name="Text Placeholder 2">
            <a:extLst>
              <a:ext uri="{FF2B5EF4-FFF2-40B4-BE49-F238E27FC236}">
                <a16:creationId xmlns:a16="http://schemas.microsoft.com/office/drawing/2014/main" id="{37ED43C8-607B-4242-A705-57435DE70CB3}"/>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9935EDD6-333D-7104-D5A7-CBA1566A0C20}"/>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7542665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dark blue heading and dark blue footer">
    <p:spTree>
      <p:nvGrpSpPr>
        <p:cNvPr id="1" name=""/>
        <p:cNvGrpSpPr/>
        <p:nvPr/>
      </p:nvGrpSpPr>
      <p:grpSpPr>
        <a:xfrm>
          <a:off x="0" y="0"/>
          <a:ext cx="0" cy="0"/>
          <a:chOff x="0" y="0"/>
          <a:chExt cx="0" cy="0"/>
        </a:xfrm>
      </p:grpSpPr>
      <p:sp>
        <p:nvSpPr>
          <p:cNvPr id="19" name="Title 6">
            <a:extLst>
              <a:ext uri="{FF2B5EF4-FFF2-40B4-BE49-F238E27FC236}">
                <a16:creationId xmlns:a16="http://schemas.microsoft.com/office/drawing/2014/main" id="{8FCED620-BBE7-494A-AED9-6D0974941436}"/>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3E52"/>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7ED3796A-E8CB-454F-8AB9-18E4242C11D7}"/>
              </a:ext>
            </a:extLst>
          </p:cNvPr>
          <p:cNvSpPr/>
          <p:nvPr userDrawn="1"/>
        </p:nvSpPr>
        <p:spPr>
          <a:xfrm>
            <a:off x="11728168" y="6530079"/>
            <a:ext cx="372218" cy="276999"/>
          </a:xfrm>
          <a:prstGeom prst="rect">
            <a:avLst/>
          </a:prstGeom>
        </p:spPr>
        <p:txBody>
          <a:bodyPr wrap="none">
            <a:spAutoFit/>
          </a:bodyPr>
          <a:lstStyle/>
          <a:p>
            <a:fld id="{8A4C5551-C2D0-47E7-9082-45CFED52C42E}" type="slidenum">
              <a:rPr lang="en-GB" sz="1200" smtClean="0">
                <a:solidFill>
                  <a:srgbClr val="FFFFFF"/>
                </a:solidFill>
              </a:rPr>
              <a:pPr/>
              <a:t>‹#›</a:t>
            </a:fld>
            <a:endParaRPr lang="en-GB" sz="1200">
              <a:solidFill>
                <a:srgbClr val="FFFFFF"/>
              </a:solidFill>
            </a:endParaRPr>
          </a:p>
        </p:txBody>
      </p:sp>
      <p:sp>
        <p:nvSpPr>
          <p:cNvPr id="9" name="Text Placeholder 2">
            <a:extLst>
              <a:ext uri="{FF2B5EF4-FFF2-40B4-BE49-F238E27FC236}">
                <a16:creationId xmlns:a16="http://schemas.microsoft.com/office/drawing/2014/main" id="{F114216B-F7CE-4FE6-89F8-134A1996EA31}"/>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ABB61817-50CB-AD5C-0B51-7342EF445974}"/>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2209502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3E2546B3-A1D2-47E4-BBE9-695BC058712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BCC90651-A3FF-9704-E99A-1AA30F055360}"/>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847531813"/>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1C1B737E-6F72-401A-93B8-A7882366BD24}"/>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7B585740-1818-E078-B059-71E0275F682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710508676"/>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OL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80CEA76C-C805-4599-B9CD-D2677C123F5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5E04B982-20F7-78AC-4596-A394D8D4E82C}"/>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358346157"/>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guide id="3" pos="1996">
          <p15:clr>
            <a:srgbClr val="FBAE40"/>
          </p15:clr>
        </p15:guide>
        <p15:guide id="4" pos="2147">
          <p15:clr>
            <a:srgbClr val="FBAE40"/>
          </p15:clr>
        </p15:guide>
        <p15:guide id="5" pos="5593">
          <p15:clr>
            <a:srgbClr val="FBAE40"/>
          </p15:clr>
        </p15:guide>
        <p15:guide id="6" pos="577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L_Layout_RH_pi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6" name="Picture Placeholder 5">
            <a:extLst>
              <a:ext uri="{FF2B5EF4-FFF2-40B4-BE49-F238E27FC236}">
                <a16:creationId xmlns:a16="http://schemas.microsoft.com/office/drawing/2014/main" id="{E71A92DE-43DC-4E71-929F-2773EFFD3854}"/>
              </a:ext>
            </a:extLst>
          </p:cNvPr>
          <p:cNvSpPr>
            <a:spLocks noGrp="1"/>
          </p:cNvSpPr>
          <p:nvPr>
            <p:ph type="pic" sz="quarter" idx="11"/>
          </p:nvPr>
        </p:nvSpPr>
        <p:spPr>
          <a:xfrm>
            <a:off x="6288619" y="1259419"/>
            <a:ext cx="5471583" cy="4806949"/>
          </a:xfrm>
          <a:prstGeom prst="rect">
            <a:avLst/>
          </a:prstGeom>
          <a:noFill/>
        </p:spPr>
        <p:txBody>
          <a:bodyPr anchor="ctr"/>
          <a:lstStyle>
            <a:lvl1pPr>
              <a:defRPr lang="en-GB" dirty="0"/>
            </a:lvl1pPr>
          </a:lstStyle>
          <a:p>
            <a:pPr marL="0" lvl="0" indent="0" algn="ctr">
              <a:buNone/>
            </a:pPr>
            <a:endParaRPr lang="en-GB"/>
          </a:p>
        </p:txBody>
      </p:sp>
      <p:sp>
        <p:nvSpPr>
          <p:cNvPr id="9" name="Text Placeholder 2">
            <a:extLst>
              <a:ext uri="{FF2B5EF4-FFF2-40B4-BE49-F238E27FC236}">
                <a16:creationId xmlns:a16="http://schemas.microsoft.com/office/drawing/2014/main" id="{138FC1F7-BD7B-434E-BEFE-51D1B1B2A2A3}"/>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9E16CE6B-2963-2769-6BED-094D998D959B}"/>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417816008"/>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sp>
        <p:nvSpPr>
          <p:cNvPr id="11" name="Text Placeholder 2">
            <a:extLst>
              <a:ext uri="{FF2B5EF4-FFF2-40B4-BE49-F238E27FC236}">
                <a16:creationId xmlns:a16="http://schemas.microsoft.com/office/drawing/2014/main" id="{DEB63A38-9A5E-4E1C-97AF-85483769C42E}"/>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45BDF7DC-0636-E566-A513-9B42FADB8DC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463919204"/>
      </p:ext>
    </p:extLst>
  </p:cSld>
  <p:clrMapOvr>
    <a:masterClrMapping/>
  </p:clrMapOvr>
  <p:extLst>
    <p:ext uri="{DCECCB84-F9BA-43D5-87BE-67443E8EF086}">
      <p15:sldGuideLst xmlns:p15="http://schemas.microsoft.com/office/powerpoint/2012/main">
        <p15:guide id="1" pos="2631">
          <p15:clr>
            <a:srgbClr val="FBAE40"/>
          </p15:clr>
        </p15:guide>
        <p15:guide id="2" pos="2752">
          <p15:clr>
            <a:srgbClr val="FBAE40"/>
          </p15:clr>
        </p15:guide>
        <p15:guide id="3" pos="5020">
          <p15:clr>
            <a:srgbClr val="FBAE40"/>
          </p15:clr>
        </p15:guide>
        <p15:guide id="4" pos="51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i picture layout &amp;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677A9064-15AA-4B77-B5A3-AA703D4787ED}"/>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456D2155-D0B7-43AC-9146-89EB48C0D951}"/>
              </a:ext>
            </a:extLst>
          </p:cNvPr>
          <p:cNvSpPr>
            <a:spLocks noGrp="1"/>
          </p:cNvSpPr>
          <p:nvPr>
            <p:ph type="pic" sz="quarter" idx="11"/>
          </p:nvPr>
        </p:nvSpPr>
        <p:spPr>
          <a:xfrm>
            <a:off x="575735" y="1490135"/>
            <a:ext cx="3598333" cy="2633133"/>
          </a:xfrm>
          <a:prstGeom prst="rect">
            <a:avLst/>
          </a:prstGeom>
          <a:noFill/>
        </p:spPr>
        <p:txBody>
          <a:bodyPr anchor="ctr"/>
          <a:lstStyle>
            <a:lvl1pPr marL="0" indent="0" algn="ctr">
              <a:buNone/>
              <a:defRPr/>
            </a:lvl1pPr>
          </a:lstStyle>
          <a:p>
            <a:endParaRPr lang="en-GB"/>
          </a:p>
        </p:txBody>
      </p:sp>
      <p:sp>
        <p:nvSpPr>
          <p:cNvPr id="8" name="Picture Placeholder 5">
            <a:extLst>
              <a:ext uri="{FF2B5EF4-FFF2-40B4-BE49-F238E27FC236}">
                <a16:creationId xmlns:a16="http://schemas.microsoft.com/office/drawing/2014/main" id="{4865298D-0641-4573-A311-C26E288142BE}"/>
              </a:ext>
            </a:extLst>
          </p:cNvPr>
          <p:cNvSpPr>
            <a:spLocks noGrp="1"/>
          </p:cNvSpPr>
          <p:nvPr>
            <p:ph type="pic" sz="quarter" idx="12"/>
          </p:nvPr>
        </p:nvSpPr>
        <p:spPr>
          <a:xfrm>
            <a:off x="4368800" y="1490135"/>
            <a:ext cx="3600451" cy="2633133"/>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EA2CE309-6861-4DD8-8696-903C2EB45CD8}"/>
              </a:ext>
            </a:extLst>
          </p:cNvPr>
          <p:cNvSpPr>
            <a:spLocks noGrp="1"/>
          </p:cNvSpPr>
          <p:nvPr>
            <p:ph type="pic" sz="quarter" idx="14"/>
          </p:nvPr>
        </p:nvSpPr>
        <p:spPr>
          <a:xfrm>
            <a:off x="8159751" y="1490135"/>
            <a:ext cx="3598333" cy="2633133"/>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4E4F3D03-A129-4FD5-AD1B-838EFB37B462}"/>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130870637"/>
      </p:ext>
    </p:extLst>
  </p:cSld>
  <p:clrMapOvr>
    <a:masterClrMapping/>
  </p:clrMapOvr>
  <p:extLst>
    <p:ext uri="{DCECCB84-F9BA-43D5-87BE-67443E8EF086}">
      <p15:sldGuideLst xmlns:p15="http://schemas.microsoft.com/office/powerpoint/2012/main">
        <p15:guide id="1" pos="2631" userDrawn="1">
          <p15:clr>
            <a:srgbClr val="FBAE40"/>
          </p15:clr>
        </p15:guide>
        <p15:guide id="2" pos="2752" userDrawn="1">
          <p15:clr>
            <a:srgbClr val="FBAE40"/>
          </p15:clr>
        </p15:guide>
        <p15:guide id="3" pos="5020" userDrawn="1">
          <p15:clr>
            <a:srgbClr val="FBAE40"/>
          </p15:clr>
        </p15:guide>
        <p15:guide id="4" pos="51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sp>
        <p:nvSpPr>
          <p:cNvPr id="10" name="Text Placeholder 2">
            <a:extLst>
              <a:ext uri="{FF2B5EF4-FFF2-40B4-BE49-F238E27FC236}">
                <a16:creationId xmlns:a16="http://schemas.microsoft.com/office/drawing/2014/main" id="{7B3976BD-D020-4CEE-A628-110846F99396}"/>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0ACBECC9-720D-F7B9-E0E8-9FB7E2BE7AD5}"/>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719828176"/>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56">
          <p15:clr>
            <a:srgbClr val="FBAE40"/>
          </p15:clr>
        </p15:guide>
        <p15:guide id="5" pos="5612">
          <p15:clr>
            <a:srgbClr val="FBAE40"/>
          </p15:clr>
        </p15:guide>
        <p15:guide id="6" pos="57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_layout_01">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D5E70152-C343-4B32-B688-5FD054D96EB2}"/>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55F50629-D098-AD9B-0E76-4337DCFCEE06}"/>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843249031"/>
      </p:ext>
    </p:extLst>
  </p:cSld>
  <p:clrMapOvr>
    <a:masterClrMapping/>
  </p:clrMapOvr>
  <p:extLst>
    <p:ext uri="{DCECCB84-F9BA-43D5-87BE-67443E8EF086}">
      <p15:sldGuideLst xmlns:p15="http://schemas.microsoft.com/office/powerpoint/2012/main">
        <p15:guide id="1" pos="3820">
          <p15:clr>
            <a:srgbClr val="FBAE40"/>
          </p15:clr>
        </p15:guide>
        <p15:guide id="2" pos="3952">
          <p15:clr>
            <a:srgbClr val="FBAE40"/>
          </p15:clr>
        </p15:guide>
        <p15:guide id="3" pos="2025">
          <p15:clr>
            <a:srgbClr val="FBAE40"/>
          </p15:clr>
        </p15:guide>
        <p15:guide id="4" pos="2147">
          <p15:clr>
            <a:srgbClr val="FBAE40"/>
          </p15:clr>
        </p15:guide>
        <p15:guide id="5" pos="5612">
          <p15:clr>
            <a:srgbClr val="FBAE40"/>
          </p15:clr>
        </p15:guide>
        <p15:guide id="6" pos="5745">
          <p15:clr>
            <a:srgbClr val="FBAE40"/>
          </p15:clr>
        </p15:guide>
        <p15:guide id="7" orient="horz" pos="973">
          <p15:clr>
            <a:srgbClr val="FBAE40"/>
          </p15:clr>
        </p15:guide>
        <p15:guide id="8" orient="horz" pos="2231">
          <p15:clr>
            <a:srgbClr val="FBAE40"/>
          </p15:clr>
        </p15:guide>
        <p15:guide id="9" orient="horz" pos="2339">
          <p15:clr>
            <a:srgbClr val="FBAE40"/>
          </p15:clr>
        </p15:guide>
        <p15:guide id="10" orient="horz" pos="3588">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ad picture layou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sp>
        <p:nvSpPr>
          <p:cNvPr id="6" name="Picture Placeholder 5">
            <a:extLst>
              <a:ext uri="{FF2B5EF4-FFF2-40B4-BE49-F238E27FC236}">
                <a16:creationId xmlns:a16="http://schemas.microsoft.com/office/drawing/2014/main" id="{6DB07D8A-B829-45B0-8CE8-449B892781B6}"/>
              </a:ext>
            </a:extLst>
          </p:cNvPr>
          <p:cNvSpPr>
            <a:spLocks noGrp="1"/>
          </p:cNvSpPr>
          <p:nvPr>
            <p:ph type="pic" sz="quarter" idx="11"/>
          </p:nvPr>
        </p:nvSpPr>
        <p:spPr>
          <a:xfrm>
            <a:off x="575733" y="1143000"/>
            <a:ext cx="5469467" cy="2448000"/>
          </a:xfrm>
          <a:prstGeom prst="rect">
            <a:avLst/>
          </a:prstGeom>
          <a:noFill/>
        </p:spPr>
        <p:txBody>
          <a:bodyPr anchor="ctr"/>
          <a:lstStyle>
            <a:lvl1pPr marL="0" indent="0" algn="ctr">
              <a:buNone/>
              <a:defRPr/>
            </a:lvl1pPr>
          </a:lstStyle>
          <a:p>
            <a:endParaRPr lang="en-GB"/>
          </a:p>
        </p:txBody>
      </p:sp>
      <p:sp>
        <p:nvSpPr>
          <p:cNvPr id="9" name="Picture Placeholder 5">
            <a:extLst>
              <a:ext uri="{FF2B5EF4-FFF2-40B4-BE49-F238E27FC236}">
                <a16:creationId xmlns:a16="http://schemas.microsoft.com/office/drawing/2014/main" id="{A7F514CB-E3D0-4CF2-8E6F-DEF8880B6BD2}"/>
              </a:ext>
            </a:extLst>
          </p:cNvPr>
          <p:cNvSpPr>
            <a:spLocks noGrp="1"/>
          </p:cNvSpPr>
          <p:nvPr>
            <p:ph type="pic" sz="quarter" idx="12"/>
          </p:nvPr>
        </p:nvSpPr>
        <p:spPr>
          <a:xfrm>
            <a:off x="6288617" y="1143000"/>
            <a:ext cx="5469467" cy="2448000"/>
          </a:xfrm>
          <a:prstGeom prst="rect">
            <a:avLst/>
          </a:prstGeom>
          <a:noFill/>
        </p:spPr>
        <p:txBody>
          <a:bodyPr anchor="ctr"/>
          <a:lstStyle>
            <a:lvl1pPr marL="0" indent="0" algn="ctr">
              <a:buNone/>
              <a:defRPr/>
            </a:lvl1pPr>
          </a:lstStyle>
          <a:p>
            <a:endParaRPr lang="en-GB"/>
          </a:p>
        </p:txBody>
      </p:sp>
      <p:sp>
        <p:nvSpPr>
          <p:cNvPr id="10" name="Picture Placeholder 5">
            <a:extLst>
              <a:ext uri="{FF2B5EF4-FFF2-40B4-BE49-F238E27FC236}">
                <a16:creationId xmlns:a16="http://schemas.microsoft.com/office/drawing/2014/main" id="{AF0D129A-716D-4DE2-BC86-62AD6977E00F}"/>
              </a:ext>
            </a:extLst>
          </p:cNvPr>
          <p:cNvSpPr>
            <a:spLocks noGrp="1"/>
          </p:cNvSpPr>
          <p:nvPr>
            <p:ph type="pic" sz="quarter" idx="13"/>
          </p:nvPr>
        </p:nvSpPr>
        <p:spPr>
          <a:xfrm>
            <a:off x="575733" y="3816349"/>
            <a:ext cx="5469467" cy="2448000"/>
          </a:xfrm>
          <a:prstGeom prst="rect">
            <a:avLst/>
          </a:prstGeom>
          <a:noFill/>
        </p:spPr>
        <p:txBody>
          <a:bodyPr anchor="ctr"/>
          <a:lstStyle>
            <a:lvl1pPr marL="0" indent="0" algn="ctr">
              <a:buNone/>
              <a:defRPr/>
            </a:lvl1pPr>
          </a:lstStyle>
          <a:p>
            <a:endParaRPr lang="en-GB"/>
          </a:p>
        </p:txBody>
      </p:sp>
      <p:sp>
        <p:nvSpPr>
          <p:cNvPr id="11" name="Picture Placeholder 5">
            <a:extLst>
              <a:ext uri="{FF2B5EF4-FFF2-40B4-BE49-F238E27FC236}">
                <a16:creationId xmlns:a16="http://schemas.microsoft.com/office/drawing/2014/main" id="{8B65A3AB-D335-4F53-891B-3500C75ABC15}"/>
              </a:ext>
            </a:extLst>
          </p:cNvPr>
          <p:cNvSpPr>
            <a:spLocks noGrp="1"/>
          </p:cNvSpPr>
          <p:nvPr>
            <p:ph type="pic" sz="quarter" idx="14"/>
          </p:nvPr>
        </p:nvSpPr>
        <p:spPr>
          <a:xfrm>
            <a:off x="6288617" y="3816349"/>
            <a:ext cx="5469467" cy="2448000"/>
          </a:xfrm>
          <a:prstGeom prst="rect">
            <a:avLst/>
          </a:prstGeom>
          <a:noFill/>
        </p:spPr>
        <p:txBody>
          <a:bodyPr anchor="ctr"/>
          <a:lstStyle>
            <a:lvl1pPr marL="0" indent="0" algn="ctr">
              <a:buNone/>
              <a:defRPr/>
            </a:lvl1pPr>
          </a:lstStyle>
          <a:p>
            <a:endParaRPr lang="en-GB"/>
          </a:p>
        </p:txBody>
      </p:sp>
      <p:sp>
        <p:nvSpPr>
          <p:cNvPr id="13" name="Text Placeholder 2">
            <a:extLst>
              <a:ext uri="{FF2B5EF4-FFF2-40B4-BE49-F238E27FC236}">
                <a16:creationId xmlns:a16="http://schemas.microsoft.com/office/drawing/2014/main" id="{3492A079-9DD1-4152-AB7A-9960DD92153A}"/>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22358B1F-6938-2C59-C1CE-5441B62286F2}"/>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358903378"/>
      </p:ext>
    </p:extLst>
  </p:cSld>
  <p:clrMapOvr>
    <a:masterClrMapping/>
  </p:clrMapOvr>
  <p:extLst>
    <p:ext uri="{DCECCB84-F9BA-43D5-87BE-67443E8EF086}">
      <p15:sldGuideLst xmlns:p15="http://schemas.microsoft.com/office/powerpoint/2012/main">
        <p15:guide id="1" pos="3809">
          <p15:clr>
            <a:srgbClr val="FBAE40"/>
          </p15:clr>
        </p15:guide>
        <p15:guide id="2" pos="396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lumn_feature_box">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605FFE-972D-49E1-BB04-B163FB801E63}"/>
              </a:ext>
            </a:extLst>
          </p:cNvPr>
          <p:cNvSpPr>
            <a:spLocks noGrp="1"/>
          </p:cNvSpPr>
          <p:nvPr>
            <p:ph type="pic" sz="quarter" idx="11"/>
          </p:nvPr>
        </p:nvSpPr>
        <p:spPr>
          <a:xfrm>
            <a:off x="575732" y="1143000"/>
            <a:ext cx="7454901" cy="3256280"/>
          </a:xfrm>
          <a:prstGeom prst="rect">
            <a:avLst/>
          </a:prstGeom>
          <a:noFill/>
        </p:spPr>
        <p:txBody>
          <a:bodyPr anchor="ctr"/>
          <a:lstStyle>
            <a:lvl1pPr marL="0" indent="0" algn="ctr">
              <a:buNone/>
              <a:defRPr/>
            </a:lvl1pPr>
          </a:lstStyle>
          <a:p>
            <a:endParaRPr lang="en-GB"/>
          </a:p>
        </p:txBody>
      </p:sp>
      <p:sp>
        <p:nvSpPr>
          <p:cNvPr id="7" name="Text Placeholder 2">
            <a:extLst>
              <a:ext uri="{FF2B5EF4-FFF2-40B4-BE49-F238E27FC236}">
                <a16:creationId xmlns:a16="http://schemas.microsoft.com/office/drawing/2014/main" id="{DF50BA03-42FF-4722-AF56-5EAF4BB61AFE}"/>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pic>
        <p:nvPicPr>
          <p:cNvPr id="2" name="Picture 1" descr="North Sea Transition Authority logo">
            <a:extLst>
              <a:ext uri="{FF2B5EF4-FFF2-40B4-BE49-F238E27FC236}">
                <a16:creationId xmlns:a16="http://schemas.microsoft.com/office/drawing/2014/main" id="{9C8F62FE-EC82-D37B-D874-98A36258612B}"/>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816274049"/>
      </p:ext>
    </p:extLst>
  </p:cSld>
  <p:clrMapOvr>
    <a:masterClrMapping/>
  </p:clrMapOvr>
  <p:extLst>
    <p:ext uri="{DCECCB84-F9BA-43D5-87BE-67443E8EF086}">
      <p15:sldGuideLst xmlns:p15="http://schemas.microsoft.com/office/powerpoint/2012/main">
        <p15:guide id="2" pos="5231">
          <p15:clr>
            <a:srgbClr val="FBAE40"/>
          </p15:clr>
        </p15:guide>
        <p15:guide id="7" pos="505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pic>
        <p:nvPicPr>
          <p:cNvPr id="2" name="Picture 1" descr="North Sea Transition Authority logo">
            <a:extLst>
              <a:ext uri="{FF2B5EF4-FFF2-40B4-BE49-F238E27FC236}">
                <a16:creationId xmlns:a16="http://schemas.microsoft.com/office/drawing/2014/main" id="{2C26420F-6BCF-299B-452A-C54D87EB9029}"/>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3067795650"/>
      </p:ext>
    </p:extLst>
  </p:cSld>
  <p:clrMapOvr>
    <a:masterClrMapping/>
  </p:clrMapOvr>
  <p:extLst>
    <p:ext uri="{DCECCB84-F9BA-43D5-87BE-67443E8EF086}">
      <p15:sldGuideLst xmlns:p15="http://schemas.microsoft.com/office/powerpoint/2012/main">
        <p15:guide id="1" pos="3799">
          <p15:clr>
            <a:srgbClr val="FBAE40"/>
          </p15:clr>
        </p15:guide>
        <p15:guide id="2" pos="3960">
          <p15:clr>
            <a:srgbClr val="FBAE40"/>
          </p15:clr>
        </p15:guide>
        <p15:guide id="3" pos="1996">
          <p15:clr>
            <a:srgbClr val="FBAE40"/>
          </p15:clr>
        </p15:guide>
        <p15:guide id="4" pos="2155">
          <p15:clr>
            <a:srgbClr val="FBAE40"/>
          </p15:clr>
        </p15:guide>
        <p15:guide id="5" pos="5604">
          <p15:clr>
            <a:srgbClr val="FBAE40"/>
          </p15:clr>
        </p15:guide>
        <p15:guide id="6" pos="577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_page">
    <p:bg>
      <p:bgPr>
        <a:solidFill>
          <a:srgbClr val="00AEE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F6A3BA-6F96-4472-946C-225BEBF3F2AD}"/>
              </a:ext>
            </a:extLst>
          </p:cNvPr>
          <p:cNvSpPr>
            <a:spLocks noGrp="1"/>
          </p:cNvSpPr>
          <p:nvPr>
            <p:ph type="body" sz="quarter" idx="10" hasCustomPrompt="1"/>
          </p:nvPr>
        </p:nvSpPr>
        <p:spPr>
          <a:xfrm>
            <a:off x="575733" y="2813052"/>
            <a:ext cx="11184467" cy="1179829"/>
          </a:xfrm>
          <a:prstGeom prst="rect">
            <a:avLst/>
          </a:prstGeom>
        </p:spPr>
        <p:txBody>
          <a:bodyPr/>
          <a:lstStyle>
            <a:lvl1pPr marL="0" indent="0">
              <a:buNone/>
              <a:defRPr sz="7200" spc="-267" baseline="0">
                <a:solidFill>
                  <a:srgbClr val="FFFFFF"/>
                </a:solidFill>
              </a:defRPr>
            </a:lvl1pPr>
          </a:lstStyle>
          <a:p>
            <a:pPr lvl="0"/>
            <a:r>
              <a:rPr lang="en-US"/>
              <a:t>Divider slide</a:t>
            </a:r>
            <a:endParaRPr lang="en-GB"/>
          </a:p>
        </p:txBody>
      </p:sp>
      <p:sp>
        <p:nvSpPr>
          <p:cNvPr id="5" name="Text Placeholder 4">
            <a:extLst>
              <a:ext uri="{FF2B5EF4-FFF2-40B4-BE49-F238E27FC236}">
                <a16:creationId xmlns:a16="http://schemas.microsoft.com/office/drawing/2014/main" id="{78B926CB-EC04-4129-8CD2-275903EDA3AA}"/>
              </a:ext>
            </a:extLst>
          </p:cNvPr>
          <p:cNvSpPr>
            <a:spLocks noGrp="1"/>
          </p:cNvSpPr>
          <p:nvPr>
            <p:ph type="body" sz="quarter" idx="11" hasCustomPrompt="1"/>
          </p:nvPr>
        </p:nvSpPr>
        <p:spPr>
          <a:xfrm>
            <a:off x="575733" y="4684184"/>
            <a:ext cx="7623387" cy="1524000"/>
          </a:xfrm>
          <a:prstGeom prst="rect">
            <a:avLst/>
          </a:prstGeom>
        </p:spPr>
        <p:txBody>
          <a:bodyPr/>
          <a:lstStyle>
            <a:lvl1pPr marL="0" indent="0">
              <a:lnSpc>
                <a:spcPts val="2933"/>
              </a:lnSpc>
              <a:spcBef>
                <a:spcPts val="0"/>
              </a:spcBef>
              <a:buNone/>
              <a:defRPr sz="2400">
                <a:solidFill>
                  <a:srgbClr val="FFFFFF"/>
                </a:solidFill>
              </a:defRPr>
            </a:lvl1pPr>
            <a:lvl2pPr marL="609570" indent="0">
              <a:buNone/>
              <a:defRPr>
                <a:solidFill>
                  <a:srgbClr val="FFFFFF"/>
                </a:solidFill>
              </a:defRPr>
            </a:lvl2pPr>
            <a:lvl3pPr marL="1219140" indent="0">
              <a:buNone/>
              <a:defRPr>
                <a:solidFill>
                  <a:srgbClr val="FFFFFF"/>
                </a:solidFill>
              </a:defRPr>
            </a:lvl3pPr>
            <a:lvl4pPr marL="1828709" indent="0">
              <a:buNone/>
              <a:defRPr>
                <a:solidFill>
                  <a:srgbClr val="FFFFFF"/>
                </a:solidFill>
              </a:defRPr>
            </a:lvl4pPr>
            <a:lvl5pPr marL="2438278" indent="0">
              <a:buNone/>
              <a:defRPr>
                <a:solidFill>
                  <a:srgbClr val="FFFFFF"/>
                </a:solidFill>
              </a:defRPr>
            </a:lvl5pPr>
          </a:lstStyle>
          <a:p>
            <a:pPr lvl="0"/>
            <a:r>
              <a:rPr lang="en-US"/>
              <a:t>Descriptive text</a:t>
            </a:r>
            <a:endParaRPr lang="en-GB"/>
          </a:p>
        </p:txBody>
      </p:sp>
      <p:pic>
        <p:nvPicPr>
          <p:cNvPr id="2" name="Picture 1" descr="North Sea Transition Authority logo">
            <a:extLst>
              <a:ext uri="{FF2B5EF4-FFF2-40B4-BE49-F238E27FC236}">
                <a16:creationId xmlns:a16="http://schemas.microsoft.com/office/drawing/2014/main" id="{FF2AB472-8C60-15E7-4031-2922342870A7}"/>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3965148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OGA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chemeClr val="bg1"/>
                </a:solidFill>
              </a:defRPr>
            </a:lvl1pPr>
          </a:lstStyle>
          <a:p>
            <a:r>
              <a:rPr lang="en-US"/>
              <a:t>Click to edit Master title style</a:t>
            </a:r>
            <a:endParaRPr lang="en-GB"/>
          </a:p>
        </p:txBody>
      </p:sp>
      <p:pic>
        <p:nvPicPr>
          <p:cNvPr id="2" name="Picture 1" descr="North Sea Transition Authority logo">
            <a:extLst>
              <a:ext uri="{FF2B5EF4-FFF2-40B4-BE49-F238E27FC236}">
                <a16:creationId xmlns:a16="http://schemas.microsoft.com/office/drawing/2014/main" id="{8020381B-E70B-1A6C-4C69-0C9B83FDF6B6}"/>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5019574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ark blue heading &amp; logo">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lvl1pPr>
          </a:lstStyle>
          <a:p>
            <a:r>
              <a:rPr lang="en-US"/>
              <a:t>Click to edit Master title style</a:t>
            </a:r>
            <a:endParaRPr lang="en-GB"/>
          </a:p>
        </p:txBody>
      </p:sp>
      <p:pic>
        <p:nvPicPr>
          <p:cNvPr id="4" name="Picture 3" descr="North Sea Transition Authority logo">
            <a:extLst>
              <a:ext uri="{FF2B5EF4-FFF2-40B4-BE49-F238E27FC236}">
                <a16:creationId xmlns:a16="http://schemas.microsoft.com/office/drawing/2014/main" id="{724DF9BC-9319-D0B1-F7A6-D6680D1F306A}"/>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6920721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orth Sea Transition Authority logo">
            <a:extLst>
              <a:ext uri="{FF2B5EF4-FFF2-40B4-BE49-F238E27FC236}">
                <a16:creationId xmlns:a16="http://schemas.microsoft.com/office/drawing/2014/main" id="{64719C06-2597-A6F1-7B4B-72DE3EC56CF8}"/>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1633784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North Sea Transition Authority logo">
            <a:extLst>
              <a:ext uri="{FF2B5EF4-FFF2-40B4-BE49-F238E27FC236}">
                <a16:creationId xmlns:a16="http://schemas.microsoft.com/office/drawing/2014/main" id="{0B9A3EC0-EBF6-4CEB-38D4-3223BEE45B25}"/>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225955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_picture_layout_&amp;_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FEA859-4932-4101-BDA4-3BFA3FB87115}"/>
              </a:ext>
            </a:extLst>
          </p:cNvPr>
          <p:cNvSpPr>
            <a:spLocks noGrp="1"/>
          </p:cNvSpPr>
          <p:nvPr>
            <p:ph type="title"/>
          </p:nvPr>
        </p:nvSpPr>
        <p:spPr>
          <a:xfrm>
            <a:off x="575733" y="260353"/>
            <a:ext cx="7095435" cy="501649"/>
          </a:xfrm>
          <a:prstGeom prst="rect">
            <a:avLst/>
          </a:prstGeom>
        </p:spPr>
        <p:txBody>
          <a:bodyPr lIns="0" tIns="0"/>
          <a:lstStyle>
            <a:lvl1pPr>
              <a:defRPr sz="2800">
                <a:solidFill>
                  <a:srgbClr val="002060"/>
                </a:solidFill>
              </a:defRPr>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F819700D-5A70-487F-9190-5B352B76D3AF}"/>
              </a:ext>
            </a:extLst>
          </p:cNvPr>
          <p:cNvSpPr>
            <a:spLocks noGrp="1"/>
          </p:cNvSpPr>
          <p:nvPr>
            <p:ph type="body" sz="quarter" idx="10" hasCustomPrompt="1"/>
          </p:nvPr>
        </p:nvSpPr>
        <p:spPr>
          <a:xfrm>
            <a:off x="0" y="6489702"/>
            <a:ext cx="12192000" cy="368300"/>
          </a:xfrm>
          <a:prstGeom prst="rect">
            <a:avLst/>
          </a:prstGeom>
        </p:spPr>
        <p:txBody>
          <a:bodyPr/>
          <a:lstStyle>
            <a:lvl1pPr marL="0" indent="0" algn="ctr">
              <a:buNone/>
              <a:defRPr sz="1733" b="1">
                <a:solidFill>
                  <a:srgbClr val="FFFFFF"/>
                </a:solidFill>
              </a:defRPr>
            </a:lvl1pPr>
          </a:lstStyle>
          <a:p>
            <a:pPr lvl="0"/>
            <a:r>
              <a:rPr lang="en-GB"/>
              <a:t>Footer text (optional)</a:t>
            </a:r>
          </a:p>
        </p:txBody>
      </p:sp>
      <p:sp>
        <p:nvSpPr>
          <p:cNvPr id="6" name="Picture Placeholder 5">
            <a:extLst>
              <a:ext uri="{FF2B5EF4-FFF2-40B4-BE49-F238E27FC236}">
                <a16:creationId xmlns:a16="http://schemas.microsoft.com/office/drawing/2014/main" id="{58878778-A3ED-479C-B2E2-25B5F28F075C}"/>
              </a:ext>
            </a:extLst>
          </p:cNvPr>
          <p:cNvSpPr>
            <a:spLocks noGrp="1"/>
          </p:cNvSpPr>
          <p:nvPr>
            <p:ph type="pic" sz="quarter" idx="11"/>
          </p:nvPr>
        </p:nvSpPr>
        <p:spPr>
          <a:xfrm>
            <a:off x="586253" y="1570002"/>
            <a:ext cx="2628967" cy="1984321"/>
          </a:xfrm>
          <a:prstGeom prst="rect">
            <a:avLst/>
          </a:prstGeom>
          <a:noFill/>
        </p:spPr>
        <p:txBody>
          <a:bodyPr anchor="ctr"/>
          <a:lstStyle>
            <a:lvl1pPr marL="0" indent="0" algn="ctr">
              <a:buNone/>
              <a:defRPr/>
            </a:lvl1pPr>
          </a:lstStyle>
          <a:p>
            <a:endParaRPr lang="en-GB"/>
          </a:p>
        </p:txBody>
      </p:sp>
      <p:sp>
        <p:nvSpPr>
          <p:cNvPr id="16" name="Picture Placeholder 5">
            <a:extLst>
              <a:ext uri="{FF2B5EF4-FFF2-40B4-BE49-F238E27FC236}">
                <a16:creationId xmlns:a16="http://schemas.microsoft.com/office/drawing/2014/main" id="{B82CFB37-70F7-42CC-9561-D62683D86C3C}"/>
              </a:ext>
            </a:extLst>
          </p:cNvPr>
          <p:cNvSpPr>
            <a:spLocks noGrp="1"/>
          </p:cNvSpPr>
          <p:nvPr>
            <p:ph type="pic" sz="quarter" idx="15"/>
          </p:nvPr>
        </p:nvSpPr>
        <p:spPr>
          <a:xfrm>
            <a:off x="3422653" y="1570002"/>
            <a:ext cx="2628967" cy="1984321"/>
          </a:xfrm>
          <a:prstGeom prst="rect">
            <a:avLst/>
          </a:prstGeom>
          <a:noFill/>
        </p:spPr>
        <p:txBody>
          <a:bodyPr anchor="ctr"/>
          <a:lstStyle>
            <a:lvl1pPr marL="0" indent="0" algn="ctr">
              <a:buNone/>
              <a:defRPr/>
            </a:lvl1pPr>
          </a:lstStyle>
          <a:p>
            <a:endParaRPr lang="en-GB"/>
          </a:p>
        </p:txBody>
      </p:sp>
      <p:sp>
        <p:nvSpPr>
          <p:cNvPr id="17" name="Picture Placeholder 5">
            <a:extLst>
              <a:ext uri="{FF2B5EF4-FFF2-40B4-BE49-F238E27FC236}">
                <a16:creationId xmlns:a16="http://schemas.microsoft.com/office/drawing/2014/main" id="{06755C7B-61DD-4C1A-9E4E-189A49C48A2C}"/>
              </a:ext>
            </a:extLst>
          </p:cNvPr>
          <p:cNvSpPr>
            <a:spLocks noGrp="1"/>
          </p:cNvSpPr>
          <p:nvPr>
            <p:ph type="pic" sz="quarter" idx="16"/>
          </p:nvPr>
        </p:nvSpPr>
        <p:spPr>
          <a:xfrm>
            <a:off x="6273802" y="1570002"/>
            <a:ext cx="2628967" cy="1984321"/>
          </a:xfrm>
          <a:prstGeom prst="rect">
            <a:avLst/>
          </a:prstGeom>
          <a:noFill/>
        </p:spPr>
        <p:txBody>
          <a:bodyPr anchor="ctr"/>
          <a:lstStyle>
            <a:lvl1pPr marL="0" indent="0" algn="ctr">
              <a:buNone/>
              <a:defRPr/>
            </a:lvl1pPr>
          </a:lstStyle>
          <a:p>
            <a:endParaRPr lang="en-GB"/>
          </a:p>
        </p:txBody>
      </p:sp>
      <p:sp>
        <p:nvSpPr>
          <p:cNvPr id="18" name="Picture Placeholder 5">
            <a:extLst>
              <a:ext uri="{FF2B5EF4-FFF2-40B4-BE49-F238E27FC236}">
                <a16:creationId xmlns:a16="http://schemas.microsoft.com/office/drawing/2014/main" id="{07A14314-BBCF-4EF9-BBF8-7ABDEBA24BD2}"/>
              </a:ext>
            </a:extLst>
          </p:cNvPr>
          <p:cNvSpPr>
            <a:spLocks noGrp="1"/>
          </p:cNvSpPr>
          <p:nvPr>
            <p:ph type="pic" sz="quarter" idx="17"/>
          </p:nvPr>
        </p:nvSpPr>
        <p:spPr>
          <a:xfrm>
            <a:off x="9124951" y="1570002"/>
            <a:ext cx="2628967" cy="1984321"/>
          </a:xfrm>
          <a:prstGeom prst="rect">
            <a:avLst/>
          </a:prstGeom>
          <a:noFill/>
        </p:spPr>
        <p:txBody>
          <a:bodyPr anchor="ctr"/>
          <a:lstStyle>
            <a:lvl1pPr marL="0" indent="0" algn="ctr">
              <a:buNone/>
              <a:defRPr/>
            </a:lvl1pPr>
          </a:lstStyle>
          <a:p>
            <a:endParaRPr lang="en-GB"/>
          </a:p>
        </p:txBody>
      </p:sp>
      <p:pic>
        <p:nvPicPr>
          <p:cNvPr id="9" name="Picture 8">
            <a:extLst>
              <a:ext uri="{FF2B5EF4-FFF2-40B4-BE49-F238E27FC236}">
                <a16:creationId xmlns:a16="http://schemas.microsoft.com/office/drawing/2014/main" id="{DF8EF882-275C-4D1D-9FAA-B0EC1074E50E}"/>
              </a:ext>
            </a:extLst>
          </p:cNvPr>
          <p:cNvPicPr>
            <a:picLocks noChangeAspect="1"/>
          </p:cNvPicPr>
          <p:nvPr userDrawn="1"/>
        </p:nvPicPr>
        <p:blipFill>
          <a:blip r:embed="rId2"/>
          <a:stretch>
            <a:fillRect/>
          </a:stretch>
        </p:blipFill>
        <p:spPr>
          <a:xfrm>
            <a:off x="8234688" y="260350"/>
            <a:ext cx="3525514" cy="332154"/>
          </a:xfrm>
          <a:prstGeom prst="rect">
            <a:avLst/>
          </a:prstGeom>
        </p:spPr>
      </p:pic>
    </p:spTree>
    <p:extLst>
      <p:ext uri="{BB962C8B-B14F-4D97-AF65-F5344CB8AC3E}">
        <p14:creationId xmlns:p14="http://schemas.microsoft.com/office/powerpoint/2010/main" val="686853747"/>
      </p:ext>
    </p:extLst>
  </p:cSld>
  <p:clrMapOvr>
    <a:masterClrMapping/>
  </p:clrMapOvr>
  <p:extLst>
    <p:ext uri="{DCECCB84-F9BA-43D5-87BE-67443E8EF086}">
      <p15:sldGuideLst xmlns:p15="http://schemas.microsoft.com/office/powerpoint/2012/main">
        <p15:guide id="1" pos="3820" userDrawn="1">
          <p15:clr>
            <a:srgbClr val="FBAE40"/>
          </p15:clr>
        </p15:guide>
        <p15:guide id="2" pos="3952" userDrawn="1">
          <p15:clr>
            <a:srgbClr val="FBAE40"/>
          </p15:clr>
        </p15:guide>
        <p15:guide id="3" pos="2025" userDrawn="1">
          <p15:clr>
            <a:srgbClr val="FBAE40"/>
          </p15:clr>
        </p15:guide>
        <p15:guide id="4" pos="2156" userDrawn="1">
          <p15:clr>
            <a:srgbClr val="FBAE40"/>
          </p15:clr>
        </p15:guide>
        <p15:guide id="5" pos="5612" userDrawn="1">
          <p15:clr>
            <a:srgbClr val="FBAE40"/>
          </p15:clr>
        </p15:guide>
        <p15:guide id="6" pos="57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3.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4.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702557" y="2449597"/>
            <a:ext cx="2533225" cy="304800"/>
          </a:xfrm>
          <a:prstGeom prst="rect">
            <a:avLst/>
          </a:prstGeom>
          <a:solidFill>
            <a:srgbClr val="8531A5"/>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702557" y="2106367"/>
            <a:ext cx="2533225" cy="304800"/>
          </a:xfrm>
          <a:prstGeom prst="rect">
            <a:avLst/>
          </a:prstGeom>
          <a:solidFill>
            <a:srgbClr val="0065A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702557" y="1763136"/>
            <a:ext cx="2533225" cy="304800"/>
          </a:xfrm>
          <a:prstGeom prst="rect">
            <a:avLst/>
          </a:prstGeom>
          <a:solidFill>
            <a:srgbClr val="00AEEF"/>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702557" y="3479289"/>
            <a:ext cx="2533225" cy="304800"/>
          </a:xfrm>
          <a:prstGeom prst="rect">
            <a:avLst/>
          </a:prstGeom>
          <a:solidFill>
            <a:srgbClr val="008624"/>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702557" y="3136059"/>
            <a:ext cx="2533225" cy="304800"/>
          </a:xfrm>
          <a:prstGeom prst="rect">
            <a:avLst/>
          </a:prstGeom>
          <a:solidFill>
            <a:srgbClr val="003E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702557" y="2792828"/>
            <a:ext cx="2533225" cy="304800"/>
          </a:xfrm>
          <a:prstGeom prst="rect">
            <a:avLst/>
          </a:prstGeom>
          <a:solidFill>
            <a:srgbClr val="BE4D0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702557" y="5195442"/>
            <a:ext cx="2533225" cy="304800"/>
          </a:xfrm>
          <a:prstGeom prst="rect">
            <a:avLst/>
          </a:prstGeom>
          <a:solidFill>
            <a:srgbClr val="5F52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702557" y="4508981"/>
            <a:ext cx="2533225" cy="304800"/>
          </a:xfrm>
          <a:prstGeom prst="rect">
            <a:avLst/>
          </a:prstGeom>
          <a:solidFill>
            <a:srgbClr val="00737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702557" y="4165750"/>
            <a:ext cx="2533225" cy="304800"/>
          </a:xfrm>
          <a:prstGeom prst="rect">
            <a:avLst/>
          </a:prstGeom>
          <a:solidFill>
            <a:srgbClr val="CF0C71"/>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702557" y="948378"/>
            <a:ext cx="2348140" cy="335297"/>
          </a:xfrm>
          <a:prstGeom prst="rect">
            <a:avLst/>
          </a:prstGeom>
          <a:no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NSTA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702557" y="164117"/>
            <a:ext cx="2089401" cy="1081129"/>
          </a:xfrm>
          <a:prstGeom prst="rect">
            <a:avLst/>
          </a:prstGeom>
          <a:noFill/>
          <a:ln w="9525" cap="flat" cmpd="sng" algn="ctr">
            <a:noFill/>
            <a:prstDash val="solid"/>
          </a:ln>
          <a:effectLst/>
        </p:spPr>
        <p:txBody>
          <a:bodyPr rtlCol="0" anchor="t"/>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Use the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702557" y="3822520"/>
            <a:ext cx="2533225" cy="304800"/>
          </a:xfrm>
          <a:prstGeom prst="rect">
            <a:avLst/>
          </a:prstGeom>
          <a:solidFill>
            <a:srgbClr val="776CB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702557" y="4852212"/>
            <a:ext cx="2533225" cy="304800"/>
          </a:xfrm>
          <a:prstGeom prst="rect">
            <a:avLst/>
          </a:prstGeom>
          <a:solidFill>
            <a:srgbClr val="CB334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702557" y="5538673"/>
            <a:ext cx="2533225" cy="304800"/>
          </a:xfrm>
          <a:prstGeom prst="rect">
            <a:avLst/>
          </a:prstGeom>
          <a:solidFill>
            <a:srgbClr val="906A2F"/>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702557" y="5881897"/>
            <a:ext cx="2533225" cy="304800"/>
          </a:xfrm>
          <a:prstGeom prst="rect">
            <a:avLst/>
          </a:prstGeom>
          <a:solidFill>
            <a:srgbClr val="4F2D1D"/>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18" name="Rectangle 17">
            <a:extLst>
              <a:ext uri="{FF2B5EF4-FFF2-40B4-BE49-F238E27FC236}">
                <a16:creationId xmlns:a16="http://schemas.microsoft.com/office/drawing/2014/main" id="{7E27BB9B-F927-4B45-8B97-6B48E4BB243E}"/>
              </a:ext>
            </a:extLst>
          </p:cNvPr>
          <p:cNvSpPr/>
          <p:nvPr userDrawn="1"/>
        </p:nvSpPr>
        <p:spPr>
          <a:xfrm>
            <a:off x="-2702557" y="1410380"/>
            <a:ext cx="2533225" cy="304800"/>
          </a:xfrm>
          <a:prstGeom prst="rect">
            <a:avLst/>
          </a:prstGeom>
          <a:solidFill>
            <a:srgbClr val="00206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BEIS blue: R25 G55 B104  </a:t>
            </a:r>
          </a:p>
        </p:txBody>
      </p:sp>
    </p:spTree>
    <p:extLst>
      <p:ext uri="{BB962C8B-B14F-4D97-AF65-F5344CB8AC3E}">
        <p14:creationId xmlns:p14="http://schemas.microsoft.com/office/powerpoint/2010/main" val="37863861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751" r:id="rId3"/>
    <p:sldLayoutId id="2147483749" r:id="rId4"/>
    <p:sldLayoutId id="2147483754" r:id="rId5"/>
    <p:sldLayoutId id="2147483753" r:id="rId6"/>
    <p:sldLayoutId id="2147483771" r:id="rId7"/>
    <p:sldLayoutId id="2147483760" r:id="rId8"/>
    <p:sldLayoutId id="2147483770" r:id="rId9"/>
    <p:sldLayoutId id="2147483799" r:id="rId10"/>
    <p:sldLayoutId id="2147483758" r:id="rId11"/>
    <p:sldLayoutId id="2147483797" r:id="rId12"/>
    <p:sldLayoutId id="2147483756" r:id="rId13"/>
    <p:sldLayoutId id="2147483757" r:id="rId14"/>
    <p:sldLayoutId id="2147483750"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Lst>
  <p:hf hdr="0" ftr="0" dt="0"/>
  <p:txStyles>
    <p:titleStyle>
      <a:lvl1pPr algn="l" defTabSz="121914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userDrawn="1">
          <p15:clr>
            <a:srgbClr val="F26B43"/>
          </p15:clr>
        </p15:guide>
        <p15:guide id="2" pos="7408" userDrawn="1">
          <p15:clr>
            <a:srgbClr val="F26B43"/>
          </p15:clr>
        </p15:guide>
        <p15:guide id="3" orient="horz" pos="1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9A064-5768-4BEE-99EC-1B9DF24C9F9B}"/>
              </a:ext>
            </a:extLst>
          </p:cNvPr>
          <p:cNvSpPr/>
          <p:nvPr userDrawn="1"/>
        </p:nvSpPr>
        <p:spPr>
          <a:xfrm>
            <a:off x="-2702557" y="2449597"/>
            <a:ext cx="2533225" cy="304800"/>
          </a:xfrm>
          <a:prstGeom prst="rect">
            <a:avLst/>
          </a:prstGeom>
          <a:solidFill>
            <a:srgbClr val="8531A5"/>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702557" y="2106367"/>
            <a:ext cx="2533225" cy="304800"/>
          </a:xfrm>
          <a:prstGeom prst="rect">
            <a:avLst/>
          </a:prstGeom>
          <a:solidFill>
            <a:srgbClr val="0065A2"/>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702557" y="1763136"/>
            <a:ext cx="2533225" cy="304800"/>
          </a:xfrm>
          <a:prstGeom prst="rect">
            <a:avLst/>
          </a:prstGeom>
          <a:solidFill>
            <a:srgbClr val="00AEEF"/>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702557" y="3479289"/>
            <a:ext cx="2533225" cy="304800"/>
          </a:xfrm>
          <a:prstGeom prst="rect">
            <a:avLst/>
          </a:prstGeom>
          <a:solidFill>
            <a:srgbClr val="008624"/>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702557" y="3136059"/>
            <a:ext cx="2533225" cy="304800"/>
          </a:xfrm>
          <a:prstGeom prst="rect">
            <a:avLst/>
          </a:prstGeom>
          <a:solidFill>
            <a:srgbClr val="003E52"/>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702557" y="2792828"/>
            <a:ext cx="2533225" cy="304800"/>
          </a:xfrm>
          <a:prstGeom prst="rect">
            <a:avLst/>
          </a:prstGeom>
          <a:solidFill>
            <a:srgbClr val="BE4D00"/>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702557" y="5195442"/>
            <a:ext cx="2533225" cy="304800"/>
          </a:xfrm>
          <a:prstGeom prst="rect">
            <a:avLst/>
          </a:prstGeom>
          <a:solidFill>
            <a:srgbClr val="5F5252"/>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702557" y="4508981"/>
            <a:ext cx="2533225" cy="304800"/>
          </a:xfrm>
          <a:prstGeom prst="rect">
            <a:avLst/>
          </a:prstGeom>
          <a:solidFill>
            <a:srgbClr val="00737A"/>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702557" y="4165750"/>
            <a:ext cx="2533225" cy="304800"/>
          </a:xfrm>
          <a:prstGeom prst="rect">
            <a:avLst/>
          </a:prstGeom>
          <a:solidFill>
            <a:srgbClr val="CF0C71"/>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702557" y="948379"/>
            <a:ext cx="2348140" cy="335297"/>
          </a:xfrm>
          <a:prstGeom prst="rect">
            <a:avLst/>
          </a:prstGeom>
          <a:no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NSTA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702557" y="164118"/>
            <a:ext cx="2089401" cy="1081129"/>
          </a:xfrm>
          <a:prstGeom prst="rect">
            <a:avLst/>
          </a:prstGeom>
          <a:noFill/>
          <a:ln w="9525" cap="flat" cmpd="sng" algn="ctr">
            <a:noFill/>
            <a:prstDash val="solid"/>
          </a:ln>
          <a:effectLst/>
        </p:spPr>
        <p:txBody>
          <a:bodyPr rtlCol="0" anchor="t"/>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Use the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picker or type in the RGB values to select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702557" y="3822520"/>
            <a:ext cx="2533225" cy="304800"/>
          </a:xfrm>
          <a:prstGeom prst="rect">
            <a:avLst/>
          </a:prstGeom>
          <a:solidFill>
            <a:srgbClr val="776CBA"/>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702557" y="4852212"/>
            <a:ext cx="2533225" cy="304800"/>
          </a:xfrm>
          <a:prstGeom prst="rect">
            <a:avLst/>
          </a:prstGeom>
          <a:solidFill>
            <a:srgbClr val="CB3340"/>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702557" y="5538673"/>
            <a:ext cx="2533225" cy="304800"/>
          </a:xfrm>
          <a:prstGeom prst="rect">
            <a:avLst/>
          </a:prstGeom>
          <a:solidFill>
            <a:srgbClr val="906A2F"/>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702557" y="5881897"/>
            <a:ext cx="2533225" cy="304800"/>
          </a:xfrm>
          <a:prstGeom prst="rect">
            <a:avLst/>
          </a:prstGeom>
          <a:solidFill>
            <a:srgbClr val="4F2D1D"/>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Reserves &amp; Resources: R79 G45 B29</a:t>
            </a:r>
          </a:p>
        </p:txBody>
      </p:sp>
      <p:sp>
        <p:nvSpPr>
          <p:cNvPr id="18" name="Rectangle 17">
            <a:extLst>
              <a:ext uri="{FF2B5EF4-FFF2-40B4-BE49-F238E27FC236}">
                <a16:creationId xmlns:a16="http://schemas.microsoft.com/office/drawing/2014/main" id="{7E27BB9B-F927-4B45-8B97-6B48E4BB243E}"/>
              </a:ext>
            </a:extLst>
          </p:cNvPr>
          <p:cNvSpPr/>
          <p:nvPr userDrawn="1"/>
        </p:nvSpPr>
        <p:spPr>
          <a:xfrm>
            <a:off x="-2702557" y="1410380"/>
            <a:ext cx="2533225" cy="304800"/>
          </a:xfrm>
          <a:prstGeom prst="rect">
            <a:avLst/>
          </a:prstGeom>
          <a:solidFill>
            <a:srgbClr val="002060"/>
          </a:solidFill>
          <a:ln w="9525" cap="flat" cmpd="sng" algn="ctr">
            <a:noFill/>
            <a:prstDash val="solid"/>
          </a:ln>
          <a:effectLst/>
        </p:spPr>
        <p:txBody>
          <a:bodyPr rtlCol="0" anchor="ctr"/>
          <a:lstStyle/>
          <a:p>
            <a:pPr marL="0" marR="0" lvl="0" indent="0" defTabSz="1217737"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BEIS blue: R25 G55 B104  </a:t>
            </a:r>
          </a:p>
        </p:txBody>
      </p:sp>
    </p:spTree>
    <p:extLst>
      <p:ext uri="{BB962C8B-B14F-4D97-AF65-F5344CB8AC3E}">
        <p14:creationId xmlns:p14="http://schemas.microsoft.com/office/powerpoint/2010/main" val="29873463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Lst>
  <p:hf hdr="0" ftr="0" dt="0"/>
  <p:txStyles>
    <p:titleStyle>
      <a:lvl1pPr algn="l" defTabSz="1219201"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304799" indent="-304799" algn="l" defTabSz="1219201" rtl="0" eaLnBrk="1" latinLnBrk="0" hangingPunct="1">
        <a:lnSpc>
          <a:spcPct val="90000"/>
        </a:lnSpc>
        <a:spcBef>
          <a:spcPts val="1333"/>
        </a:spcBef>
        <a:buFont typeface="Arial" panose="020B0604020202020204" pitchFamily="34" charset="0"/>
        <a:buChar char="•"/>
        <a:defRPr sz="3734" kern="1200">
          <a:solidFill>
            <a:schemeClr val="tx1"/>
          </a:solidFill>
          <a:latin typeface="+mn-lt"/>
          <a:ea typeface="+mn-ea"/>
          <a:cs typeface="+mn-cs"/>
        </a:defRPr>
      </a:lvl1pPr>
      <a:lvl2pPr marL="914400" indent="-304799" algn="l" defTabSz="1219201"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002" indent="-304799" algn="l" defTabSz="1219201"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600" indent="-304799" algn="l" defTabSz="121920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99" indent="-304799" algn="l" defTabSz="121920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800" indent="-304799" algn="l" defTabSz="121920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400" indent="-304799" algn="l" defTabSz="121920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001" indent="-304799" algn="l" defTabSz="121920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600" indent="-304799" algn="l" defTabSz="121920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1" rtl="0" eaLnBrk="1" latinLnBrk="0" hangingPunct="1">
        <a:defRPr sz="2400" kern="1200">
          <a:solidFill>
            <a:schemeClr val="tx1"/>
          </a:solidFill>
          <a:latin typeface="+mn-lt"/>
          <a:ea typeface="+mn-ea"/>
          <a:cs typeface="+mn-cs"/>
        </a:defRPr>
      </a:lvl1pPr>
      <a:lvl2pPr marL="609600" algn="l" defTabSz="1219201" rtl="0" eaLnBrk="1" latinLnBrk="0" hangingPunct="1">
        <a:defRPr sz="2400" kern="1200">
          <a:solidFill>
            <a:schemeClr val="tx1"/>
          </a:solidFill>
          <a:latin typeface="+mn-lt"/>
          <a:ea typeface="+mn-ea"/>
          <a:cs typeface="+mn-cs"/>
        </a:defRPr>
      </a:lvl2pPr>
      <a:lvl3pPr marL="1219201" algn="l" defTabSz="1219201" rtl="0" eaLnBrk="1" latinLnBrk="0" hangingPunct="1">
        <a:defRPr sz="2400" kern="1200">
          <a:solidFill>
            <a:schemeClr val="tx1"/>
          </a:solidFill>
          <a:latin typeface="+mn-lt"/>
          <a:ea typeface="+mn-ea"/>
          <a:cs typeface="+mn-cs"/>
        </a:defRPr>
      </a:lvl3pPr>
      <a:lvl4pPr marL="1828801" algn="l" defTabSz="1219201" rtl="0" eaLnBrk="1" latinLnBrk="0" hangingPunct="1">
        <a:defRPr sz="2400" kern="1200">
          <a:solidFill>
            <a:schemeClr val="tx1"/>
          </a:solidFill>
          <a:latin typeface="+mn-lt"/>
          <a:ea typeface="+mn-ea"/>
          <a:cs typeface="+mn-cs"/>
        </a:defRPr>
      </a:lvl4pPr>
      <a:lvl5pPr marL="2438400" algn="l" defTabSz="1219201" rtl="0" eaLnBrk="1" latinLnBrk="0" hangingPunct="1">
        <a:defRPr sz="2400" kern="1200">
          <a:solidFill>
            <a:schemeClr val="tx1"/>
          </a:solidFill>
          <a:latin typeface="+mn-lt"/>
          <a:ea typeface="+mn-ea"/>
          <a:cs typeface="+mn-cs"/>
        </a:defRPr>
      </a:lvl5pPr>
      <a:lvl6pPr marL="3048000" algn="l" defTabSz="1219201" rtl="0" eaLnBrk="1" latinLnBrk="0" hangingPunct="1">
        <a:defRPr sz="2400" kern="1200">
          <a:solidFill>
            <a:schemeClr val="tx1"/>
          </a:solidFill>
          <a:latin typeface="+mn-lt"/>
          <a:ea typeface="+mn-ea"/>
          <a:cs typeface="+mn-cs"/>
        </a:defRPr>
      </a:lvl6pPr>
      <a:lvl7pPr marL="3657601" algn="l" defTabSz="1219201" rtl="0" eaLnBrk="1" latinLnBrk="0" hangingPunct="1">
        <a:defRPr sz="2400" kern="1200">
          <a:solidFill>
            <a:schemeClr val="tx1"/>
          </a:solidFill>
          <a:latin typeface="+mn-lt"/>
          <a:ea typeface="+mn-ea"/>
          <a:cs typeface="+mn-cs"/>
        </a:defRPr>
      </a:lvl7pPr>
      <a:lvl8pPr marL="4267201" algn="l" defTabSz="1219201" rtl="0" eaLnBrk="1" latinLnBrk="0" hangingPunct="1">
        <a:defRPr sz="2400" kern="1200">
          <a:solidFill>
            <a:schemeClr val="tx1"/>
          </a:solidFill>
          <a:latin typeface="+mn-lt"/>
          <a:ea typeface="+mn-ea"/>
          <a:cs typeface="+mn-cs"/>
        </a:defRPr>
      </a:lvl8pPr>
      <a:lvl9pPr marL="4876801" algn="l" defTabSz="1219201"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7408">
          <p15:clr>
            <a:srgbClr val="F26B43"/>
          </p15:clr>
        </p15:guide>
        <p15:guide id="3" orient="horz" pos="1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CA7480-F03C-D602-568C-35304C7AD7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9EC69E-1346-5A64-82F9-69C02FF3C9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EB148A-4E20-CF9E-5D6B-EF1416DD0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18751-0B6E-4567-9E1D-61805F727E25}" type="datetimeFigureOut">
              <a:rPr lang="en-GB" smtClean="0"/>
              <a:t>21/05/2024</a:t>
            </a:fld>
            <a:endParaRPr lang="en-GB"/>
          </a:p>
        </p:txBody>
      </p:sp>
      <p:sp>
        <p:nvSpPr>
          <p:cNvPr id="5" name="Footer Placeholder 4">
            <a:extLst>
              <a:ext uri="{FF2B5EF4-FFF2-40B4-BE49-F238E27FC236}">
                <a16:creationId xmlns:a16="http://schemas.microsoft.com/office/drawing/2014/main" id="{C63CCCC8-3153-D27E-E52E-CF2407422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007264-86E7-4479-B4BE-7DA2907E39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67C7B-906C-4DCF-B715-4630FEC355CA}" type="slidenum">
              <a:rPr lang="en-GB" smtClean="0"/>
              <a:t>‹#›</a:t>
            </a:fld>
            <a:endParaRPr lang="en-GB"/>
          </a:p>
        </p:txBody>
      </p:sp>
    </p:spTree>
    <p:extLst>
      <p:ext uri="{BB962C8B-B14F-4D97-AF65-F5344CB8AC3E}">
        <p14:creationId xmlns:p14="http://schemas.microsoft.com/office/powerpoint/2010/main" val="150826242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 name="Group 1" hidden="1">
            <a:extLst>
              <a:ext uri="{FF2B5EF4-FFF2-40B4-BE49-F238E27FC236}">
                <a16:creationId xmlns:a16="http://schemas.microsoft.com/office/drawing/2014/main" id="{75128347-12B8-4DFA-90EE-223C57C56CE5}"/>
              </a:ext>
            </a:extLst>
          </p:cNvPr>
          <p:cNvGrpSpPr/>
          <p:nvPr userDrawn="1"/>
        </p:nvGrpSpPr>
        <p:grpSpPr>
          <a:xfrm>
            <a:off x="-2702557" y="164117"/>
            <a:ext cx="2533225" cy="5543121"/>
            <a:chOff x="-2026919" y="123086"/>
            <a:chExt cx="1899919" cy="4157341"/>
          </a:xfrm>
        </p:grpSpPr>
        <p:sp>
          <p:nvSpPr>
            <p:cNvPr id="3" name="Rectangle 2">
              <a:extLst>
                <a:ext uri="{FF2B5EF4-FFF2-40B4-BE49-F238E27FC236}">
                  <a16:creationId xmlns:a16="http://schemas.microsoft.com/office/drawing/2014/main" id="{AA39A064-5768-4BEE-99EC-1B9DF24C9F9B}"/>
                </a:ext>
              </a:extLst>
            </p:cNvPr>
            <p:cNvSpPr/>
            <p:nvPr userDrawn="1"/>
          </p:nvSpPr>
          <p:spPr>
            <a:xfrm>
              <a:off x="-2026919" y="1477602"/>
              <a:ext cx="1899919" cy="228600"/>
            </a:xfrm>
            <a:prstGeom prst="rect">
              <a:avLst/>
            </a:prstGeom>
            <a:solidFill>
              <a:srgbClr val="8531A5"/>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Regulate/Reg Framework: R133 G49 B165</a:t>
              </a:r>
            </a:p>
          </p:txBody>
        </p:sp>
        <p:sp>
          <p:nvSpPr>
            <p:cNvPr id="4" name="Rectangle 3">
              <a:extLst>
                <a:ext uri="{FF2B5EF4-FFF2-40B4-BE49-F238E27FC236}">
                  <a16:creationId xmlns:a16="http://schemas.microsoft.com/office/drawing/2014/main" id="{145028D4-C0DC-4638-A220-FFF42C21785B}"/>
                </a:ext>
              </a:extLst>
            </p:cNvPr>
            <p:cNvSpPr/>
            <p:nvPr userDrawn="1"/>
          </p:nvSpPr>
          <p:spPr>
            <a:xfrm>
              <a:off x="-2026919" y="1220179"/>
              <a:ext cx="1899919" cy="228600"/>
            </a:xfrm>
            <a:prstGeom prst="rect">
              <a:avLst/>
            </a:prstGeom>
            <a:solidFill>
              <a:srgbClr val="0065A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Promote: R0 G101 B162</a:t>
              </a:r>
            </a:p>
          </p:txBody>
        </p:sp>
        <p:sp>
          <p:nvSpPr>
            <p:cNvPr id="5" name="Rectangle 4">
              <a:extLst>
                <a:ext uri="{FF2B5EF4-FFF2-40B4-BE49-F238E27FC236}">
                  <a16:creationId xmlns:a16="http://schemas.microsoft.com/office/drawing/2014/main" id="{09F13E83-4C65-4126-A462-62A57F43D563}"/>
                </a:ext>
              </a:extLst>
            </p:cNvPr>
            <p:cNvSpPr/>
            <p:nvPr userDrawn="1"/>
          </p:nvSpPr>
          <p:spPr>
            <a:xfrm>
              <a:off x="-2026919" y="962756"/>
              <a:ext cx="1899919" cy="228600"/>
            </a:xfrm>
            <a:prstGeom prst="rect">
              <a:avLst/>
            </a:prstGeom>
            <a:solidFill>
              <a:srgbClr val="00AEEF"/>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prstClr val="white"/>
                  </a:solidFill>
                  <a:effectLst/>
                  <a:uLnTx/>
                  <a:uFillTx/>
                  <a:latin typeface="+mn-lt"/>
                  <a:ea typeface="+mn-ea"/>
                  <a:cs typeface="+mn-cs"/>
                </a:rPr>
                <a:t>Influence: R0 G174 B239  </a:t>
              </a:r>
            </a:p>
          </p:txBody>
        </p:sp>
        <p:sp>
          <p:nvSpPr>
            <p:cNvPr id="6" name="Rectangle 5">
              <a:extLst>
                <a:ext uri="{FF2B5EF4-FFF2-40B4-BE49-F238E27FC236}">
                  <a16:creationId xmlns:a16="http://schemas.microsoft.com/office/drawing/2014/main" id="{76A791C1-58C6-4AE9-ACB0-61B2FA9DC4B6}"/>
                </a:ext>
              </a:extLst>
            </p:cNvPr>
            <p:cNvSpPr/>
            <p:nvPr userDrawn="1"/>
          </p:nvSpPr>
          <p:spPr>
            <a:xfrm>
              <a:off x="-2026919" y="2249871"/>
              <a:ext cx="1899919" cy="228600"/>
            </a:xfrm>
            <a:prstGeom prst="rect">
              <a:avLst/>
            </a:prstGeom>
            <a:solidFill>
              <a:srgbClr val="008624"/>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Net zero: R0 G134 B36</a:t>
              </a:r>
            </a:p>
          </p:txBody>
        </p:sp>
        <p:sp>
          <p:nvSpPr>
            <p:cNvPr id="7" name="Rectangle 6">
              <a:extLst>
                <a:ext uri="{FF2B5EF4-FFF2-40B4-BE49-F238E27FC236}">
                  <a16:creationId xmlns:a16="http://schemas.microsoft.com/office/drawing/2014/main" id="{3DCB14E0-5CDD-48B7-9D23-02F93B64BBF4}"/>
                </a:ext>
              </a:extLst>
            </p:cNvPr>
            <p:cNvSpPr/>
            <p:nvPr userDrawn="1"/>
          </p:nvSpPr>
          <p:spPr>
            <a:xfrm>
              <a:off x="-2026919" y="1992448"/>
              <a:ext cx="1899919" cy="228600"/>
            </a:xfrm>
            <a:prstGeom prst="rect">
              <a:avLst/>
            </a:prstGeom>
            <a:solidFill>
              <a:srgbClr val="003E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Digital &amp; Data: R0 G62 B82</a:t>
              </a:r>
            </a:p>
          </p:txBody>
        </p:sp>
        <p:sp>
          <p:nvSpPr>
            <p:cNvPr id="8" name="Rectangle 7">
              <a:extLst>
                <a:ext uri="{FF2B5EF4-FFF2-40B4-BE49-F238E27FC236}">
                  <a16:creationId xmlns:a16="http://schemas.microsoft.com/office/drawing/2014/main" id="{5FB5015B-84E7-450F-9FE0-5CCDFF6D3D67}"/>
                </a:ext>
              </a:extLst>
            </p:cNvPr>
            <p:cNvSpPr/>
            <p:nvPr userDrawn="1"/>
          </p:nvSpPr>
          <p:spPr>
            <a:xfrm>
              <a:off x="-2026919" y="1735025"/>
              <a:ext cx="1899919" cy="228600"/>
            </a:xfrm>
            <a:prstGeom prst="rect">
              <a:avLst/>
            </a:prstGeom>
            <a:solidFill>
              <a:srgbClr val="BE4D0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Technology: R190 G77 B0 </a:t>
              </a:r>
            </a:p>
          </p:txBody>
        </p:sp>
        <p:sp>
          <p:nvSpPr>
            <p:cNvPr id="9" name="Rectangle 8">
              <a:extLst>
                <a:ext uri="{FF2B5EF4-FFF2-40B4-BE49-F238E27FC236}">
                  <a16:creationId xmlns:a16="http://schemas.microsoft.com/office/drawing/2014/main" id="{24AA33EC-1F06-4800-94D6-BF0F09E27568}"/>
                </a:ext>
              </a:extLst>
            </p:cNvPr>
            <p:cNvSpPr/>
            <p:nvPr userDrawn="1"/>
          </p:nvSpPr>
          <p:spPr>
            <a:xfrm>
              <a:off x="-2026919" y="3536986"/>
              <a:ext cx="1899919" cy="228600"/>
            </a:xfrm>
            <a:prstGeom prst="rect">
              <a:avLst/>
            </a:prstGeom>
            <a:solidFill>
              <a:srgbClr val="5F5252"/>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People/process: R95 G82 B82</a:t>
              </a:r>
            </a:p>
          </p:txBody>
        </p:sp>
        <p:sp>
          <p:nvSpPr>
            <p:cNvPr id="10" name="Rectangle 9">
              <a:extLst>
                <a:ext uri="{FF2B5EF4-FFF2-40B4-BE49-F238E27FC236}">
                  <a16:creationId xmlns:a16="http://schemas.microsoft.com/office/drawing/2014/main" id="{FD71463D-3ACB-4441-BA37-9A4F2A36AAEF}"/>
                </a:ext>
              </a:extLst>
            </p:cNvPr>
            <p:cNvSpPr/>
            <p:nvPr userDrawn="1"/>
          </p:nvSpPr>
          <p:spPr>
            <a:xfrm>
              <a:off x="-2026919" y="3022140"/>
              <a:ext cx="1899919" cy="228600"/>
            </a:xfrm>
            <a:prstGeom prst="rect">
              <a:avLst/>
            </a:prstGeom>
            <a:solidFill>
              <a:srgbClr val="00737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Decom: R0 G115 B122</a:t>
              </a:r>
            </a:p>
          </p:txBody>
        </p:sp>
        <p:sp>
          <p:nvSpPr>
            <p:cNvPr id="11" name="Rectangle 10">
              <a:extLst>
                <a:ext uri="{FF2B5EF4-FFF2-40B4-BE49-F238E27FC236}">
                  <a16:creationId xmlns:a16="http://schemas.microsoft.com/office/drawing/2014/main" id="{F766042B-2AC9-4F6F-B3F3-6B618CB5209B}"/>
                </a:ext>
              </a:extLst>
            </p:cNvPr>
            <p:cNvSpPr/>
            <p:nvPr userDrawn="1"/>
          </p:nvSpPr>
          <p:spPr>
            <a:xfrm>
              <a:off x="-2026919" y="2764717"/>
              <a:ext cx="1899919" cy="228600"/>
            </a:xfrm>
            <a:prstGeom prst="rect">
              <a:avLst/>
            </a:prstGeom>
            <a:solidFill>
              <a:srgbClr val="CF0C71"/>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Exploration: R207 G12 B113</a:t>
              </a:r>
            </a:p>
          </p:txBody>
        </p:sp>
        <p:sp>
          <p:nvSpPr>
            <p:cNvPr id="12" name="Rectangle 11">
              <a:extLst>
                <a:ext uri="{FF2B5EF4-FFF2-40B4-BE49-F238E27FC236}">
                  <a16:creationId xmlns:a16="http://schemas.microsoft.com/office/drawing/2014/main" id="{BC7D33BC-1069-4206-A245-1694657133AD}"/>
                </a:ext>
              </a:extLst>
            </p:cNvPr>
            <p:cNvSpPr/>
            <p:nvPr userDrawn="1"/>
          </p:nvSpPr>
          <p:spPr>
            <a:xfrm>
              <a:off x="-2026919" y="711282"/>
              <a:ext cx="1761105" cy="251473"/>
            </a:xfrm>
            <a:prstGeom prst="rect">
              <a:avLst/>
            </a:prstGeom>
            <a:no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OGA </a:t>
              </a:r>
              <a:r>
                <a:rPr kumimoji="0" lang="en-US" sz="1199" b="0" i="0" u="none" strike="noStrike" kern="0" cap="none" spc="0" normalizeH="0" baseline="0" noProof="0" err="1">
                  <a:ln>
                    <a:noFill/>
                  </a:ln>
                  <a:solidFill>
                    <a:prstClr val="black"/>
                  </a:solidFill>
                  <a:effectLst/>
                  <a:uLnTx/>
                  <a:uFillTx/>
                  <a:latin typeface="+mn-lt"/>
                  <a:ea typeface="+mn-ea"/>
                  <a:cs typeface="+mn-cs"/>
                </a:rPr>
                <a:t>colour</a:t>
              </a:r>
              <a:r>
                <a:rPr kumimoji="0" lang="en-US" sz="1199" b="0" i="0" u="none" strike="noStrike" kern="0" cap="none" spc="0" normalizeH="0" baseline="0" noProof="0">
                  <a:ln>
                    <a:noFill/>
                  </a:ln>
                  <a:solidFill>
                    <a:prstClr val="black"/>
                  </a:solidFill>
                  <a:effectLst/>
                  <a:uLnTx/>
                  <a:uFillTx/>
                  <a:latin typeface="+mn-lt"/>
                  <a:ea typeface="+mn-ea"/>
                  <a:cs typeface="+mn-cs"/>
                </a:rPr>
                <a:t> family R-G-B</a:t>
              </a:r>
            </a:p>
          </p:txBody>
        </p:sp>
        <p:sp>
          <p:nvSpPr>
            <p:cNvPr id="13" name="Rectangle 12">
              <a:extLst>
                <a:ext uri="{FF2B5EF4-FFF2-40B4-BE49-F238E27FC236}">
                  <a16:creationId xmlns:a16="http://schemas.microsoft.com/office/drawing/2014/main" id="{A7D6B6A7-94B7-4155-B446-E32DC923BA4D}"/>
                </a:ext>
              </a:extLst>
            </p:cNvPr>
            <p:cNvSpPr/>
            <p:nvPr userDrawn="1"/>
          </p:nvSpPr>
          <p:spPr>
            <a:xfrm>
              <a:off x="-2026919" y="123086"/>
              <a:ext cx="1567051" cy="810847"/>
            </a:xfrm>
            <a:prstGeom prst="rect">
              <a:avLst/>
            </a:prstGeom>
            <a:noFill/>
            <a:ln w="9525" cap="flat" cmpd="sng" algn="ctr">
              <a:noFill/>
              <a:prstDash val="solid"/>
            </a:ln>
            <a:effectLst/>
          </p:spPr>
          <p:txBody>
            <a:bodyPr rtlCol="0" anchor="t"/>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prstClr val="black"/>
                  </a:solidFill>
                  <a:effectLst/>
                  <a:uLnTx/>
                  <a:uFillTx/>
                  <a:latin typeface="+mn-lt"/>
                  <a:ea typeface="+mn-ea"/>
                  <a:cs typeface="+mn-cs"/>
                </a:rPr>
                <a:t>Use the colour picker or type in the RGB values to select colour. </a:t>
              </a:r>
            </a:p>
          </p:txBody>
        </p:sp>
        <p:sp>
          <p:nvSpPr>
            <p:cNvPr id="14" name="Rectangle 13">
              <a:extLst>
                <a:ext uri="{FF2B5EF4-FFF2-40B4-BE49-F238E27FC236}">
                  <a16:creationId xmlns:a16="http://schemas.microsoft.com/office/drawing/2014/main" id="{C3A3191C-F30C-4085-BDE6-F7F396268479}"/>
                </a:ext>
              </a:extLst>
            </p:cNvPr>
            <p:cNvSpPr/>
            <p:nvPr userDrawn="1"/>
          </p:nvSpPr>
          <p:spPr>
            <a:xfrm>
              <a:off x="-2026919" y="2507294"/>
              <a:ext cx="1899919" cy="228600"/>
            </a:xfrm>
            <a:prstGeom prst="rect">
              <a:avLst/>
            </a:prstGeom>
            <a:solidFill>
              <a:srgbClr val="776CBA"/>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Licensing &amp; Consents: R0 G134 B36</a:t>
              </a:r>
            </a:p>
          </p:txBody>
        </p:sp>
        <p:sp>
          <p:nvSpPr>
            <p:cNvPr id="15" name="Rectangle 14">
              <a:extLst>
                <a:ext uri="{FF2B5EF4-FFF2-40B4-BE49-F238E27FC236}">
                  <a16:creationId xmlns:a16="http://schemas.microsoft.com/office/drawing/2014/main" id="{E840ADC6-EC14-4863-8B0A-E2B955712451}"/>
                </a:ext>
              </a:extLst>
            </p:cNvPr>
            <p:cNvSpPr/>
            <p:nvPr userDrawn="1"/>
          </p:nvSpPr>
          <p:spPr>
            <a:xfrm>
              <a:off x="-2026919" y="3279563"/>
              <a:ext cx="1899919" cy="228600"/>
            </a:xfrm>
            <a:prstGeom prst="rect">
              <a:avLst/>
            </a:prstGeom>
            <a:solidFill>
              <a:srgbClr val="CB3340"/>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Supply Chain: R203 G51 B82</a:t>
              </a:r>
            </a:p>
          </p:txBody>
        </p:sp>
        <p:sp>
          <p:nvSpPr>
            <p:cNvPr id="16" name="Rectangle 15">
              <a:extLst>
                <a:ext uri="{FF2B5EF4-FFF2-40B4-BE49-F238E27FC236}">
                  <a16:creationId xmlns:a16="http://schemas.microsoft.com/office/drawing/2014/main" id="{E35257F1-0904-4002-8DA3-39CD77F3AB9A}"/>
                </a:ext>
              </a:extLst>
            </p:cNvPr>
            <p:cNvSpPr/>
            <p:nvPr userDrawn="1"/>
          </p:nvSpPr>
          <p:spPr>
            <a:xfrm>
              <a:off x="-2026919" y="3794409"/>
              <a:ext cx="1899919" cy="228600"/>
            </a:xfrm>
            <a:prstGeom prst="rect">
              <a:avLst/>
            </a:prstGeom>
            <a:solidFill>
              <a:srgbClr val="906A2F"/>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Asset Stewardship: R144 G106 B47</a:t>
              </a:r>
            </a:p>
          </p:txBody>
        </p:sp>
        <p:sp>
          <p:nvSpPr>
            <p:cNvPr id="17" name="Rectangle 16">
              <a:extLst>
                <a:ext uri="{FF2B5EF4-FFF2-40B4-BE49-F238E27FC236}">
                  <a16:creationId xmlns:a16="http://schemas.microsoft.com/office/drawing/2014/main" id="{516CF173-AC57-413B-9683-5DBEC5B6BA90}"/>
                </a:ext>
              </a:extLst>
            </p:cNvPr>
            <p:cNvSpPr/>
            <p:nvPr userDrawn="1"/>
          </p:nvSpPr>
          <p:spPr>
            <a:xfrm>
              <a:off x="-2026919" y="4051827"/>
              <a:ext cx="1899919" cy="228600"/>
            </a:xfrm>
            <a:prstGeom prst="rect">
              <a:avLst/>
            </a:prstGeom>
            <a:solidFill>
              <a:srgbClr val="4F2D1D"/>
            </a:solidFill>
            <a:ln w="9525" cap="flat" cmpd="sng" algn="ctr">
              <a:noFill/>
              <a:prstDash val="solid"/>
            </a:ln>
            <a:effectLst/>
          </p:spPr>
          <p:txBody>
            <a:bodyPr rtlCol="0" anchor="ctr"/>
            <a:lstStyle/>
            <a:p>
              <a:pPr marL="0" marR="0" lvl="0" indent="0" defTabSz="1217676" eaLnBrk="1" fontAlgn="auto" latinLnBrk="0" hangingPunct="1">
                <a:lnSpc>
                  <a:spcPct val="100000"/>
                </a:lnSpc>
                <a:spcBef>
                  <a:spcPts val="0"/>
                </a:spcBef>
                <a:spcAft>
                  <a:spcPts val="0"/>
                </a:spcAft>
                <a:buClrTx/>
                <a:buSzTx/>
                <a:buFontTx/>
                <a:buNone/>
                <a:tabLst/>
                <a:defRPr/>
              </a:pPr>
              <a:r>
                <a:rPr kumimoji="0" lang="en-US" sz="932" b="0" i="0" u="none" strike="noStrike" kern="0" cap="none" spc="0" normalizeH="0" baseline="0" noProof="0">
                  <a:ln>
                    <a:noFill/>
                  </a:ln>
                  <a:solidFill>
                    <a:srgbClr val="FFFFFF"/>
                  </a:solidFill>
                  <a:effectLst/>
                  <a:uLnTx/>
                  <a:uFillTx/>
                  <a:latin typeface="+mn-lt"/>
                  <a:ea typeface="+mn-ea"/>
                  <a:cs typeface="+mn-cs"/>
                </a:rPr>
                <a:t>Reserves &amp; Resources: R79 G45 B29</a:t>
              </a:r>
            </a:p>
          </p:txBody>
        </p:sp>
      </p:grpSp>
    </p:spTree>
    <p:extLst>
      <p:ext uri="{BB962C8B-B14F-4D97-AF65-F5344CB8AC3E}">
        <p14:creationId xmlns:p14="http://schemas.microsoft.com/office/powerpoint/2010/main" val="241231856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Lst>
  <p:hf hdr="0" ftr="0" dt="0"/>
  <p:txStyles>
    <p:titleStyle>
      <a:lvl1pPr algn="l" defTabSz="121914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7408">
          <p15:clr>
            <a:srgbClr val="F26B43"/>
          </p15:clr>
        </p15:guide>
        <p15:guide id="3" orient="horz" pos="164">
          <p15:clr>
            <a:srgbClr val="F26B43"/>
          </p15:clr>
        </p15:guide>
        <p15:guide id="4"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86.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21" Type="http://schemas.openxmlformats.org/officeDocument/2006/relationships/image" Target="../media/image38.sv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6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9552E-4DC1-406F-AA88-9CED56760C72}"/>
              </a:ext>
              <a:ext uri="{C183D7F6-B498-43B3-948B-1728B52AA6E4}">
                <adec:decorative xmlns:adec="http://schemas.microsoft.com/office/drawing/2017/decorative" val="1"/>
              </a:ext>
            </a:extLst>
          </p:cNvPr>
          <p:cNvPicPr>
            <a:picLocks noChangeAspect="1"/>
          </p:cNvPicPr>
          <p:nvPr/>
        </p:nvPicPr>
        <p:blipFill>
          <a:blip r:embed="rId3">
            <a:alphaModFix amt="25000"/>
          </a:blip>
          <a:srcRect/>
          <a:stretch/>
        </p:blipFill>
        <p:spPr>
          <a:xfrm flipH="1">
            <a:off x="22016" y="1351281"/>
            <a:ext cx="12169983" cy="5506720"/>
          </a:xfrm>
          <a:prstGeom prst="rect">
            <a:avLst/>
          </a:prstGeom>
        </p:spPr>
      </p:pic>
      <p:sp>
        <p:nvSpPr>
          <p:cNvPr id="4" name="Text Placeholder 3">
            <a:extLst>
              <a:ext uri="{FF2B5EF4-FFF2-40B4-BE49-F238E27FC236}">
                <a16:creationId xmlns:a16="http://schemas.microsoft.com/office/drawing/2014/main" id="{B6D7EC9C-A14E-46C8-BF95-B23163404573}"/>
              </a:ext>
            </a:extLst>
          </p:cNvPr>
          <p:cNvSpPr>
            <a:spLocks noGrp="1"/>
          </p:cNvSpPr>
          <p:nvPr>
            <p:ph type="title" idx="4294967295"/>
          </p:nvPr>
        </p:nvSpPr>
        <p:spPr>
          <a:xfrm>
            <a:off x="575733" y="2635486"/>
            <a:ext cx="11184467" cy="997751"/>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p>
            <a:pPr>
              <a:spcBef>
                <a:spcPts val="1333"/>
              </a:spcBef>
              <a:defRPr/>
            </a:pPr>
            <a:r>
              <a:rPr lang="en-GB" sz="5300" b="0">
                <a:solidFill>
                  <a:srgbClr val="193768"/>
                </a:solidFill>
                <a:latin typeface="+mn-lt"/>
                <a:ea typeface="+mn-ea"/>
                <a:cs typeface="+mn-cs"/>
              </a:rPr>
              <a:t>Aberdeen – Energy City </a:t>
            </a:r>
            <a:endParaRPr kumimoji="0" lang="en-GB" sz="5333" b="0" i="0" u="none" strike="noStrike" kern="1200" cap="none" spc="0" normalizeH="0" baseline="0" noProof="0">
              <a:ln>
                <a:noFill/>
              </a:ln>
              <a:solidFill>
                <a:srgbClr val="193768"/>
              </a:solidFill>
              <a:effectLst/>
              <a:uLnTx/>
              <a:uFillTx/>
              <a:latin typeface="+mn-lt"/>
              <a:ea typeface="+mn-ea"/>
              <a:cs typeface="+mn-cs"/>
            </a:endParaRPr>
          </a:p>
        </p:txBody>
      </p:sp>
      <p:sp>
        <p:nvSpPr>
          <p:cNvPr id="5" name="Text Placeholder 4">
            <a:extLst>
              <a:ext uri="{FF2B5EF4-FFF2-40B4-BE49-F238E27FC236}">
                <a16:creationId xmlns:a16="http://schemas.microsoft.com/office/drawing/2014/main" id="{FF0659A1-2B69-4A96-8D68-E009C6C86C93}"/>
              </a:ext>
            </a:extLst>
          </p:cNvPr>
          <p:cNvSpPr>
            <a:spLocks noGrp="1"/>
          </p:cNvSpPr>
          <p:nvPr>
            <p:ph type="body" sz="quarter" idx="13"/>
          </p:nvPr>
        </p:nvSpPr>
        <p:spPr/>
        <p:txBody>
          <a:bodyPr lIns="91440" tIns="45720" rIns="91440" bIns="45720" anchor="t"/>
          <a:lstStyle/>
          <a:p>
            <a:r>
              <a:rPr lang="en-GB" sz="2650">
                <a:cs typeface="Arial"/>
              </a:rPr>
              <a:t>Regulating for a future North Sea</a:t>
            </a:r>
            <a:endParaRPr lang="en-GB"/>
          </a:p>
        </p:txBody>
      </p:sp>
      <p:sp>
        <p:nvSpPr>
          <p:cNvPr id="8" name="Text Placeholder 7">
            <a:extLst>
              <a:ext uri="{FF2B5EF4-FFF2-40B4-BE49-F238E27FC236}">
                <a16:creationId xmlns:a16="http://schemas.microsoft.com/office/drawing/2014/main" id="{505EE474-6EBF-4560-9C44-D50A3DB86899}"/>
              </a:ext>
            </a:extLst>
          </p:cNvPr>
          <p:cNvSpPr>
            <a:spLocks noGrp="1"/>
          </p:cNvSpPr>
          <p:nvPr>
            <p:ph type="body" sz="quarter" idx="15"/>
          </p:nvPr>
        </p:nvSpPr>
        <p:spPr/>
        <p:txBody>
          <a:bodyPr lIns="91440" tIns="45720" rIns="91440" bIns="45720" anchor="t"/>
          <a:lstStyle/>
          <a:p>
            <a:r>
              <a:rPr lang="en-GB" sz="2100"/>
              <a:t>Stuart Payne, Chief Executive</a:t>
            </a:r>
            <a:endParaRPr lang="en-GB"/>
          </a:p>
        </p:txBody>
      </p:sp>
      <p:sp>
        <p:nvSpPr>
          <p:cNvPr id="7" name="Text Placeholder 6">
            <a:extLst>
              <a:ext uri="{FF2B5EF4-FFF2-40B4-BE49-F238E27FC236}">
                <a16:creationId xmlns:a16="http://schemas.microsoft.com/office/drawing/2014/main" id="{C16A054D-9995-484F-915E-42ACED5AF669}"/>
              </a:ext>
            </a:extLst>
          </p:cNvPr>
          <p:cNvSpPr>
            <a:spLocks noGrp="1"/>
          </p:cNvSpPr>
          <p:nvPr>
            <p:ph type="body" sz="quarter" idx="14"/>
          </p:nvPr>
        </p:nvSpPr>
        <p:spPr>
          <a:xfrm>
            <a:off x="9658179" y="4976283"/>
            <a:ext cx="2065265" cy="759403"/>
          </a:xfrm>
        </p:spPr>
        <p:txBody>
          <a:bodyPr lIns="91440" tIns="45720" rIns="91440" bIns="45720" anchor="t"/>
          <a:lstStyle/>
          <a:p>
            <a:r>
              <a:rPr lang="en-GB" sz="2100" dirty="0"/>
              <a:t>21 May 2024</a:t>
            </a:r>
            <a:endParaRPr lang="en-GB" dirty="0"/>
          </a:p>
        </p:txBody>
      </p:sp>
    </p:spTree>
    <p:extLst>
      <p:ext uri="{BB962C8B-B14F-4D97-AF65-F5344CB8AC3E}">
        <p14:creationId xmlns:p14="http://schemas.microsoft.com/office/powerpoint/2010/main" val="152355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72">
            <a:extLst>
              <a:ext uri="{FF2B5EF4-FFF2-40B4-BE49-F238E27FC236}">
                <a16:creationId xmlns:a16="http://schemas.microsoft.com/office/drawing/2014/main" id="{9E073D4A-7109-4CB5-B021-6E4F9C4A9748}"/>
              </a:ext>
              <a:ext uri="{C183D7F6-B498-43B3-948B-1728B52AA6E4}">
                <adec:decorative xmlns:adec="http://schemas.microsoft.com/office/drawing/2017/decorative" val="1"/>
              </a:ext>
            </a:extLst>
          </p:cNvPr>
          <p:cNvSpPr/>
          <p:nvPr/>
        </p:nvSpPr>
        <p:spPr>
          <a:xfrm>
            <a:off x="0" y="6493802"/>
            <a:ext cx="12192000" cy="369176"/>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60883" tIns="60883" rIns="144000" bIns="60883" numCol="1" anchor="ctr">
            <a:spAutoFit/>
          </a:bodyPr>
          <a:lstStyle>
            <a:lvl1pPr algn="ctr">
              <a:defRPr sz="1600" b="1">
                <a:solidFill>
                  <a:srgbClr val="FFFFFF"/>
                </a:solidFill>
              </a:defRPr>
            </a:lvl1pPr>
          </a:lstStyle>
          <a:p>
            <a:pPr algn="r" defTabSz="1217336">
              <a:defRPr/>
            </a:pPr>
            <a:endParaRPr kern="0">
              <a:solidFill>
                <a:prstClr val="white"/>
              </a:solidFill>
              <a:latin typeface="Arial"/>
              <a:cs typeface="Arial" panose="020B0604020202020204" pitchFamily="34" charset="0"/>
            </a:endParaRPr>
          </a:p>
        </p:txBody>
      </p:sp>
      <p:sp>
        <p:nvSpPr>
          <p:cNvPr id="4" name="Title 3">
            <a:extLst>
              <a:ext uri="{FF2B5EF4-FFF2-40B4-BE49-F238E27FC236}">
                <a16:creationId xmlns:a16="http://schemas.microsoft.com/office/drawing/2014/main" id="{15B7B9D7-AC5E-4F02-813D-F35C8354B360}"/>
              </a:ext>
            </a:extLst>
          </p:cNvPr>
          <p:cNvSpPr>
            <a:spLocks noGrp="1"/>
          </p:cNvSpPr>
          <p:nvPr>
            <p:ph type="title"/>
          </p:nvPr>
        </p:nvSpPr>
        <p:spPr>
          <a:xfrm>
            <a:off x="390798" y="364198"/>
            <a:ext cx="7095435" cy="501649"/>
          </a:xfrm>
        </p:spPr>
        <p:txBody>
          <a:bodyPr>
            <a:normAutofit/>
          </a:bodyPr>
          <a:lstStyle/>
          <a:p>
            <a:r>
              <a:rPr lang="en-US"/>
              <a:t>Aberdeen – Energy City</a:t>
            </a:r>
            <a:endParaRPr lang="en-GB"/>
          </a:p>
        </p:txBody>
      </p:sp>
      <p:pic>
        <p:nvPicPr>
          <p:cNvPr id="1026" name="Picture 2">
            <a:extLst>
              <a:ext uri="{FF2B5EF4-FFF2-40B4-BE49-F238E27FC236}">
                <a16:creationId xmlns:a16="http://schemas.microsoft.com/office/drawing/2014/main" id="{2C639FB6-D9C3-BF6F-4B2C-66B9154D67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347"/>
          <a:stretch/>
        </p:blipFill>
        <p:spPr bwMode="auto">
          <a:xfrm>
            <a:off x="1588" y="1168384"/>
            <a:ext cx="12190412" cy="532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86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ED03341-D4C0-D899-0D94-F408E7122A23}"/>
              </a:ext>
            </a:extLst>
          </p:cNvPr>
          <p:cNvSpPr>
            <a:spLocks noGrp="1"/>
          </p:cNvSpPr>
          <p:nvPr>
            <p:ph type="title"/>
          </p:nvPr>
        </p:nvSpPr>
        <p:spPr/>
        <p:txBody>
          <a:bodyPr lIns="0" tIns="0" rIns="91440" bIns="45720" anchor="t">
            <a:normAutofit/>
          </a:bodyPr>
          <a:lstStyle/>
          <a:p>
            <a:r>
              <a:rPr lang="en-GB" sz="2400">
                <a:latin typeface="Arial"/>
                <a:cs typeface="Arial"/>
              </a:rPr>
              <a:t>North Sea – Current Context</a:t>
            </a:r>
            <a:endParaRPr lang="en-GB" sz="2400"/>
          </a:p>
        </p:txBody>
      </p:sp>
      <p:pic>
        <p:nvPicPr>
          <p:cNvPr id="1026" name="Picture 2">
            <a:extLst>
              <a:ext uri="{FF2B5EF4-FFF2-40B4-BE49-F238E27FC236}">
                <a16:creationId xmlns:a16="http://schemas.microsoft.com/office/drawing/2014/main" id="{30F5A7BE-A57A-32D8-96F9-A0C6A5767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23" y="1848602"/>
            <a:ext cx="7095434" cy="46372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3DB6A55-174A-0A74-F7FB-F3868F3AD5BD}"/>
              </a:ext>
            </a:extLst>
          </p:cNvPr>
          <p:cNvGrpSpPr/>
          <p:nvPr/>
        </p:nvGrpSpPr>
        <p:grpSpPr>
          <a:xfrm>
            <a:off x="7734939" y="1848711"/>
            <a:ext cx="4139986" cy="1165082"/>
            <a:chOff x="7787491" y="929056"/>
            <a:chExt cx="4139986" cy="1165082"/>
          </a:xfrm>
        </p:grpSpPr>
        <p:sp>
          <p:nvSpPr>
            <p:cNvPr id="9" name="Rectangle: Rounded Corners 8">
              <a:extLst>
                <a:ext uri="{FF2B5EF4-FFF2-40B4-BE49-F238E27FC236}">
                  <a16:creationId xmlns:a16="http://schemas.microsoft.com/office/drawing/2014/main" id="{6EAA4006-D8FD-E0FF-D1DE-DF9D42EF2CBA}"/>
                </a:ext>
              </a:extLst>
            </p:cNvPr>
            <p:cNvSpPr/>
            <p:nvPr/>
          </p:nvSpPr>
          <p:spPr>
            <a:xfrm>
              <a:off x="7787491" y="929056"/>
              <a:ext cx="4062033" cy="11650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A314CCAA-F893-DD2B-4811-172781BC629D}"/>
                </a:ext>
              </a:extLst>
            </p:cNvPr>
            <p:cNvSpPr txBox="1"/>
            <p:nvPr/>
          </p:nvSpPr>
          <p:spPr>
            <a:xfrm>
              <a:off x="7880278" y="1034543"/>
              <a:ext cx="4047199" cy="954107"/>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FFFFFF"/>
                  </a:solidFill>
                  <a:effectLst/>
                  <a:uLnTx/>
                  <a:uFillTx/>
                  <a:latin typeface="Arial" panose="020B0604020202020204"/>
                  <a:ea typeface="+mn-ea"/>
                  <a:cs typeface="+mn-cs"/>
                </a:rPr>
                <a:t>~</a:t>
              </a:r>
              <a:r>
                <a:rPr kumimoji="0" lang="en-GB" sz="3600" b="1" i="0" u="none" strike="noStrike" kern="1200" cap="none" spc="0" normalizeH="0" baseline="0" noProof="0">
                  <a:ln>
                    <a:noFill/>
                  </a:ln>
                  <a:solidFill>
                    <a:srgbClr val="FFFFFF"/>
                  </a:solidFill>
                  <a:effectLst/>
                  <a:uLnTx/>
                  <a:uFillTx/>
                  <a:latin typeface="Arial" panose="020B0604020202020204"/>
                  <a:ea typeface="+mn-ea"/>
                  <a:cs typeface="+mn-cs"/>
                </a:rPr>
                <a:t>75% </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of total UK energy needs met by oil and gas</a:t>
              </a: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3" name="Group 2">
            <a:extLst>
              <a:ext uri="{FF2B5EF4-FFF2-40B4-BE49-F238E27FC236}">
                <a16:creationId xmlns:a16="http://schemas.microsoft.com/office/drawing/2014/main" id="{88C15098-DFBB-6FDF-7546-919D28F8DD7E}"/>
              </a:ext>
            </a:extLst>
          </p:cNvPr>
          <p:cNvGrpSpPr/>
          <p:nvPr/>
        </p:nvGrpSpPr>
        <p:grpSpPr>
          <a:xfrm>
            <a:off x="7748075" y="3428370"/>
            <a:ext cx="4196904" cy="1165082"/>
            <a:chOff x="7787489" y="2324784"/>
            <a:chExt cx="4196904" cy="1165082"/>
          </a:xfrm>
        </p:grpSpPr>
        <p:sp>
          <p:nvSpPr>
            <p:cNvPr id="10" name="Rectangle: Rounded Corners 9">
              <a:extLst>
                <a:ext uri="{FF2B5EF4-FFF2-40B4-BE49-F238E27FC236}">
                  <a16:creationId xmlns:a16="http://schemas.microsoft.com/office/drawing/2014/main" id="{8EA56885-CAA8-091A-7CD7-10EB98D67693}"/>
                </a:ext>
              </a:extLst>
            </p:cNvPr>
            <p:cNvSpPr/>
            <p:nvPr/>
          </p:nvSpPr>
          <p:spPr>
            <a:xfrm>
              <a:off x="7787489" y="2324784"/>
              <a:ext cx="4062033" cy="11650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21621E5E-BD8E-F81E-F38F-94E1E1CCDE95}"/>
                </a:ext>
              </a:extLst>
            </p:cNvPr>
            <p:cNvSpPr txBox="1"/>
            <p:nvPr/>
          </p:nvSpPr>
          <p:spPr>
            <a:xfrm>
              <a:off x="7823360" y="2420209"/>
              <a:ext cx="4161033" cy="954107"/>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Arial" panose="020B0604020202020204"/>
                  <a:ea typeface="+mn-ea"/>
                  <a:cs typeface="+mn-cs"/>
                </a:rPr>
                <a:t>40% </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share of UK gas demand met by domestic production</a:t>
              </a:r>
            </a:p>
          </p:txBody>
        </p:sp>
      </p:grpSp>
      <p:grpSp>
        <p:nvGrpSpPr>
          <p:cNvPr id="2" name="Group 1">
            <a:extLst>
              <a:ext uri="{FF2B5EF4-FFF2-40B4-BE49-F238E27FC236}">
                <a16:creationId xmlns:a16="http://schemas.microsoft.com/office/drawing/2014/main" id="{3A111881-5D91-72CB-8D78-891E1BAD5584}"/>
              </a:ext>
            </a:extLst>
          </p:cNvPr>
          <p:cNvGrpSpPr/>
          <p:nvPr/>
        </p:nvGrpSpPr>
        <p:grpSpPr>
          <a:xfrm>
            <a:off x="7748075" y="4902926"/>
            <a:ext cx="4139988" cy="1165082"/>
            <a:chOff x="7787489" y="3720512"/>
            <a:chExt cx="4139988" cy="1165082"/>
          </a:xfrm>
        </p:grpSpPr>
        <p:sp>
          <p:nvSpPr>
            <p:cNvPr id="11" name="Rectangle: Rounded Corners 10">
              <a:extLst>
                <a:ext uri="{FF2B5EF4-FFF2-40B4-BE49-F238E27FC236}">
                  <a16:creationId xmlns:a16="http://schemas.microsoft.com/office/drawing/2014/main" id="{5D2328F6-AFBE-897C-5DBF-A4E89DD4307F}"/>
                </a:ext>
              </a:extLst>
            </p:cNvPr>
            <p:cNvSpPr/>
            <p:nvPr/>
          </p:nvSpPr>
          <p:spPr>
            <a:xfrm>
              <a:off x="7787489" y="3720512"/>
              <a:ext cx="4062033" cy="11650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7C561D91-92EC-3CB9-D75B-E638FAD2AC26}"/>
                </a:ext>
              </a:extLst>
            </p:cNvPr>
            <p:cNvSpPr txBox="1"/>
            <p:nvPr/>
          </p:nvSpPr>
          <p:spPr>
            <a:xfrm>
              <a:off x="7880278" y="3805875"/>
              <a:ext cx="4047199" cy="954107"/>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UK forecast to be a </a:t>
              </a:r>
              <a:r>
                <a:rPr kumimoji="0" lang="en-GB" sz="2800" b="1" i="0" u="none" strike="noStrike" kern="1200" cap="none" spc="0" normalizeH="0" baseline="0" noProof="0">
                  <a:ln>
                    <a:noFill/>
                  </a:ln>
                  <a:solidFill>
                    <a:srgbClr val="FFFFFF"/>
                  </a:solidFill>
                  <a:effectLst/>
                  <a:uLnTx/>
                  <a:uFillTx/>
                  <a:latin typeface="Arial" panose="020B0604020202020204"/>
                  <a:ea typeface="+mn-ea"/>
                  <a:cs typeface="+mn-cs"/>
                </a:rPr>
                <a:t>net importer </a:t>
              </a: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out to 2050</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 name="Rectangle: Rounded Corners 29">
            <a:extLst>
              <a:ext uri="{FF2B5EF4-FFF2-40B4-BE49-F238E27FC236}">
                <a16:creationId xmlns:a16="http://schemas.microsoft.com/office/drawing/2014/main" id="{AB5BF661-F876-3C5A-FB73-C740213546D3}"/>
              </a:ext>
            </a:extLst>
          </p:cNvPr>
          <p:cNvSpPr/>
          <p:nvPr/>
        </p:nvSpPr>
        <p:spPr>
          <a:xfrm>
            <a:off x="575734" y="964339"/>
            <a:ext cx="6951343" cy="7695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1B4320F7-2675-56F8-B6B0-87E4B50CC971}"/>
              </a:ext>
            </a:extLst>
          </p:cNvPr>
          <p:cNvSpPr txBox="1"/>
          <p:nvPr/>
        </p:nvSpPr>
        <p:spPr>
          <a:xfrm>
            <a:off x="652613" y="975500"/>
            <a:ext cx="6707344" cy="707886"/>
          </a:xfrm>
          <a:prstGeom prst="rect">
            <a:avLst/>
          </a:prstGeom>
          <a:noFill/>
        </p:spPr>
        <p:txBody>
          <a:bodyPr wrap="square" rtlCol="0">
            <a:spAutoFit/>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ea"/>
                <a:cs typeface="+mn-cs"/>
              </a:rPr>
              <a:t>UK oil and gas production forecast to decline faster than net zero demand pathways</a:t>
            </a:r>
            <a:endParaRPr kumimoji="0" lang="en-GB"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73379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F73B64-1B69-9438-BC79-B2F1DD91502D}"/>
              </a:ext>
            </a:extLst>
          </p:cNvPr>
          <p:cNvPicPr>
            <a:picLocks noChangeAspect="1"/>
          </p:cNvPicPr>
          <p:nvPr/>
        </p:nvPicPr>
        <p:blipFill rotWithShape="1">
          <a:blip r:embed="rId2"/>
          <a:srcRect l="598" t="992" r="937" b="1423"/>
          <a:stretch/>
        </p:blipFill>
        <p:spPr>
          <a:xfrm>
            <a:off x="1" y="1631952"/>
            <a:ext cx="7572054" cy="5226048"/>
          </a:xfrm>
          <a:prstGeom prst="rect">
            <a:avLst/>
          </a:prstGeom>
        </p:spPr>
      </p:pic>
      <p:sp>
        <p:nvSpPr>
          <p:cNvPr id="2" name="Title 1">
            <a:extLst>
              <a:ext uri="{FF2B5EF4-FFF2-40B4-BE49-F238E27FC236}">
                <a16:creationId xmlns:a16="http://schemas.microsoft.com/office/drawing/2014/main" id="{CF89C3FE-0A5B-AF2C-1852-298BD3B5F087}"/>
              </a:ext>
            </a:extLst>
          </p:cNvPr>
          <p:cNvSpPr>
            <a:spLocks noGrp="1"/>
          </p:cNvSpPr>
          <p:nvPr>
            <p:ph type="title"/>
          </p:nvPr>
        </p:nvSpPr>
        <p:spPr/>
        <p:txBody>
          <a:bodyPr/>
          <a:lstStyle/>
          <a:p>
            <a:r>
              <a:rPr lang="en-GB"/>
              <a:t>Decarbonising domestic production</a:t>
            </a:r>
          </a:p>
        </p:txBody>
      </p:sp>
      <p:pic>
        <p:nvPicPr>
          <p:cNvPr id="16" name="Picture 15">
            <a:extLst>
              <a:ext uri="{FF2B5EF4-FFF2-40B4-BE49-F238E27FC236}">
                <a16:creationId xmlns:a16="http://schemas.microsoft.com/office/drawing/2014/main" id="{45EEE7FF-58DE-54FF-3BB4-35BC6B7D73A3}"/>
              </a:ext>
            </a:extLst>
          </p:cNvPr>
          <p:cNvPicPr>
            <a:picLocks noChangeAspect="1"/>
          </p:cNvPicPr>
          <p:nvPr/>
        </p:nvPicPr>
        <p:blipFill rotWithShape="1">
          <a:blip r:embed="rId3"/>
          <a:srcRect l="8314" t="-1647"/>
          <a:stretch/>
        </p:blipFill>
        <p:spPr>
          <a:xfrm>
            <a:off x="7671844" y="2421892"/>
            <a:ext cx="4063812" cy="3665332"/>
          </a:xfrm>
          <a:prstGeom prst="rect">
            <a:avLst/>
          </a:prstGeom>
        </p:spPr>
      </p:pic>
      <p:sp>
        <p:nvSpPr>
          <p:cNvPr id="4" name="Rectangle: Rounded Corners 3">
            <a:extLst>
              <a:ext uri="{FF2B5EF4-FFF2-40B4-BE49-F238E27FC236}">
                <a16:creationId xmlns:a16="http://schemas.microsoft.com/office/drawing/2014/main" id="{1E89928E-A94C-2AA5-98AC-8201E4800BBD}"/>
              </a:ext>
            </a:extLst>
          </p:cNvPr>
          <p:cNvSpPr/>
          <p:nvPr/>
        </p:nvSpPr>
        <p:spPr>
          <a:xfrm>
            <a:off x="761538" y="1021023"/>
            <a:ext cx="6362948" cy="4293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37D9FFA-2B56-1A87-EFB2-0168305B6430}"/>
              </a:ext>
            </a:extLst>
          </p:cNvPr>
          <p:cNvSpPr txBox="1"/>
          <p:nvPr/>
        </p:nvSpPr>
        <p:spPr>
          <a:xfrm>
            <a:off x="760556" y="1045805"/>
            <a:ext cx="7098641" cy="400110"/>
          </a:xfrm>
          <a:prstGeom prst="rect">
            <a:avLst/>
          </a:prstGeom>
          <a:noFill/>
        </p:spPr>
        <p:txBody>
          <a:bodyPr wrap="square" lIns="91440" tIns="45720" rIns="91440" bIns="45720" rtlCol="0" anchor="t">
            <a:spAutoFit/>
          </a:bodyPr>
          <a:lstStyle/>
          <a:p>
            <a:pPr>
              <a:defRPr/>
            </a:pPr>
            <a:r>
              <a:rPr lang="en-GB" sz="2000">
                <a:solidFill>
                  <a:srgbClr val="FFFFFF"/>
                </a:solidFill>
                <a:latin typeface="Arial" panose="020B0604020202020204"/>
              </a:rPr>
              <a:t>UKCS carbon intensity compared with other countries</a:t>
            </a:r>
            <a:endParaRPr lang="en-GB" sz="2000" b="0" i="0" u="none" strike="noStrike" kern="1200" cap="none" spc="0" normalizeH="0" baseline="0" noProof="0">
              <a:ln>
                <a:noFill/>
              </a:ln>
              <a:solidFill>
                <a:srgbClr val="FFFFFF"/>
              </a:solidFill>
              <a:effectLst/>
              <a:uLnTx/>
              <a:uFillTx/>
              <a:latin typeface="Arial" panose="020B0604020202020204"/>
              <a:cs typeface="Arial"/>
            </a:endParaRPr>
          </a:p>
        </p:txBody>
      </p:sp>
      <p:sp>
        <p:nvSpPr>
          <p:cNvPr id="11" name="Rectangle: Rounded Corners 10">
            <a:extLst>
              <a:ext uri="{FF2B5EF4-FFF2-40B4-BE49-F238E27FC236}">
                <a16:creationId xmlns:a16="http://schemas.microsoft.com/office/drawing/2014/main" id="{359C354B-5451-215F-CBD9-D260A416D80A}"/>
              </a:ext>
            </a:extLst>
          </p:cNvPr>
          <p:cNvSpPr/>
          <p:nvPr/>
        </p:nvSpPr>
        <p:spPr>
          <a:xfrm>
            <a:off x="7708664" y="1021022"/>
            <a:ext cx="4062033" cy="1270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A6EA086-825D-515F-311D-FA7C1B2EEB43}"/>
              </a:ext>
            </a:extLst>
          </p:cNvPr>
          <p:cNvSpPr txBox="1"/>
          <p:nvPr/>
        </p:nvSpPr>
        <p:spPr>
          <a:xfrm>
            <a:off x="7944164" y="1001775"/>
            <a:ext cx="3751309" cy="1261884"/>
          </a:xfrm>
          <a:prstGeom prst="rect">
            <a:avLst/>
          </a:prstGeom>
          <a:noFill/>
        </p:spPr>
        <p:txBody>
          <a:bodyPr wrap="square" lIns="91440" tIns="45720" rIns="91440" bIns="45720" rtlCol="0" anchor="t">
            <a:spAutoFit/>
          </a:bodyPr>
          <a:lstStyle/>
          <a:p>
            <a:pPr>
              <a:defRPr/>
            </a:pPr>
            <a:r>
              <a:rPr lang="en-GB" sz="2000">
                <a:solidFill>
                  <a:srgbClr val="FFFFFF"/>
                </a:solidFill>
                <a:latin typeface="Arial" panose="020B0604020202020204"/>
              </a:rPr>
              <a:t>New </a:t>
            </a:r>
            <a:r>
              <a:rPr lang="en-GB" sz="2800" b="1">
                <a:solidFill>
                  <a:srgbClr val="FFFFFF"/>
                </a:solidFill>
                <a:latin typeface="Arial" panose="020B0604020202020204"/>
              </a:rPr>
              <a:t>NSTA Emissions Reduction Plan</a:t>
            </a:r>
            <a:r>
              <a:rPr lang="en-GB" sz="2000">
                <a:solidFill>
                  <a:srgbClr val="FFFFFF"/>
                </a:solidFill>
                <a:latin typeface="Arial" panose="020B0604020202020204"/>
              </a:rPr>
              <a:t> to drive down UKCS emissions</a:t>
            </a:r>
            <a:endParaRPr lang="en-US" sz="2000">
              <a:ea typeface="+mn-ea"/>
              <a:cs typeface="+mn-cs"/>
            </a:endParaRPr>
          </a:p>
        </p:txBody>
      </p:sp>
      <p:sp>
        <p:nvSpPr>
          <p:cNvPr id="12" name="Rectangle 11">
            <a:extLst>
              <a:ext uri="{FF2B5EF4-FFF2-40B4-BE49-F238E27FC236}">
                <a16:creationId xmlns:a16="http://schemas.microsoft.com/office/drawing/2014/main" id="{215DB5CC-4691-3333-8C17-6D04B5BD4137}"/>
              </a:ext>
            </a:extLst>
          </p:cNvPr>
          <p:cNvSpPr/>
          <p:nvPr/>
        </p:nvSpPr>
        <p:spPr>
          <a:xfrm>
            <a:off x="7740870" y="2420007"/>
            <a:ext cx="4028088" cy="36602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02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3d render showing the energy transition">
            <a:extLst>
              <a:ext uri="{FF2B5EF4-FFF2-40B4-BE49-F238E27FC236}">
                <a16:creationId xmlns:a16="http://schemas.microsoft.com/office/drawing/2014/main" id="{0348BFDB-5474-4978-A24A-341225EB809C}"/>
              </a:ext>
            </a:extLst>
          </p:cNvPr>
          <p:cNvPicPr>
            <a:picLocks noChangeAspect="1"/>
          </p:cNvPicPr>
          <p:nvPr/>
        </p:nvPicPr>
        <p:blipFill rotWithShape="1">
          <a:blip r:embed="rId3"/>
          <a:srcRect l="5702" r="10177"/>
          <a:stretch/>
        </p:blipFill>
        <p:spPr>
          <a:xfrm>
            <a:off x="2126750" y="-7741"/>
            <a:ext cx="10065249" cy="6858000"/>
          </a:xfrm>
          <a:prstGeom prst="rect">
            <a:avLst/>
          </a:prstGeom>
        </p:spPr>
      </p:pic>
      <p:pic>
        <p:nvPicPr>
          <p:cNvPr id="7" name="Picture 6" descr="North Sea Transition Authority logo">
            <a:extLst>
              <a:ext uri="{FF2B5EF4-FFF2-40B4-BE49-F238E27FC236}">
                <a16:creationId xmlns:a16="http://schemas.microsoft.com/office/drawing/2014/main" id="{C92F71BD-453D-46E4-9908-3956A2C62FA0}"/>
              </a:ext>
            </a:extLst>
          </p:cNvPr>
          <p:cNvPicPr>
            <a:picLocks noChangeAspect="1"/>
          </p:cNvPicPr>
          <p:nvPr/>
        </p:nvPicPr>
        <p:blipFill>
          <a:blip r:embed="rId4"/>
          <a:stretch>
            <a:fillRect/>
          </a:stretch>
        </p:blipFill>
        <p:spPr>
          <a:xfrm>
            <a:off x="8335926" y="297003"/>
            <a:ext cx="3473302" cy="327235"/>
          </a:xfrm>
          <a:prstGeom prst="rect">
            <a:avLst/>
          </a:prstGeom>
        </p:spPr>
      </p:pic>
      <p:sp>
        <p:nvSpPr>
          <p:cNvPr id="4" name="Arrow: Right 3">
            <a:extLst>
              <a:ext uri="{FF2B5EF4-FFF2-40B4-BE49-F238E27FC236}">
                <a16:creationId xmlns:a16="http://schemas.microsoft.com/office/drawing/2014/main" id="{A125A0F9-1A73-366D-A9F9-0F85E66BC6E0}"/>
              </a:ext>
            </a:extLst>
          </p:cNvPr>
          <p:cNvSpPr/>
          <p:nvPr/>
        </p:nvSpPr>
        <p:spPr>
          <a:xfrm>
            <a:off x="71917" y="361435"/>
            <a:ext cx="3164441" cy="197079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5" name="Arrow: Right 4">
            <a:extLst>
              <a:ext uri="{FF2B5EF4-FFF2-40B4-BE49-F238E27FC236}">
                <a16:creationId xmlns:a16="http://schemas.microsoft.com/office/drawing/2014/main" id="{775A7203-5B51-0513-998F-61256C5386C7}"/>
              </a:ext>
            </a:extLst>
          </p:cNvPr>
          <p:cNvSpPr/>
          <p:nvPr/>
        </p:nvSpPr>
        <p:spPr>
          <a:xfrm>
            <a:off x="143835" y="2555273"/>
            <a:ext cx="3092523" cy="197049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6" name="Arrow: Right 5">
            <a:extLst>
              <a:ext uri="{FF2B5EF4-FFF2-40B4-BE49-F238E27FC236}">
                <a16:creationId xmlns:a16="http://schemas.microsoft.com/office/drawing/2014/main" id="{6E27E049-1437-D58C-66E3-F523294747D1}"/>
              </a:ext>
            </a:extLst>
          </p:cNvPr>
          <p:cNvSpPr/>
          <p:nvPr/>
        </p:nvSpPr>
        <p:spPr>
          <a:xfrm>
            <a:off x="87328" y="4748806"/>
            <a:ext cx="3164441" cy="197049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5076A69-8B59-33D8-7E58-A1040B0761D8}"/>
              </a:ext>
            </a:extLst>
          </p:cNvPr>
          <p:cNvSpPr txBox="1"/>
          <p:nvPr/>
        </p:nvSpPr>
        <p:spPr>
          <a:xfrm>
            <a:off x="123287" y="927011"/>
            <a:ext cx="2568541" cy="830997"/>
          </a:xfrm>
          <a:prstGeom prst="rect">
            <a:avLst/>
          </a:prstGeom>
          <a:noFill/>
        </p:spPr>
        <p:txBody>
          <a:bodyPr wrap="square" lIns="91440" tIns="45720" rIns="91440" bIns="45720" rtlCol="0" anchor="t">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a:ea typeface="+mn-ea"/>
                <a:cs typeface="+mn-cs"/>
              </a:rPr>
              <a:t>Secure supply of ~5bnboe</a:t>
            </a:r>
            <a:endParaRPr kumimoji="0" lang="en-GB" b="1" i="0" u="none" strike="noStrike" kern="1200" cap="none" spc="0" normalizeH="0" baseline="30000" noProof="0">
              <a:ln>
                <a:noFill/>
              </a:ln>
              <a:solidFill>
                <a:srgbClr val="FFFFFF"/>
              </a:solidFill>
              <a:effectLst/>
              <a:uLnTx/>
              <a:uFillTx/>
              <a:latin typeface="Arial" panose="020B0604020202020204"/>
              <a:ea typeface="+mn-ea"/>
              <a:cs typeface="Arial"/>
            </a:endParaRPr>
          </a:p>
        </p:txBody>
      </p:sp>
      <p:sp>
        <p:nvSpPr>
          <p:cNvPr id="9" name="TextBox 8">
            <a:extLst>
              <a:ext uri="{FF2B5EF4-FFF2-40B4-BE49-F238E27FC236}">
                <a16:creationId xmlns:a16="http://schemas.microsoft.com/office/drawing/2014/main" id="{3F60E2C7-B1DC-8100-337D-07CAD9C3CA95}"/>
              </a:ext>
            </a:extLst>
          </p:cNvPr>
          <p:cNvSpPr txBox="1"/>
          <p:nvPr/>
        </p:nvSpPr>
        <p:spPr>
          <a:xfrm>
            <a:off x="-25691" y="5244246"/>
            <a:ext cx="2943552" cy="1015663"/>
          </a:xfrm>
          <a:prstGeom prst="rect">
            <a:avLst/>
          </a:prstGeom>
          <a:noFill/>
        </p:spPr>
        <p:txBody>
          <a:bodyPr wrap="square" lIns="91440" tIns="45720" rIns="91440" bIns="45720" rtlCol="0" anchor="t">
            <a:spAutoFit/>
          </a:bodyPr>
          <a:lstStyle/>
          <a:p>
            <a:pPr marL="0" marR="0" lvl="0" indent="0" algn="ctr" defTabSz="914406"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a:ea typeface="+mn-ea"/>
                <a:cs typeface="+mn-cs"/>
              </a:rPr>
              <a:t>Anchor jobs and supply chain for transition</a:t>
            </a:r>
            <a:endParaRPr kumimoji="0" lang="en-GB" sz="2000" b="1" i="0" u="none" strike="noStrike" kern="1200" cap="none" spc="0" normalizeH="0" baseline="30000" noProof="0">
              <a:ln>
                <a:noFill/>
              </a:ln>
              <a:solidFill>
                <a:srgbClr val="FFFFFF"/>
              </a:solidFill>
              <a:effectLst/>
              <a:uLnTx/>
              <a:uFillTx/>
              <a:latin typeface="Arial" panose="020B0604020202020204"/>
              <a:ea typeface="+mn-ea"/>
              <a:cs typeface="Arial"/>
            </a:endParaRPr>
          </a:p>
        </p:txBody>
      </p:sp>
      <p:sp>
        <p:nvSpPr>
          <p:cNvPr id="10" name="TextBox 9">
            <a:extLst>
              <a:ext uri="{FF2B5EF4-FFF2-40B4-BE49-F238E27FC236}">
                <a16:creationId xmlns:a16="http://schemas.microsoft.com/office/drawing/2014/main" id="{62F188C7-463D-79DD-9DD9-CFD94EB16037}"/>
              </a:ext>
            </a:extLst>
          </p:cNvPr>
          <p:cNvSpPr txBox="1"/>
          <p:nvPr/>
        </p:nvSpPr>
        <p:spPr>
          <a:xfrm>
            <a:off x="83874" y="3129540"/>
            <a:ext cx="3001236" cy="830997"/>
          </a:xfrm>
          <a:prstGeom prst="rect">
            <a:avLst/>
          </a:prstGeom>
          <a:noFill/>
        </p:spPr>
        <p:txBody>
          <a:bodyPr wrap="square" lIns="91440" tIns="45720" rIns="91440" bIns="45720" rtlCol="0" anchor="t">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a:ea typeface="+mn-ea"/>
                <a:cs typeface="+mn-cs"/>
              </a:rPr>
              <a:t>Reduce emissions by </a:t>
            </a:r>
            <a:r>
              <a:rPr lang="en-GB" b="1">
                <a:solidFill>
                  <a:srgbClr val="FFFFFF"/>
                </a:solidFill>
                <a:latin typeface="Arial" panose="020B0604020202020204"/>
              </a:rPr>
              <a:t>up to </a:t>
            </a:r>
            <a:r>
              <a:rPr kumimoji="0" lang="en-GB" b="1" i="0" u="none" strike="noStrike" kern="1200" cap="none" spc="0" normalizeH="0" baseline="0" noProof="0">
                <a:ln>
                  <a:noFill/>
                </a:ln>
                <a:solidFill>
                  <a:srgbClr val="FFFFFF"/>
                </a:solidFill>
                <a:effectLst/>
                <a:uLnTx/>
                <a:uFillTx/>
                <a:latin typeface="Arial" panose="020B0604020202020204"/>
                <a:ea typeface="+mn-ea"/>
                <a:cs typeface="+mn-cs"/>
              </a:rPr>
              <a:t>25MtCO2e</a:t>
            </a:r>
            <a:endParaRPr kumimoji="0" lang="en-GB" b="1" i="0" u="none" strike="noStrike" kern="1200" cap="none" spc="0" normalizeH="0" baseline="30000" noProof="0">
              <a:ln>
                <a:noFill/>
              </a:ln>
              <a:solidFill>
                <a:srgbClr val="FFFFFF"/>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93312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Grp="1"/>
          </p:cNvSpPr>
          <p:nvPr>
            <p:ph type="title"/>
          </p:nvPr>
        </p:nvSpPr>
        <p:spPr>
          <a:xfrm>
            <a:off x="325100" y="244506"/>
            <a:ext cx="3925498" cy="433965"/>
          </a:xfrm>
          <a:prstGeom prst="rect">
            <a:avLst/>
          </a:prstGeom>
          <a:noFill/>
        </p:spPr>
        <p:txBody>
          <a:bodyPr wrap="none" rtlCol="0">
            <a:spAutoFit/>
          </a:bodyPr>
          <a:lstStyle/>
          <a:p>
            <a:pPr defTabSz="914354"/>
            <a:r>
              <a:rPr lang="en-GB" sz="2800" b="1" spc="-51">
                <a:solidFill>
                  <a:srgbClr val="002060"/>
                </a:solidFill>
                <a:latin typeface="Arial" panose="020B0604020202020204" pitchFamily="34" charset="0"/>
                <a:ea typeface="+mn-ea"/>
                <a:cs typeface="Arial" panose="020B0604020202020204" pitchFamily="34" charset="0"/>
              </a:rPr>
              <a:t>Integrated energy hubs</a:t>
            </a:r>
            <a:endParaRPr lang="en-US" sz="2800" b="1" spc="-51">
              <a:solidFill>
                <a:srgbClr val="002060"/>
              </a:solidFill>
              <a:latin typeface="Arial" panose="020B0604020202020204" pitchFamily="34" charset="0"/>
              <a:ea typeface="+mn-ea"/>
              <a:cs typeface="Arial" panose="020B0604020202020204" pitchFamily="34" charset="0"/>
            </a:endParaRPr>
          </a:p>
        </p:txBody>
      </p:sp>
      <p:grpSp>
        <p:nvGrpSpPr>
          <p:cNvPr id="1047" name="Group 1046">
            <a:extLst>
              <a:ext uri="{FF2B5EF4-FFF2-40B4-BE49-F238E27FC236}">
                <a16:creationId xmlns:a16="http://schemas.microsoft.com/office/drawing/2014/main" id="{2D40E222-06BA-5E1D-B2BD-57E754DFA8E2}"/>
              </a:ext>
            </a:extLst>
          </p:cNvPr>
          <p:cNvGrpSpPr/>
          <p:nvPr/>
        </p:nvGrpSpPr>
        <p:grpSpPr>
          <a:xfrm>
            <a:off x="1710517" y="680168"/>
            <a:ext cx="3477931" cy="5933326"/>
            <a:chOff x="4188150" y="488896"/>
            <a:chExt cx="3452920" cy="6197773"/>
          </a:xfrm>
        </p:grpSpPr>
        <p:pic>
          <p:nvPicPr>
            <p:cNvPr id="2" name="Picture 2">
              <a:extLst>
                <a:ext uri="{FF2B5EF4-FFF2-40B4-BE49-F238E27FC236}">
                  <a16:creationId xmlns:a16="http://schemas.microsoft.com/office/drawing/2014/main" id="{40374532-8725-E7D8-F973-3B2842FE0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150" y="488896"/>
              <a:ext cx="3452920" cy="6197773"/>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277B70C-2EAC-DAA7-552F-A9ED7E6DE1E5}"/>
                </a:ext>
              </a:extLst>
            </p:cNvPr>
            <p:cNvSpPr/>
            <p:nvPr/>
          </p:nvSpPr>
          <p:spPr>
            <a:xfrm>
              <a:off x="7377891" y="5141330"/>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B7426670-324B-BC1D-F2C1-2A1E3953C16C}"/>
                </a:ext>
              </a:extLst>
            </p:cNvPr>
            <p:cNvSpPr/>
            <p:nvPr/>
          </p:nvSpPr>
          <p:spPr>
            <a:xfrm>
              <a:off x="6743700" y="4533900"/>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538D9856-76EF-C363-52CE-D385CBDA82D6}"/>
                </a:ext>
              </a:extLst>
            </p:cNvPr>
            <p:cNvSpPr/>
            <p:nvPr/>
          </p:nvSpPr>
          <p:spPr>
            <a:xfrm>
              <a:off x="6311900" y="3860800"/>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3AB1AA0F-B147-CC2F-41AB-7C00123405AB}"/>
                </a:ext>
              </a:extLst>
            </p:cNvPr>
            <p:cNvSpPr/>
            <p:nvPr/>
          </p:nvSpPr>
          <p:spPr>
            <a:xfrm>
              <a:off x="6235700" y="2451100"/>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5DC78C7-924A-0F54-51AD-4643B1EC8BCD}"/>
                </a:ext>
              </a:extLst>
            </p:cNvPr>
            <p:cNvSpPr/>
            <p:nvPr/>
          </p:nvSpPr>
          <p:spPr>
            <a:xfrm>
              <a:off x="6008385" y="1498600"/>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3079A70-2A33-69E2-DA6A-FFE54486C116}"/>
                </a:ext>
              </a:extLst>
            </p:cNvPr>
            <p:cNvSpPr/>
            <p:nvPr/>
          </p:nvSpPr>
          <p:spPr>
            <a:xfrm>
              <a:off x="6490985" y="657666"/>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97896595-FEFF-E434-0491-12C20222EF51}"/>
                </a:ext>
              </a:extLst>
            </p:cNvPr>
            <p:cNvSpPr/>
            <p:nvPr/>
          </p:nvSpPr>
          <p:spPr>
            <a:xfrm>
              <a:off x="5762210" y="4251766"/>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3242DB4-6FC5-63CF-ED26-BEAF361AA845}"/>
                </a:ext>
              </a:extLst>
            </p:cNvPr>
            <p:cNvSpPr/>
            <p:nvPr/>
          </p:nvSpPr>
          <p:spPr>
            <a:xfrm>
              <a:off x="5847520" y="4861366"/>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5B130EA3-2951-2EB0-2B59-03E487E33A3D}"/>
                </a:ext>
              </a:extLst>
            </p:cNvPr>
            <p:cNvSpPr txBox="1"/>
            <p:nvPr/>
          </p:nvSpPr>
          <p:spPr>
            <a:xfrm>
              <a:off x="6175418" y="1470634"/>
              <a:ext cx="425364" cy="241980"/>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Flotta</a:t>
              </a: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5927550D-F376-A6A7-9BF0-6A885BB3F499}"/>
                </a:ext>
              </a:extLst>
            </p:cNvPr>
            <p:cNvSpPr txBox="1"/>
            <p:nvPr/>
          </p:nvSpPr>
          <p:spPr>
            <a:xfrm>
              <a:off x="6666295" y="625576"/>
              <a:ext cx="795658" cy="241980"/>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Sullom </a:t>
              </a:r>
              <a:r>
                <a:rPr kumimoji="0" lang="en-GB" sz="11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Voe</a:t>
              </a: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B3441E43-8C66-F6A1-E58D-0217749CEF47}"/>
                </a:ext>
              </a:extLst>
            </p:cNvPr>
            <p:cNvSpPr txBox="1"/>
            <p:nvPr/>
          </p:nvSpPr>
          <p:spPr>
            <a:xfrm>
              <a:off x="6394536" y="2419010"/>
              <a:ext cx="721920" cy="241980"/>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 Fergus</a:t>
              </a:r>
            </a:p>
          </p:txBody>
        </p:sp>
        <p:sp>
          <p:nvSpPr>
            <p:cNvPr id="25" name="TextBox 24">
              <a:extLst>
                <a:ext uri="{FF2B5EF4-FFF2-40B4-BE49-F238E27FC236}">
                  <a16:creationId xmlns:a16="http://schemas.microsoft.com/office/drawing/2014/main" id="{4E56B156-A69C-95EA-5211-A5E50FD58328}"/>
                </a:ext>
              </a:extLst>
            </p:cNvPr>
            <p:cNvSpPr txBox="1"/>
            <p:nvPr/>
          </p:nvSpPr>
          <p:spPr>
            <a:xfrm>
              <a:off x="6494899" y="3828710"/>
              <a:ext cx="646578" cy="241980"/>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Teesside</a:t>
              </a:r>
            </a:p>
          </p:txBody>
        </p:sp>
        <p:sp>
          <p:nvSpPr>
            <p:cNvPr id="26" name="TextBox 25">
              <a:extLst>
                <a:ext uri="{FF2B5EF4-FFF2-40B4-BE49-F238E27FC236}">
                  <a16:creationId xmlns:a16="http://schemas.microsoft.com/office/drawing/2014/main" id="{8045443D-09C3-5210-6D1C-230B24E4DE3A}"/>
                </a:ext>
              </a:extLst>
            </p:cNvPr>
            <p:cNvSpPr txBox="1"/>
            <p:nvPr/>
          </p:nvSpPr>
          <p:spPr>
            <a:xfrm>
              <a:off x="6512156" y="4310961"/>
              <a:ext cx="574444" cy="241980"/>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Humber</a:t>
              </a:r>
            </a:p>
          </p:txBody>
        </p:sp>
        <p:sp>
          <p:nvSpPr>
            <p:cNvPr id="27" name="TextBox 26">
              <a:extLst>
                <a:ext uri="{FF2B5EF4-FFF2-40B4-BE49-F238E27FC236}">
                  <a16:creationId xmlns:a16="http://schemas.microsoft.com/office/drawing/2014/main" id="{B3E368AD-C2F1-9F04-4438-1B3F2A5D8ECD}"/>
                </a:ext>
              </a:extLst>
            </p:cNvPr>
            <p:cNvSpPr txBox="1"/>
            <p:nvPr/>
          </p:nvSpPr>
          <p:spPr>
            <a:xfrm>
              <a:off x="6967049" y="5357163"/>
              <a:ext cx="511926" cy="241980"/>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Bacton</a:t>
              </a: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C3CD8329-D078-F146-0590-26A591E4F3BF}"/>
                </a:ext>
              </a:extLst>
            </p:cNvPr>
            <p:cNvSpPr/>
            <p:nvPr/>
          </p:nvSpPr>
          <p:spPr>
            <a:xfrm>
              <a:off x="6896100" y="4861366"/>
              <a:ext cx="152400" cy="177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EE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65B0C1D9-C647-A947-560B-EE3EAD26299D}"/>
                </a:ext>
              </a:extLst>
            </p:cNvPr>
            <p:cNvSpPr txBox="1"/>
            <p:nvPr/>
          </p:nvSpPr>
          <p:spPr>
            <a:xfrm>
              <a:off x="6254456" y="5053840"/>
              <a:ext cx="1032957" cy="241980"/>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Theddlethorp</a:t>
              </a: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DD25FB9D-990F-55A2-5FF2-F4EC3C754658}"/>
                </a:ext>
              </a:extLst>
            </p:cNvPr>
            <p:cNvSpPr txBox="1"/>
            <p:nvPr/>
          </p:nvSpPr>
          <p:spPr>
            <a:xfrm>
              <a:off x="5660308" y="5005092"/>
              <a:ext cx="574444" cy="241980"/>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Hynet</a:t>
              </a:r>
              <a:endPar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35777105-557B-3F74-DDAD-E3E90515929B}"/>
                </a:ext>
              </a:extLst>
            </p:cNvPr>
            <p:cNvSpPr txBox="1"/>
            <p:nvPr/>
          </p:nvSpPr>
          <p:spPr>
            <a:xfrm>
              <a:off x="5754662" y="4425230"/>
              <a:ext cx="904342" cy="241980"/>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Morecambe</a:t>
              </a:r>
            </a:p>
          </p:txBody>
        </p:sp>
      </p:grpSp>
      <p:pic>
        <p:nvPicPr>
          <p:cNvPr id="1058" name="Graphic 1057" descr="CCS (aquifer)">
            <a:extLst>
              <a:ext uri="{FF2B5EF4-FFF2-40B4-BE49-F238E27FC236}">
                <a16:creationId xmlns:a16="http://schemas.microsoft.com/office/drawing/2014/main" id="{DCDF9DE8-9FC6-17AC-257A-ACF6EA500A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50218" y="2161837"/>
            <a:ext cx="625473" cy="434781"/>
          </a:xfrm>
          <a:prstGeom prst="rect">
            <a:avLst/>
          </a:prstGeom>
        </p:spPr>
      </p:pic>
      <p:sp>
        <p:nvSpPr>
          <p:cNvPr id="2053" name="TextBox 2052">
            <a:extLst>
              <a:ext uri="{FF2B5EF4-FFF2-40B4-BE49-F238E27FC236}">
                <a16:creationId xmlns:a16="http://schemas.microsoft.com/office/drawing/2014/main" id="{1992B764-542E-E7AE-06E7-ED7191782F9C}"/>
              </a:ext>
            </a:extLst>
          </p:cNvPr>
          <p:cNvSpPr txBox="1"/>
          <p:nvPr/>
        </p:nvSpPr>
        <p:spPr>
          <a:xfrm>
            <a:off x="8466184" y="5460264"/>
            <a:ext cx="2384237" cy="861774"/>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Arial" panose="020B0604020202020204"/>
                <a:ea typeface="+mn-ea"/>
                <a:cs typeface="+mn-cs"/>
              </a:rPr>
              <a:t>60% </a:t>
            </a:r>
            <a:br>
              <a:rPr kumimoji="0" lang="en-GB" sz="3200" b="1" i="0" u="none" strike="noStrike" kern="1200" cap="none" spc="0" normalizeH="0" baseline="0" noProof="0">
                <a:ln>
                  <a:noFill/>
                </a:ln>
                <a:solidFill>
                  <a:srgbClr val="002060"/>
                </a:solidFill>
                <a:effectLst/>
                <a:uLnTx/>
                <a:uFillTx/>
                <a:latin typeface="Arial" panose="020B0604020202020204"/>
                <a:ea typeface="+mn-ea"/>
                <a:cs typeface="+mn-cs"/>
              </a:rPr>
            </a:br>
            <a:r>
              <a:rPr kumimoji="0" lang="en-GB" sz="1800" b="1" i="0" u="none" strike="noStrike" kern="1200" cap="none" spc="0" normalizeH="0" baseline="0" noProof="0">
                <a:ln>
                  <a:noFill/>
                </a:ln>
                <a:solidFill>
                  <a:srgbClr val="002060"/>
                </a:solidFill>
                <a:effectLst/>
                <a:uLnTx/>
                <a:uFillTx/>
                <a:latin typeface="Arial" panose="020B0604020202020204"/>
                <a:ea typeface="+mn-ea"/>
                <a:cs typeface="+mn-cs"/>
              </a:rPr>
              <a:t>of UK’s abatement</a:t>
            </a:r>
            <a:r>
              <a:rPr kumimoji="0" lang="en-GB" sz="1800" b="1" i="0" u="none" strike="noStrike" kern="1200" cap="none" spc="0" normalizeH="0" baseline="30000" noProof="0">
                <a:ln>
                  <a:noFill/>
                </a:ln>
                <a:solidFill>
                  <a:srgbClr val="002060"/>
                </a:solidFill>
                <a:effectLst/>
                <a:uLnTx/>
                <a:uFillTx/>
                <a:latin typeface="Arial" panose="020B0604020202020204"/>
                <a:ea typeface="+mn-ea"/>
                <a:cs typeface="+mn-cs"/>
              </a:rPr>
              <a:t>1</a:t>
            </a:r>
          </a:p>
        </p:txBody>
      </p:sp>
      <p:grpSp>
        <p:nvGrpSpPr>
          <p:cNvPr id="2055" name="Group 2054">
            <a:extLst>
              <a:ext uri="{FF2B5EF4-FFF2-40B4-BE49-F238E27FC236}">
                <a16:creationId xmlns:a16="http://schemas.microsoft.com/office/drawing/2014/main" id="{E8E26779-A1D3-DDF4-9A8A-FB8020858E74}"/>
              </a:ext>
            </a:extLst>
          </p:cNvPr>
          <p:cNvGrpSpPr/>
          <p:nvPr/>
        </p:nvGrpSpPr>
        <p:grpSpPr>
          <a:xfrm rot="10800000">
            <a:off x="7460394" y="5683031"/>
            <a:ext cx="445513" cy="416239"/>
            <a:chOff x="8131847" y="1871935"/>
            <a:chExt cx="445524" cy="416250"/>
          </a:xfrm>
          <a:solidFill>
            <a:schemeClr val="bg1"/>
          </a:solidFill>
        </p:grpSpPr>
        <p:sp>
          <p:nvSpPr>
            <p:cNvPr id="2056" name="Freeform: Shape 2055">
              <a:extLst>
                <a:ext uri="{FF2B5EF4-FFF2-40B4-BE49-F238E27FC236}">
                  <a16:creationId xmlns:a16="http://schemas.microsoft.com/office/drawing/2014/main" id="{F77F9883-9C49-8291-B5D4-FC78AF79FF09}"/>
                </a:ext>
              </a:extLst>
            </p:cNvPr>
            <p:cNvSpPr/>
            <p:nvPr/>
          </p:nvSpPr>
          <p:spPr>
            <a:xfrm rot="3727576">
              <a:off x="8264511" y="1975324"/>
              <a:ext cx="416250" cy="209471"/>
            </a:xfrm>
            <a:custGeom>
              <a:avLst/>
              <a:gdLst>
                <a:gd name="connsiteX0" fmla="*/ 244867 w 416250"/>
                <a:gd name="connsiteY0" fmla="*/ 208835 h 209471"/>
                <a:gd name="connsiteX1" fmla="*/ 232283 w 416250"/>
                <a:gd name="connsiteY1" fmla="*/ 196327 h 209471"/>
                <a:gd name="connsiteX2" fmla="*/ 233829 w 416250"/>
                <a:gd name="connsiteY2" fmla="*/ 190247 h 209471"/>
                <a:gd name="connsiteX3" fmla="*/ 254142 w 416250"/>
                <a:gd name="connsiteY3" fmla="*/ 153036 h 209471"/>
                <a:gd name="connsiteX4" fmla="*/ 4451 w 416250"/>
                <a:gd name="connsiteY4" fmla="*/ 23067 h 209471"/>
                <a:gd name="connsiteX5" fmla="*/ -762 w 416250"/>
                <a:gd name="connsiteY5" fmla="*/ 6054 h 209471"/>
                <a:gd name="connsiteX6" fmla="*/ 16063 w 416250"/>
                <a:gd name="connsiteY6" fmla="*/ 741 h 209471"/>
                <a:gd name="connsiteX7" fmla="*/ 277152 w 416250"/>
                <a:gd name="connsiteY7" fmla="*/ 136642 h 209471"/>
                <a:gd name="connsiteX8" fmla="*/ 283372 w 416250"/>
                <a:gd name="connsiteY8" fmla="*/ 144156 h 209471"/>
                <a:gd name="connsiteX9" fmla="*/ 282401 w 416250"/>
                <a:gd name="connsiteY9" fmla="*/ 153827 h 209471"/>
                <a:gd name="connsiteX10" fmla="*/ 266151 w 416250"/>
                <a:gd name="connsiteY10" fmla="*/ 183560 h 209471"/>
                <a:gd name="connsiteX11" fmla="*/ 378863 w 416250"/>
                <a:gd name="connsiteY11" fmla="*/ 182877 h 209471"/>
                <a:gd name="connsiteX12" fmla="*/ 319361 w 416250"/>
                <a:gd name="connsiteY12" fmla="*/ 85984 h 209471"/>
                <a:gd name="connsiteX13" fmla="*/ 309546 w 416250"/>
                <a:gd name="connsiteY13" fmla="*/ 108958 h 209471"/>
                <a:gd name="connsiteX14" fmla="*/ 293043 w 416250"/>
                <a:gd name="connsiteY14" fmla="*/ 115591 h 209471"/>
                <a:gd name="connsiteX15" fmla="*/ 286392 w 416250"/>
                <a:gd name="connsiteY15" fmla="*/ 99071 h 209471"/>
                <a:gd name="connsiteX16" fmla="*/ 305735 w 416250"/>
                <a:gd name="connsiteY16" fmla="*/ 53735 h 209471"/>
                <a:gd name="connsiteX17" fmla="*/ 316520 w 416250"/>
                <a:gd name="connsiteY17" fmla="*/ 46113 h 209471"/>
                <a:gd name="connsiteX18" fmla="*/ 328169 w 416250"/>
                <a:gd name="connsiteY18" fmla="*/ 52081 h 209471"/>
                <a:gd name="connsiteX19" fmla="*/ 412154 w 416250"/>
                <a:gd name="connsiteY19" fmla="*/ 188701 h 209471"/>
                <a:gd name="connsiteX20" fmla="*/ 408020 w 416250"/>
                <a:gd name="connsiteY20" fmla="*/ 206005 h 209471"/>
                <a:gd name="connsiteX21" fmla="*/ 401368 w 416250"/>
                <a:gd name="connsiteY21" fmla="*/ 207864 h 209471"/>
                <a:gd name="connsiteX22" fmla="*/ 244939 w 416250"/>
                <a:gd name="connsiteY22" fmla="*/ 208799 h 20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6250" h="209471">
                  <a:moveTo>
                    <a:pt x="244867" y="208835"/>
                  </a:moveTo>
                  <a:cubicBezTo>
                    <a:pt x="237927" y="208857"/>
                    <a:pt x="232319" y="203255"/>
                    <a:pt x="232283" y="196327"/>
                  </a:cubicBezTo>
                  <a:cubicBezTo>
                    <a:pt x="232283" y="194202"/>
                    <a:pt x="232822" y="192110"/>
                    <a:pt x="233829" y="190247"/>
                  </a:cubicBezTo>
                  <a:lnTo>
                    <a:pt x="254142" y="153036"/>
                  </a:lnTo>
                  <a:lnTo>
                    <a:pt x="4451" y="23067"/>
                  </a:lnTo>
                  <a:cubicBezTo>
                    <a:pt x="-1697" y="19813"/>
                    <a:pt x="-4034" y="12195"/>
                    <a:pt x="-762" y="6054"/>
                  </a:cubicBezTo>
                  <a:cubicBezTo>
                    <a:pt x="2437" y="-18"/>
                    <a:pt x="9952" y="-2384"/>
                    <a:pt x="16063" y="741"/>
                  </a:cubicBezTo>
                  <a:lnTo>
                    <a:pt x="277152" y="136642"/>
                  </a:lnTo>
                  <a:cubicBezTo>
                    <a:pt x="280136" y="138217"/>
                    <a:pt x="282401" y="140920"/>
                    <a:pt x="283372" y="144156"/>
                  </a:cubicBezTo>
                  <a:cubicBezTo>
                    <a:pt x="284379" y="147377"/>
                    <a:pt x="284019" y="150868"/>
                    <a:pt x="282401" y="153827"/>
                  </a:cubicBezTo>
                  <a:lnTo>
                    <a:pt x="266151" y="183560"/>
                  </a:lnTo>
                  <a:lnTo>
                    <a:pt x="378863" y="182877"/>
                  </a:lnTo>
                  <a:lnTo>
                    <a:pt x="319361" y="85984"/>
                  </a:lnTo>
                  <a:lnTo>
                    <a:pt x="309546" y="108958"/>
                  </a:lnTo>
                  <a:cubicBezTo>
                    <a:pt x="306813" y="115351"/>
                    <a:pt x="299407" y="118320"/>
                    <a:pt x="293043" y="115591"/>
                  </a:cubicBezTo>
                  <a:cubicBezTo>
                    <a:pt x="286644" y="112863"/>
                    <a:pt x="283659" y="105464"/>
                    <a:pt x="286392" y="99071"/>
                  </a:cubicBezTo>
                  <a:lnTo>
                    <a:pt x="305735" y="53735"/>
                  </a:lnTo>
                  <a:cubicBezTo>
                    <a:pt x="307604" y="49377"/>
                    <a:pt x="311774" y="46436"/>
                    <a:pt x="316520" y="46113"/>
                  </a:cubicBezTo>
                  <a:cubicBezTo>
                    <a:pt x="321231" y="45761"/>
                    <a:pt x="325725" y="48065"/>
                    <a:pt x="328169" y="52081"/>
                  </a:cubicBezTo>
                  <a:lnTo>
                    <a:pt x="412154" y="188701"/>
                  </a:lnTo>
                  <a:cubicBezTo>
                    <a:pt x="415785" y="194626"/>
                    <a:pt x="413917" y="202374"/>
                    <a:pt x="408020" y="206005"/>
                  </a:cubicBezTo>
                  <a:cubicBezTo>
                    <a:pt x="406006" y="207231"/>
                    <a:pt x="403706" y="207875"/>
                    <a:pt x="401368" y="207864"/>
                  </a:cubicBezTo>
                  <a:lnTo>
                    <a:pt x="244939" y="208799"/>
                  </a:lnTo>
                  <a:close/>
                </a:path>
              </a:pathLst>
            </a:custGeom>
            <a:grpFill/>
            <a:ln w="3572" cap="flat">
              <a:noFill/>
              <a:prstDash val="solid"/>
              <a:miter/>
            </a:ln>
          </p:spPr>
          <p:txBody>
            <a:bodyPr rtlCol="0" anchor="ctr"/>
            <a:lstStyle/>
            <a:p>
              <a:pPr marL="0" marR="0" lvl="0" indent="0" algn="l" defTabSz="91440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57" name="Freeform: Shape 2056">
              <a:extLst>
                <a:ext uri="{FF2B5EF4-FFF2-40B4-BE49-F238E27FC236}">
                  <a16:creationId xmlns:a16="http://schemas.microsoft.com/office/drawing/2014/main" id="{B3C3291F-3B58-7457-E82D-FC1BFD0B74C1}"/>
                </a:ext>
              </a:extLst>
            </p:cNvPr>
            <p:cNvSpPr/>
            <p:nvPr/>
          </p:nvSpPr>
          <p:spPr>
            <a:xfrm rot="3727576">
              <a:off x="8028458" y="1975324"/>
              <a:ext cx="416250" cy="209471"/>
            </a:xfrm>
            <a:custGeom>
              <a:avLst/>
              <a:gdLst>
                <a:gd name="connsiteX0" fmla="*/ 244867 w 416250"/>
                <a:gd name="connsiteY0" fmla="*/ 208835 h 209471"/>
                <a:gd name="connsiteX1" fmla="*/ 232283 w 416250"/>
                <a:gd name="connsiteY1" fmla="*/ 196327 h 209471"/>
                <a:gd name="connsiteX2" fmla="*/ 233829 w 416250"/>
                <a:gd name="connsiteY2" fmla="*/ 190247 h 209471"/>
                <a:gd name="connsiteX3" fmla="*/ 254142 w 416250"/>
                <a:gd name="connsiteY3" fmla="*/ 153036 h 209471"/>
                <a:gd name="connsiteX4" fmla="*/ 4451 w 416250"/>
                <a:gd name="connsiteY4" fmla="*/ 23067 h 209471"/>
                <a:gd name="connsiteX5" fmla="*/ -762 w 416250"/>
                <a:gd name="connsiteY5" fmla="*/ 6054 h 209471"/>
                <a:gd name="connsiteX6" fmla="*/ 16063 w 416250"/>
                <a:gd name="connsiteY6" fmla="*/ 741 h 209471"/>
                <a:gd name="connsiteX7" fmla="*/ 277152 w 416250"/>
                <a:gd name="connsiteY7" fmla="*/ 136642 h 209471"/>
                <a:gd name="connsiteX8" fmla="*/ 283372 w 416250"/>
                <a:gd name="connsiteY8" fmla="*/ 144156 h 209471"/>
                <a:gd name="connsiteX9" fmla="*/ 282401 w 416250"/>
                <a:gd name="connsiteY9" fmla="*/ 153827 h 209471"/>
                <a:gd name="connsiteX10" fmla="*/ 266151 w 416250"/>
                <a:gd name="connsiteY10" fmla="*/ 183560 h 209471"/>
                <a:gd name="connsiteX11" fmla="*/ 378863 w 416250"/>
                <a:gd name="connsiteY11" fmla="*/ 182877 h 209471"/>
                <a:gd name="connsiteX12" fmla="*/ 319361 w 416250"/>
                <a:gd name="connsiteY12" fmla="*/ 85984 h 209471"/>
                <a:gd name="connsiteX13" fmla="*/ 309546 w 416250"/>
                <a:gd name="connsiteY13" fmla="*/ 108958 h 209471"/>
                <a:gd name="connsiteX14" fmla="*/ 293043 w 416250"/>
                <a:gd name="connsiteY14" fmla="*/ 115591 h 209471"/>
                <a:gd name="connsiteX15" fmla="*/ 286392 w 416250"/>
                <a:gd name="connsiteY15" fmla="*/ 99071 h 209471"/>
                <a:gd name="connsiteX16" fmla="*/ 305735 w 416250"/>
                <a:gd name="connsiteY16" fmla="*/ 53735 h 209471"/>
                <a:gd name="connsiteX17" fmla="*/ 316520 w 416250"/>
                <a:gd name="connsiteY17" fmla="*/ 46113 h 209471"/>
                <a:gd name="connsiteX18" fmla="*/ 328169 w 416250"/>
                <a:gd name="connsiteY18" fmla="*/ 52081 h 209471"/>
                <a:gd name="connsiteX19" fmla="*/ 412154 w 416250"/>
                <a:gd name="connsiteY19" fmla="*/ 188701 h 209471"/>
                <a:gd name="connsiteX20" fmla="*/ 408020 w 416250"/>
                <a:gd name="connsiteY20" fmla="*/ 206005 h 209471"/>
                <a:gd name="connsiteX21" fmla="*/ 401368 w 416250"/>
                <a:gd name="connsiteY21" fmla="*/ 207864 h 209471"/>
                <a:gd name="connsiteX22" fmla="*/ 244939 w 416250"/>
                <a:gd name="connsiteY22" fmla="*/ 208799 h 20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6250" h="209471">
                  <a:moveTo>
                    <a:pt x="244867" y="208835"/>
                  </a:moveTo>
                  <a:cubicBezTo>
                    <a:pt x="237927" y="208857"/>
                    <a:pt x="232319" y="203255"/>
                    <a:pt x="232283" y="196327"/>
                  </a:cubicBezTo>
                  <a:cubicBezTo>
                    <a:pt x="232283" y="194202"/>
                    <a:pt x="232822" y="192110"/>
                    <a:pt x="233829" y="190247"/>
                  </a:cubicBezTo>
                  <a:lnTo>
                    <a:pt x="254142" y="153036"/>
                  </a:lnTo>
                  <a:lnTo>
                    <a:pt x="4451" y="23067"/>
                  </a:lnTo>
                  <a:cubicBezTo>
                    <a:pt x="-1697" y="19813"/>
                    <a:pt x="-4034" y="12195"/>
                    <a:pt x="-762" y="6054"/>
                  </a:cubicBezTo>
                  <a:cubicBezTo>
                    <a:pt x="2437" y="-18"/>
                    <a:pt x="9952" y="-2384"/>
                    <a:pt x="16063" y="741"/>
                  </a:cubicBezTo>
                  <a:lnTo>
                    <a:pt x="277152" y="136642"/>
                  </a:lnTo>
                  <a:cubicBezTo>
                    <a:pt x="280136" y="138217"/>
                    <a:pt x="282401" y="140920"/>
                    <a:pt x="283372" y="144156"/>
                  </a:cubicBezTo>
                  <a:cubicBezTo>
                    <a:pt x="284379" y="147377"/>
                    <a:pt x="284019" y="150868"/>
                    <a:pt x="282401" y="153827"/>
                  </a:cubicBezTo>
                  <a:lnTo>
                    <a:pt x="266151" y="183560"/>
                  </a:lnTo>
                  <a:lnTo>
                    <a:pt x="378863" y="182877"/>
                  </a:lnTo>
                  <a:lnTo>
                    <a:pt x="319361" y="85984"/>
                  </a:lnTo>
                  <a:lnTo>
                    <a:pt x="309546" y="108958"/>
                  </a:lnTo>
                  <a:cubicBezTo>
                    <a:pt x="306813" y="115351"/>
                    <a:pt x="299407" y="118320"/>
                    <a:pt x="293043" y="115591"/>
                  </a:cubicBezTo>
                  <a:cubicBezTo>
                    <a:pt x="286644" y="112863"/>
                    <a:pt x="283659" y="105464"/>
                    <a:pt x="286392" y="99071"/>
                  </a:cubicBezTo>
                  <a:lnTo>
                    <a:pt x="305735" y="53735"/>
                  </a:lnTo>
                  <a:cubicBezTo>
                    <a:pt x="307604" y="49377"/>
                    <a:pt x="311774" y="46436"/>
                    <a:pt x="316520" y="46113"/>
                  </a:cubicBezTo>
                  <a:cubicBezTo>
                    <a:pt x="321231" y="45761"/>
                    <a:pt x="325725" y="48065"/>
                    <a:pt x="328169" y="52081"/>
                  </a:cubicBezTo>
                  <a:lnTo>
                    <a:pt x="412154" y="188701"/>
                  </a:lnTo>
                  <a:cubicBezTo>
                    <a:pt x="415785" y="194626"/>
                    <a:pt x="413917" y="202374"/>
                    <a:pt x="408020" y="206005"/>
                  </a:cubicBezTo>
                  <a:cubicBezTo>
                    <a:pt x="406006" y="207231"/>
                    <a:pt x="403706" y="207875"/>
                    <a:pt x="401368" y="207864"/>
                  </a:cubicBezTo>
                  <a:lnTo>
                    <a:pt x="244939" y="208799"/>
                  </a:lnTo>
                  <a:close/>
                </a:path>
              </a:pathLst>
            </a:custGeom>
            <a:grpFill/>
            <a:ln w="3572" cap="flat">
              <a:noFill/>
              <a:prstDash val="solid"/>
              <a:miter/>
            </a:ln>
          </p:spPr>
          <p:txBody>
            <a:bodyPr rtlCol="0" anchor="ctr"/>
            <a:lstStyle/>
            <a:p>
              <a:pPr marL="0" marR="0" lvl="0" indent="0" algn="l" defTabSz="914406"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058" name="TextBox 2057">
            <a:extLst>
              <a:ext uri="{FF2B5EF4-FFF2-40B4-BE49-F238E27FC236}">
                <a16:creationId xmlns:a16="http://schemas.microsoft.com/office/drawing/2014/main" id="{3950B62C-FF89-F92E-D48D-68E3302130CF}"/>
              </a:ext>
            </a:extLst>
          </p:cNvPr>
          <p:cNvSpPr txBox="1"/>
          <p:nvPr/>
        </p:nvSpPr>
        <p:spPr>
          <a:xfrm>
            <a:off x="8500351" y="785016"/>
            <a:ext cx="2661171" cy="861774"/>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Arial" panose="020B0604020202020204"/>
                <a:ea typeface="+mn-ea"/>
                <a:cs typeface="+mn-cs"/>
              </a:rPr>
              <a:t>50GW</a:t>
            </a:r>
            <a:r>
              <a:rPr kumimoji="0" lang="en-GB" sz="1800" b="1" i="0" u="none" strike="noStrike" kern="1200" cap="none" spc="0" normalizeH="0" baseline="0" noProof="0">
                <a:ln>
                  <a:noFill/>
                </a:ln>
                <a:solidFill>
                  <a:srgbClr val="002060"/>
                </a:solidFill>
                <a:effectLst/>
                <a:uLnTx/>
                <a:uFillTx/>
                <a:latin typeface="Arial" panose="020B0604020202020204"/>
                <a:ea typeface="+mn-ea"/>
                <a:cs typeface="+mn-cs"/>
              </a:rPr>
              <a:t> fixed &amp; floating offshore wind</a:t>
            </a:r>
            <a:endParaRPr kumimoji="0" lang="en-GB" sz="1800" b="1" i="0" u="none" strike="noStrike" kern="1200" cap="none" spc="0" normalizeH="0" baseline="30000" noProof="0">
              <a:ln>
                <a:noFill/>
              </a:ln>
              <a:solidFill>
                <a:srgbClr val="002060"/>
              </a:solidFill>
              <a:effectLst/>
              <a:uLnTx/>
              <a:uFillTx/>
              <a:latin typeface="Arial" panose="020B0604020202020204"/>
              <a:ea typeface="+mn-ea"/>
              <a:cs typeface="+mn-cs"/>
            </a:endParaRPr>
          </a:p>
        </p:txBody>
      </p:sp>
      <p:pic>
        <p:nvPicPr>
          <p:cNvPr id="2059" name="Graphic 2058">
            <a:extLst>
              <a:ext uri="{FF2B5EF4-FFF2-40B4-BE49-F238E27FC236}">
                <a16:creationId xmlns:a16="http://schemas.microsoft.com/office/drawing/2014/main" id="{1805C79A-9B92-7524-0E05-88CDC16DCF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71106" y="966849"/>
            <a:ext cx="783699" cy="623277"/>
          </a:xfrm>
          <a:prstGeom prst="rect">
            <a:avLst/>
          </a:prstGeom>
        </p:spPr>
      </p:pic>
      <p:sp>
        <p:nvSpPr>
          <p:cNvPr id="2060" name="TextBox 2059">
            <a:extLst>
              <a:ext uri="{FF2B5EF4-FFF2-40B4-BE49-F238E27FC236}">
                <a16:creationId xmlns:a16="http://schemas.microsoft.com/office/drawing/2014/main" id="{06C69D79-9469-E20E-D6BC-50074A14FE1B}"/>
              </a:ext>
            </a:extLst>
          </p:cNvPr>
          <p:cNvSpPr txBox="1"/>
          <p:nvPr/>
        </p:nvSpPr>
        <p:spPr>
          <a:xfrm>
            <a:off x="8466184" y="1883544"/>
            <a:ext cx="2661171" cy="861774"/>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Arial" panose="020B0604020202020204"/>
                <a:ea typeface="+mn-ea"/>
                <a:cs typeface="+mn-cs"/>
              </a:rPr>
              <a:t>78GT </a:t>
            </a:r>
            <a:r>
              <a:rPr kumimoji="0" lang="en-GB" sz="1800" b="1" i="0" u="none" strike="noStrike" kern="1200" cap="none" spc="0" normalizeH="0" baseline="0" noProof="0">
                <a:ln>
                  <a:noFill/>
                </a:ln>
                <a:solidFill>
                  <a:srgbClr val="002060"/>
                </a:solidFill>
                <a:effectLst/>
                <a:uLnTx/>
                <a:uFillTx/>
                <a:latin typeface="Arial" panose="020B0604020202020204"/>
                <a:ea typeface="+mn-ea"/>
                <a:cs typeface="+mn-cs"/>
              </a:rPr>
              <a:t>CO2 storage potential</a:t>
            </a:r>
            <a:endParaRPr kumimoji="0" lang="en-GB" sz="1800" b="1" i="0" u="none" strike="noStrike" kern="1200" cap="none" spc="0" normalizeH="0" baseline="30000" noProof="0">
              <a:ln>
                <a:noFill/>
              </a:ln>
              <a:solidFill>
                <a:srgbClr val="002060"/>
              </a:solidFill>
              <a:effectLst/>
              <a:uLnTx/>
              <a:uFillTx/>
              <a:latin typeface="Arial" panose="020B0604020202020204"/>
              <a:ea typeface="+mn-ea"/>
              <a:cs typeface="+mn-cs"/>
            </a:endParaRPr>
          </a:p>
        </p:txBody>
      </p:sp>
      <p:sp>
        <p:nvSpPr>
          <p:cNvPr id="2061" name="TextBox 2060">
            <a:extLst>
              <a:ext uri="{FF2B5EF4-FFF2-40B4-BE49-F238E27FC236}">
                <a16:creationId xmlns:a16="http://schemas.microsoft.com/office/drawing/2014/main" id="{AC75D0FB-06E0-5E23-04F3-A10DB27B22A9}"/>
              </a:ext>
            </a:extLst>
          </p:cNvPr>
          <p:cNvSpPr txBox="1"/>
          <p:nvPr/>
        </p:nvSpPr>
        <p:spPr>
          <a:xfrm>
            <a:off x="8500350" y="3164812"/>
            <a:ext cx="2661171" cy="861774"/>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Arial" panose="020B0604020202020204"/>
                <a:ea typeface="+mn-ea"/>
                <a:cs typeface="+mn-cs"/>
              </a:rPr>
              <a:t>10GW </a:t>
            </a:r>
            <a:r>
              <a:rPr kumimoji="0" lang="en-GB" sz="1800" b="1" i="0" u="none" strike="noStrike" kern="1200" cap="none" spc="0" normalizeH="0" baseline="0" noProof="0">
                <a:ln>
                  <a:noFill/>
                </a:ln>
                <a:solidFill>
                  <a:srgbClr val="002060"/>
                </a:solidFill>
                <a:effectLst/>
                <a:uLnTx/>
                <a:uFillTx/>
                <a:latin typeface="Arial" panose="020B0604020202020204"/>
                <a:ea typeface="+mn-ea"/>
                <a:cs typeface="+mn-cs"/>
              </a:rPr>
              <a:t>low carbon hydrogen target</a:t>
            </a:r>
            <a:endParaRPr kumimoji="0" lang="en-GB" sz="1800" b="1" i="0" u="none" strike="noStrike" kern="1200" cap="none" spc="0" normalizeH="0" baseline="30000" noProof="0">
              <a:ln>
                <a:noFill/>
              </a:ln>
              <a:solidFill>
                <a:srgbClr val="002060"/>
              </a:solidFill>
              <a:effectLst/>
              <a:uLnTx/>
              <a:uFillTx/>
              <a:latin typeface="Arial" panose="020B0604020202020204"/>
              <a:ea typeface="+mn-ea"/>
              <a:cs typeface="+mn-cs"/>
            </a:endParaRPr>
          </a:p>
        </p:txBody>
      </p:sp>
      <p:pic>
        <p:nvPicPr>
          <p:cNvPr id="2063" name="Graphic 1">
            <a:extLst>
              <a:ext uri="{FF2B5EF4-FFF2-40B4-BE49-F238E27FC236}">
                <a16:creationId xmlns:a16="http://schemas.microsoft.com/office/drawing/2014/main" id="{04F7593B-8EEF-B446-B645-3AFB3286F1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0612" y="4552579"/>
            <a:ext cx="646198" cy="387393"/>
          </a:xfrm>
          <a:prstGeom prst="rect">
            <a:avLst/>
          </a:prstGeom>
        </p:spPr>
      </p:pic>
      <p:pic>
        <p:nvPicPr>
          <p:cNvPr id="2064" name="Graphic 3">
            <a:extLst>
              <a:ext uri="{FF2B5EF4-FFF2-40B4-BE49-F238E27FC236}">
                <a16:creationId xmlns:a16="http://schemas.microsoft.com/office/drawing/2014/main" id="{A133A0FD-CFAC-6F8C-EC96-EA1FB5FE2A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460000">
            <a:off x="7271831" y="3544200"/>
            <a:ext cx="883760" cy="386763"/>
          </a:xfrm>
          <a:prstGeom prst="rect">
            <a:avLst/>
          </a:prstGeom>
        </p:spPr>
      </p:pic>
      <p:sp>
        <p:nvSpPr>
          <p:cNvPr id="2065" name="TextBox 2064">
            <a:extLst>
              <a:ext uri="{FF2B5EF4-FFF2-40B4-BE49-F238E27FC236}">
                <a16:creationId xmlns:a16="http://schemas.microsoft.com/office/drawing/2014/main" id="{74D1A263-7BC2-53CE-93CC-F2BA8C7E373A}"/>
              </a:ext>
            </a:extLst>
          </p:cNvPr>
          <p:cNvSpPr txBox="1"/>
          <p:nvPr/>
        </p:nvSpPr>
        <p:spPr>
          <a:xfrm>
            <a:off x="8466184" y="4263340"/>
            <a:ext cx="2661171" cy="1138773"/>
          </a:xfrm>
          <a:prstGeom prst="rect">
            <a:avLst/>
          </a:prstGeom>
          <a:noFill/>
        </p:spPr>
        <p:txBody>
          <a:bodyPr wrap="square" rtlCol="0">
            <a:spAutoFit/>
          </a:bodyPr>
          <a:lstStyle/>
          <a:p>
            <a:pPr marL="0" marR="0" lvl="0" indent="0" algn="l" defTabSz="91440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2060"/>
                </a:solidFill>
                <a:effectLst/>
                <a:uLnTx/>
                <a:uFillTx/>
                <a:latin typeface="Arial" panose="020B0604020202020204"/>
                <a:ea typeface="+mn-ea"/>
                <a:cs typeface="+mn-cs"/>
              </a:rPr>
              <a:t>100+ </a:t>
            </a:r>
            <a:r>
              <a:rPr kumimoji="0" lang="en-GB" sz="1800" b="1" i="0" u="none" strike="noStrike" kern="1200" cap="none" spc="0" normalizeH="0" baseline="0" noProof="0">
                <a:ln>
                  <a:noFill/>
                </a:ln>
                <a:solidFill>
                  <a:srgbClr val="002060"/>
                </a:solidFill>
                <a:effectLst/>
                <a:uLnTx/>
                <a:uFillTx/>
                <a:latin typeface="Arial" panose="020B0604020202020204"/>
                <a:ea typeface="+mn-ea"/>
                <a:cs typeface="+mn-cs"/>
              </a:rPr>
              <a:t>pipelines with repurposing potential</a:t>
            </a:r>
            <a:endParaRPr kumimoji="0" lang="en-GB" sz="1800" b="1" i="0" u="none" strike="noStrike" kern="1200" cap="none" spc="0" normalizeH="0" baseline="30000" noProof="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4189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A71B82F-AD18-ADE5-86D3-972848DE17DC}"/>
              </a:ext>
            </a:extLst>
          </p:cNvPr>
          <p:cNvPicPr>
            <a:picLocks noChangeAspect="1"/>
          </p:cNvPicPr>
          <p:nvPr/>
        </p:nvPicPr>
        <p:blipFill rotWithShape="1">
          <a:blip r:embed="rId3"/>
          <a:srcRect l="12158"/>
          <a:stretch/>
        </p:blipFill>
        <p:spPr>
          <a:xfrm rot="2419701">
            <a:off x="578844" y="1109905"/>
            <a:ext cx="3838054" cy="2912498"/>
          </a:xfrm>
          <a:prstGeom prst="rect">
            <a:avLst/>
          </a:prstGeom>
          <a:ln>
            <a:noFill/>
          </a:ln>
        </p:spPr>
      </p:pic>
      <p:sp>
        <p:nvSpPr>
          <p:cNvPr id="9" name="Rectangle 8">
            <a:extLst>
              <a:ext uri="{FF2B5EF4-FFF2-40B4-BE49-F238E27FC236}">
                <a16:creationId xmlns:a16="http://schemas.microsoft.com/office/drawing/2014/main" id="{DC619AD4-676E-4A97-A88C-4C28B6B9C3F9}"/>
              </a:ext>
            </a:extLst>
          </p:cNvPr>
          <p:cNvSpPr/>
          <p:nvPr/>
        </p:nvSpPr>
        <p:spPr>
          <a:xfrm>
            <a:off x="0" y="236843"/>
            <a:ext cx="8075488" cy="501635"/>
          </a:xfrm>
          <a:prstGeom prst="rect">
            <a:avLst/>
          </a:prstGeom>
          <a:solidFill>
            <a:srgbClr val="FFFFFF"/>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4"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2060"/>
              </a:solidFill>
              <a:effectLst/>
              <a:uLnTx/>
              <a:uFillTx/>
              <a:latin typeface="Arial" panose="020B0604020202020204"/>
              <a:ea typeface="+mn-ea"/>
              <a:cs typeface="+mn-cs"/>
            </a:endParaRPr>
          </a:p>
        </p:txBody>
      </p:sp>
      <p:pic>
        <p:nvPicPr>
          <p:cNvPr id="19" name="Picture 18">
            <a:extLst>
              <a:ext uri="{FF2B5EF4-FFF2-40B4-BE49-F238E27FC236}">
                <a16:creationId xmlns:a16="http://schemas.microsoft.com/office/drawing/2014/main" id="{E62EEC80-2A60-A82A-43A7-99CD29FCFA7E}"/>
              </a:ext>
            </a:extLst>
          </p:cNvPr>
          <p:cNvPicPr>
            <a:picLocks noChangeAspect="1"/>
          </p:cNvPicPr>
          <p:nvPr/>
        </p:nvPicPr>
        <p:blipFill>
          <a:blip r:embed="rId4"/>
          <a:stretch>
            <a:fillRect/>
          </a:stretch>
        </p:blipFill>
        <p:spPr>
          <a:xfrm>
            <a:off x="4699458" y="976046"/>
            <a:ext cx="7400074" cy="5490378"/>
          </a:xfrm>
          <a:prstGeom prst="rect">
            <a:avLst/>
          </a:prstGeom>
          <a:ln>
            <a:noFill/>
          </a:ln>
          <a:effectLst>
            <a:softEdge rad="112500"/>
          </a:effectLst>
        </p:spPr>
      </p:pic>
      <p:sp>
        <p:nvSpPr>
          <p:cNvPr id="20" name="Title 1">
            <a:extLst>
              <a:ext uri="{FF2B5EF4-FFF2-40B4-BE49-F238E27FC236}">
                <a16:creationId xmlns:a16="http://schemas.microsoft.com/office/drawing/2014/main" id="{78271908-99D6-4582-451D-957FD2BCED8D}"/>
              </a:ext>
            </a:extLst>
          </p:cNvPr>
          <p:cNvSpPr>
            <a:spLocks noGrp="1"/>
          </p:cNvSpPr>
          <p:nvPr>
            <p:ph type="title"/>
          </p:nvPr>
        </p:nvSpPr>
        <p:spPr>
          <a:xfrm>
            <a:off x="237807" y="260437"/>
            <a:ext cx="7527891" cy="454449"/>
          </a:xfrm>
        </p:spPr>
        <p:txBody>
          <a:bodyPr lIns="0" tIns="0" rIns="91438" bIns="45719" anchor="t">
            <a:noAutofit/>
          </a:bodyPr>
          <a:lstStyle/>
          <a:p>
            <a:r>
              <a:rPr lang="en-GB" b="1">
                <a:latin typeface="Arial"/>
                <a:cs typeface="Arial"/>
              </a:rPr>
              <a:t>The Offshore Energy Rubik’s Cube</a:t>
            </a:r>
          </a:p>
        </p:txBody>
      </p:sp>
      <p:sp>
        <p:nvSpPr>
          <p:cNvPr id="36" name="AutoShape 28">
            <a:extLst>
              <a:ext uri="{FF2B5EF4-FFF2-40B4-BE49-F238E27FC236}">
                <a16:creationId xmlns:a16="http://schemas.microsoft.com/office/drawing/2014/main" id="{0B8E4000-18E2-9266-A719-FEF74B414E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9B75F6AC-B2D8-4581-13D5-4E0F5C5B6B84}"/>
              </a:ext>
            </a:extLst>
          </p:cNvPr>
          <p:cNvGrpSpPr/>
          <p:nvPr/>
        </p:nvGrpSpPr>
        <p:grpSpPr>
          <a:xfrm>
            <a:off x="238766" y="4251205"/>
            <a:ext cx="4158860" cy="2389844"/>
            <a:chOff x="330013" y="2663747"/>
            <a:chExt cx="4158860" cy="2389844"/>
          </a:xfrm>
        </p:grpSpPr>
        <p:pic>
          <p:nvPicPr>
            <p:cNvPr id="1060" name="Picture 36">
              <a:extLst>
                <a:ext uri="{FF2B5EF4-FFF2-40B4-BE49-F238E27FC236}">
                  <a16:creationId xmlns:a16="http://schemas.microsoft.com/office/drawing/2014/main" id="{EA7FA954-6FB3-B5E8-4709-46FBD0DDC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785" y="3716754"/>
              <a:ext cx="25336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624404F9-4877-3B21-AA4D-3FE9D6492B8F}"/>
                </a:ext>
              </a:extLst>
            </p:cNvPr>
            <p:cNvPicPr>
              <a:picLocks noChangeAspect="1"/>
            </p:cNvPicPr>
            <p:nvPr/>
          </p:nvPicPr>
          <p:blipFill>
            <a:blip r:embed="rId6"/>
            <a:stretch>
              <a:fillRect/>
            </a:stretch>
          </p:blipFill>
          <p:spPr>
            <a:xfrm>
              <a:off x="330013" y="4172861"/>
              <a:ext cx="1189362" cy="880730"/>
            </a:xfrm>
            <a:prstGeom prst="rect">
              <a:avLst/>
            </a:prstGeom>
          </p:spPr>
        </p:pic>
        <p:pic>
          <p:nvPicPr>
            <p:cNvPr id="2" name="Picture 1" descr="A close-up of a logo&#10;&#10;Description automatically generated">
              <a:extLst>
                <a:ext uri="{FF2B5EF4-FFF2-40B4-BE49-F238E27FC236}">
                  <a16:creationId xmlns:a16="http://schemas.microsoft.com/office/drawing/2014/main" id="{567CB418-F0CA-79AA-22D4-2E2AD046FD8E}"/>
                </a:ext>
              </a:extLst>
            </p:cNvPr>
            <p:cNvPicPr>
              <a:picLocks noChangeAspect="1"/>
            </p:cNvPicPr>
            <p:nvPr/>
          </p:nvPicPr>
          <p:blipFill>
            <a:blip r:embed="rId7"/>
            <a:stretch>
              <a:fillRect/>
            </a:stretch>
          </p:blipFill>
          <p:spPr>
            <a:xfrm>
              <a:off x="3138632" y="4275641"/>
              <a:ext cx="1324906" cy="768274"/>
            </a:xfrm>
            <a:prstGeom prst="rect">
              <a:avLst/>
            </a:prstGeom>
          </p:spPr>
        </p:pic>
        <p:pic>
          <p:nvPicPr>
            <p:cNvPr id="3" name="Picture 2" descr="A close-up of a logo&#10;&#10;Description automatically generated">
              <a:extLst>
                <a:ext uri="{FF2B5EF4-FFF2-40B4-BE49-F238E27FC236}">
                  <a16:creationId xmlns:a16="http://schemas.microsoft.com/office/drawing/2014/main" id="{6A2ED2AF-556C-848E-57B2-ED0529D0132C}"/>
                </a:ext>
              </a:extLst>
            </p:cNvPr>
            <p:cNvPicPr>
              <a:picLocks noChangeAspect="1"/>
            </p:cNvPicPr>
            <p:nvPr/>
          </p:nvPicPr>
          <p:blipFill>
            <a:blip r:embed="rId8"/>
            <a:stretch>
              <a:fillRect/>
            </a:stretch>
          </p:blipFill>
          <p:spPr>
            <a:xfrm>
              <a:off x="384252" y="2663747"/>
              <a:ext cx="959935" cy="805676"/>
            </a:xfrm>
            <a:prstGeom prst="rect">
              <a:avLst/>
            </a:prstGeom>
          </p:spPr>
        </p:pic>
        <p:pic>
          <p:nvPicPr>
            <p:cNvPr id="5" name="Picture 4" descr="A blue and white logo&#10;&#10;Description automatically generated">
              <a:extLst>
                <a:ext uri="{FF2B5EF4-FFF2-40B4-BE49-F238E27FC236}">
                  <a16:creationId xmlns:a16="http://schemas.microsoft.com/office/drawing/2014/main" id="{90DD6A5F-8942-AF37-35FD-D4CB225A6FC7}"/>
                </a:ext>
              </a:extLst>
            </p:cNvPr>
            <p:cNvPicPr>
              <a:picLocks noChangeAspect="1"/>
            </p:cNvPicPr>
            <p:nvPr/>
          </p:nvPicPr>
          <p:blipFill>
            <a:blip r:embed="rId9"/>
            <a:stretch>
              <a:fillRect/>
            </a:stretch>
          </p:blipFill>
          <p:spPr>
            <a:xfrm>
              <a:off x="3141023" y="2716048"/>
              <a:ext cx="1347850" cy="495667"/>
            </a:xfrm>
            <a:prstGeom prst="rect">
              <a:avLst/>
            </a:prstGeom>
          </p:spPr>
        </p:pic>
        <p:pic>
          <p:nvPicPr>
            <p:cNvPr id="6" name="Picture 5" descr="A close up of a logo&#10;&#10;Description automatically generated">
              <a:extLst>
                <a:ext uri="{FF2B5EF4-FFF2-40B4-BE49-F238E27FC236}">
                  <a16:creationId xmlns:a16="http://schemas.microsoft.com/office/drawing/2014/main" id="{3FF6FDD4-D32D-F59E-B9BC-C03D6781CEC4}"/>
                </a:ext>
              </a:extLst>
            </p:cNvPr>
            <p:cNvPicPr>
              <a:picLocks noChangeAspect="1"/>
            </p:cNvPicPr>
            <p:nvPr/>
          </p:nvPicPr>
          <p:blipFill>
            <a:blip r:embed="rId10"/>
            <a:stretch>
              <a:fillRect/>
            </a:stretch>
          </p:blipFill>
          <p:spPr>
            <a:xfrm>
              <a:off x="1607128" y="2887841"/>
              <a:ext cx="1268680" cy="508341"/>
            </a:xfrm>
            <a:prstGeom prst="rect">
              <a:avLst/>
            </a:prstGeom>
          </p:spPr>
        </p:pic>
      </p:grpSp>
      <p:grpSp>
        <p:nvGrpSpPr>
          <p:cNvPr id="25" name="Group 24">
            <a:extLst>
              <a:ext uri="{FF2B5EF4-FFF2-40B4-BE49-F238E27FC236}">
                <a16:creationId xmlns:a16="http://schemas.microsoft.com/office/drawing/2014/main" id="{C31AAEA2-6CAE-1321-F527-06A5D02844C8}"/>
              </a:ext>
            </a:extLst>
          </p:cNvPr>
          <p:cNvGrpSpPr/>
          <p:nvPr/>
        </p:nvGrpSpPr>
        <p:grpSpPr>
          <a:xfrm>
            <a:off x="4829299" y="4334494"/>
            <a:ext cx="2008908" cy="2038597"/>
            <a:chOff x="4898572" y="2592780"/>
            <a:chExt cx="2008908" cy="2038597"/>
          </a:xfrm>
        </p:grpSpPr>
        <p:sp>
          <p:nvSpPr>
            <p:cNvPr id="22" name="Rectangle 21">
              <a:extLst>
                <a:ext uri="{FF2B5EF4-FFF2-40B4-BE49-F238E27FC236}">
                  <a16:creationId xmlns:a16="http://schemas.microsoft.com/office/drawing/2014/main" id="{4C2C7288-864C-5804-61C3-810446D861B3}"/>
                </a:ext>
              </a:extLst>
            </p:cNvPr>
            <p:cNvSpPr/>
            <p:nvPr/>
          </p:nvSpPr>
          <p:spPr>
            <a:xfrm>
              <a:off x="4898572" y="2592780"/>
              <a:ext cx="2008908" cy="203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7BF9B91A-664A-AD19-581B-AE98EFBE3F37}"/>
                </a:ext>
              </a:extLst>
            </p:cNvPr>
            <p:cNvGrpSpPr/>
            <p:nvPr/>
          </p:nvGrpSpPr>
          <p:grpSpPr>
            <a:xfrm>
              <a:off x="4948175" y="3841296"/>
              <a:ext cx="679307" cy="738992"/>
              <a:chOff x="5838825" y="2752725"/>
              <a:chExt cx="1352241" cy="1352550"/>
            </a:xfrm>
          </p:grpSpPr>
          <p:pic>
            <p:nvPicPr>
              <p:cNvPr id="14" name="Picture 13" descr="A yellow triangle with black border&#10;&#10;Description automatically generated">
                <a:extLst>
                  <a:ext uri="{FF2B5EF4-FFF2-40B4-BE49-F238E27FC236}">
                    <a16:creationId xmlns:a16="http://schemas.microsoft.com/office/drawing/2014/main" id="{60025476-8333-C2B9-A706-36139974D8C4}"/>
                  </a:ext>
                </a:extLst>
              </p:cNvPr>
              <p:cNvPicPr>
                <a:picLocks noChangeAspect="1"/>
              </p:cNvPicPr>
              <p:nvPr/>
            </p:nvPicPr>
            <p:blipFill>
              <a:blip r:embed="rId11"/>
              <a:stretch>
                <a:fillRect/>
              </a:stretch>
            </p:blipFill>
            <p:spPr>
              <a:xfrm>
                <a:off x="5838825" y="2752725"/>
                <a:ext cx="514350" cy="1352550"/>
              </a:xfrm>
              <a:prstGeom prst="rect">
                <a:avLst/>
              </a:prstGeom>
            </p:spPr>
          </p:pic>
          <p:pic>
            <p:nvPicPr>
              <p:cNvPr id="15" name="Picture 14">
                <a:extLst>
                  <a:ext uri="{FF2B5EF4-FFF2-40B4-BE49-F238E27FC236}">
                    <a16:creationId xmlns:a16="http://schemas.microsoft.com/office/drawing/2014/main" id="{93FC6786-CAD4-1828-CCE9-16E016DEA165}"/>
                  </a:ext>
                </a:extLst>
              </p:cNvPr>
              <p:cNvPicPr>
                <a:picLocks noChangeAspect="1"/>
              </p:cNvPicPr>
              <p:nvPr/>
            </p:nvPicPr>
            <p:blipFill>
              <a:blip r:embed="rId12"/>
              <a:stretch>
                <a:fillRect/>
              </a:stretch>
            </p:blipFill>
            <p:spPr>
              <a:xfrm>
                <a:off x="6316374" y="2789155"/>
                <a:ext cx="390525" cy="428625"/>
              </a:xfrm>
              <a:prstGeom prst="rect">
                <a:avLst/>
              </a:prstGeom>
            </p:spPr>
          </p:pic>
          <p:pic>
            <p:nvPicPr>
              <p:cNvPr id="16" name="Picture 15">
                <a:extLst>
                  <a:ext uri="{FF2B5EF4-FFF2-40B4-BE49-F238E27FC236}">
                    <a16:creationId xmlns:a16="http://schemas.microsoft.com/office/drawing/2014/main" id="{54E794C4-03FC-488C-E83C-972A581B22F4}"/>
                  </a:ext>
                </a:extLst>
              </p:cNvPr>
              <p:cNvPicPr>
                <a:picLocks noChangeAspect="1"/>
              </p:cNvPicPr>
              <p:nvPr/>
            </p:nvPicPr>
            <p:blipFill>
              <a:blip r:embed="rId13"/>
              <a:stretch>
                <a:fillRect/>
              </a:stretch>
            </p:blipFill>
            <p:spPr>
              <a:xfrm>
                <a:off x="6351196" y="3228975"/>
                <a:ext cx="400050" cy="400050"/>
              </a:xfrm>
              <a:prstGeom prst="rect">
                <a:avLst/>
              </a:prstGeom>
            </p:spPr>
          </p:pic>
          <p:pic>
            <p:nvPicPr>
              <p:cNvPr id="17" name="Picture 16">
                <a:extLst>
                  <a:ext uri="{FF2B5EF4-FFF2-40B4-BE49-F238E27FC236}">
                    <a16:creationId xmlns:a16="http://schemas.microsoft.com/office/drawing/2014/main" id="{AF3BB313-B1DA-CFEC-E6B4-9050B4E6A670}"/>
                  </a:ext>
                </a:extLst>
              </p:cNvPr>
              <p:cNvPicPr>
                <a:picLocks noChangeAspect="1"/>
              </p:cNvPicPr>
              <p:nvPr/>
            </p:nvPicPr>
            <p:blipFill>
              <a:blip r:embed="rId14"/>
              <a:stretch>
                <a:fillRect/>
              </a:stretch>
            </p:blipFill>
            <p:spPr>
              <a:xfrm>
                <a:off x="6346433" y="3664404"/>
                <a:ext cx="409575" cy="400050"/>
              </a:xfrm>
              <a:prstGeom prst="rect">
                <a:avLst/>
              </a:prstGeom>
            </p:spPr>
          </p:pic>
          <p:pic>
            <p:nvPicPr>
              <p:cNvPr id="18" name="Picture 17">
                <a:extLst>
                  <a:ext uri="{FF2B5EF4-FFF2-40B4-BE49-F238E27FC236}">
                    <a16:creationId xmlns:a16="http://schemas.microsoft.com/office/drawing/2014/main" id="{EFEBE9DD-1533-1918-D1FE-C48D8732A4D2}"/>
                  </a:ext>
                </a:extLst>
              </p:cNvPr>
              <p:cNvPicPr>
                <a:picLocks noChangeAspect="1"/>
              </p:cNvPicPr>
              <p:nvPr/>
            </p:nvPicPr>
            <p:blipFill>
              <a:blip r:embed="rId15"/>
              <a:stretch>
                <a:fillRect/>
              </a:stretch>
            </p:blipFill>
            <p:spPr>
              <a:xfrm>
                <a:off x="6762441" y="2858984"/>
                <a:ext cx="428625" cy="1219200"/>
              </a:xfrm>
              <a:prstGeom prst="rect">
                <a:avLst/>
              </a:prstGeom>
            </p:spPr>
          </p:pic>
        </p:grpSp>
        <p:grpSp>
          <p:nvGrpSpPr>
            <p:cNvPr id="8" name="Group 7">
              <a:extLst>
                <a:ext uri="{FF2B5EF4-FFF2-40B4-BE49-F238E27FC236}">
                  <a16:creationId xmlns:a16="http://schemas.microsoft.com/office/drawing/2014/main" id="{647DC876-99A1-3E71-420F-0E03E4AEAB81}"/>
                </a:ext>
              </a:extLst>
            </p:cNvPr>
            <p:cNvGrpSpPr/>
            <p:nvPr/>
          </p:nvGrpSpPr>
          <p:grpSpPr>
            <a:xfrm>
              <a:off x="4947063" y="2630074"/>
              <a:ext cx="220066" cy="1160938"/>
              <a:chOff x="5867400" y="957633"/>
              <a:chExt cx="457571" cy="1764599"/>
            </a:xfrm>
          </p:grpSpPr>
          <p:pic>
            <p:nvPicPr>
              <p:cNvPr id="10" name="Picture 9">
                <a:extLst>
                  <a:ext uri="{FF2B5EF4-FFF2-40B4-BE49-F238E27FC236}">
                    <a16:creationId xmlns:a16="http://schemas.microsoft.com/office/drawing/2014/main" id="{9D11A704-6317-4D9F-3115-29558C2E4FAA}"/>
                  </a:ext>
                </a:extLst>
              </p:cNvPr>
              <p:cNvPicPr>
                <a:picLocks noChangeAspect="1"/>
              </p:cNvPicPr>
              <p:nvPr/>
            </p:nvPicPr>
            <p:blipFill>
              <a:blip r:embed="rId16"/>
              <a:stretch>
                <a:fillRect/>
              </a:stretch>
            </p:blipFill>
            <p:spPr>
              <a:xfrm>
                <a:off x="5876183" y="957633"/>
                <a:ext cx="400050" cy="390525"/>
              </a:xfrm>
              <a:prstGeom prst="rect">
                <a:avLst/>
              </a:prstGeom>
            </p:spPr>
          </p:pic>
          <p:pic>
            <p:nvPicPr>
              <p:cNvPr id="11" name="Picture 10">
                <a:extLst>
                  <a:ext uri="{FF2B5EF4-FFF2-40B4-BE49-F238E27FC236}">
                    <a16:creationId xmlns:a16="http://schemas.microsoft.com/office/drawing/2014/main" id="{4271B42E-5009-4B2D-0588-0DB759E53957}"/>
                  </a:ext>
                </a:extLst>
              </p:cNvPr>
              <p:cNvPicPr>
                <a:picLocks noChangeAspect="1"/>
              </p:cNvPicPr>
              <p:nvPr/>
            </p:nvPicPr>
            <p:blipFill>
              <a:blip r:embed="rId17"/>
              <a:stretch>
                <a:fillRect/>
              </a:stretch>
            </p:blipFill>
            <p:spPr>
              <a:xfrm>
                <a:off x="5871420" y="1408834"/>
                <a:ext cx="409575" cy="438150"/>
              </a:xfrm>
              <a:prstGeom prst="rect">
                <a:avLst/>
              </a:prstGeom>
            </p:spPr>
          </p:pic>
          <p:pic>
            <p:nvPicPr>
              <p:cNvPr id="12" name="Picture 11">
                <a:extLst>
                  <a:ext uri="{FF2B5EF4-FFF2-40B4-BE49-F238E27FC236}">
                    <a16:creationId xmlns:a16="http://schemas.microsoft.com/office/drawing/2014/main" id="{DB881A2A-B256-0BD3-A646-1F9539917DE6}"/>
                  </a:ext>
                </a:extLst>
              </p:cNvPr>
              <p:cNvPicPr>
                <a:picLocks noChangeAspect="1"/>
              </p:cNvPicPr>
              <p:nvPr/>
            </p:nvPicPr>
            <p:blipFill>
              <a:blip r:embed="rId18"/>
              <a:stretch>
                <a:fillRect/>
              </a:stretch>
            </p:blipFill>
            <p:spPr>
              <a:xfrm>
                <a:off x="5867400" y="1805420"/>
                <a:ext cx="457200" cy="476250"/>
              </a:xfrm>
              <a:prstGeom prst="rect">
                <a:avLst/>
              </a:prstGeom>
            </p:spPr>
          </p:pic>
          <p:pic>
            <p:nvPicPr>
              <p:cNvPr id="13" name="Picture 12">
                <a:extLst>
                  <a:ext uri="{FF2B5EF4-FFF2-40B4-BE49-F238E27FC236}">
                    <a16:creationId xmlns:a16="http://schemas.microsoft.com/office/drawing/2014/main" id="{72E38F92-63A3-302C-D682-2542F5CD5273}"/>
                  </a:ext>
                </a:extLst>
              </p:cNvPr>
              <p:cNvPicPr>
                <a:picLocks noChangeAspect="1"/>
              </p:cNvPicPr>
              <p:nvPr/>
            </p:nvPicPr>
            <p:blipFill>
              <a:blip r:embed="rId19"/>
              <a:stretch>
                <a:fillRect/>
              </a:stretch>
            </p:blipFill>
            <p:spPr>
              <a:xfrm>
                <a:off x="5886821" y="2255507"/>
                <a:ext cx="438150" cy="466725"/>
              </a:xfrm>
              <a:prstGeom prst="rect">
                <a:avLst/>
              </a:prstGeom>
            </p:spPr>
          </p:pic>
        </p:grpSp>
        <p:sp>
          <p:nvSpPr>
            <p:cNvPr id="21" name="TextBox 20">
              <a:extLst>
                <a:ext uri="{FF2B5EF4-FFF2-40B4-BE49-F238E27FC236}">
                  <a16:creationId xmlns:a16="http://schemas.microsoft.com/office/drawing/2014/main" id="{FF09EF50-5BB3-3CB8-9558-E874C228A70B}"/>
                </a:ext>
              </a:extLst>
            </p:cNvPr>
            <p:cNvSpPr txBox="1"/>
            <p:nvPr/>
          </p:nvSpPr>
          <p:spPr>
            <a:xfrm>
              <a:off x="5165767" y="2632363"/>
              <a:ext cx="1712023"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Gas fields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Carbon storage licences</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Cable agreements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Carbon storage leases</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                 Offshore wind sites</a:t>
              </a:r>
              <a:endParaRPr kumimoji="0" lang="en-GB" sz="10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pic>
        <p:nvPicPr>
          <p:cNvPr id="23" name="Graphic 22" descr="Crown Estate Scotland">
            <a:extLst>
              <a:ext uri="{FF2B5EF4-FFF2-40B4-BE49-F238E27FC236}">
                <a16:creationId xmlns:a16="http://schemas.microsoft.com/office/drawing/2014/main" id="{7A5A035B-627B-71B6-D17A-42B3543C775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3186" y="5237721"/>
            <a:ext cx="1304925" cy="419100"/>
          </a:xfrm>
          <a:prstGeom prst="rect">
            <a:avLst/>
          </a:prstGeom>
        </p:spPr>
      </p:pic>
      <p:pic>
        <p:nvPicPr>
          <p:cNvPr id="26" name="Picture 25" descr="A logo with a compass and a crown&#10;&#10;Description automatically generated">
            <a:extLst>
              <a:ext uri="{FF2B5EF4-FFF2-40B4-BE49-F238E27FC236}">
                <a16:creationId xmlns:a16="http://schemas.microsoft.com/office/drawing/2014/main" id="{C51DB3FC-A88A-E440-140A-A39A0CB09E6F}"/>
              </a:ext>
            </a:extLst>
          </p:cNvPr>
          <p:cNvPicPr>
            <a:picLocks noChangeAspect="1"/>
          </p:cNvPicPr>
          <p:nvPr/>
        </p:nvPicPr>
        <p:blipFill>
          <a:blip r:embed="rId22"/>
          <a:stretch>
            <a:fillRect/>
          </a:stretch>
        </p:blipFill>
        <p:spPr>
          <a:xfrm>
            <a:off x="1792888" y="5924678"/>
            <a:ext cx="1058306" cy="888400"/>
          </a:xfrm>
          <a:prstGeom prst="rect">
            <a:avLst/>
          </a:prstGeom>
        </p:spPr>
      </p:pic>
    </p:spTree>
    <p:extLst>
      <p:ext uri="{BB962C8B-B14F-4D97-AF65-F5344CB8AC3E}">
        <p14:creationId xmlns:p14="http://schemas.microsoft.com/office/powerpoint/2010/main" val="1371974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17B95-30E3-0CA2-4509-6A877180E660}"/>
            </a:ext>
          </a:extLst>
        </p:cNvPr>
        <p:cNvGrpSpPr/>
        <p:nvPr/>
      </p:nvGrpSpPr>
      <p:grpSpPr>
        <a:xfrm>
          <a:off x="0" y="0"/>
          <a:ext cx="0" cy="0"/>
          <a:chOff x="0" y="0"/>
          <a:chExt cx="0" cy="0"/>
        </a:xfrm>
      </p:grpSpPr>
      <p:sp>
        <p:nvSpPr>
          <p:cNvPr id="13" name="Shape 172">
            <a:extLst>
              <a:ext uri="{FF2B5EF4-FFF2-40B4-BE49-F238E27FC236}">
                <a16:creationId xmlns:a16="http://schemas.microsoft.com/office/drawing/2014/main" id="{D0F8479F-D6A8-DF1A-92B0-B7F2D9B94911}"/>
              </a:ext>
              <a:ext uri="{C183D7F6-B498-43B3-948B-1728B52AA6E4}">
                <adec:decorative xmlns:adec="http://schemas.microsoft.com/office/drawing/2017/decorative" val="1"/>
              </a:ext>
            </a:extLst>
          </p:cNvPr>
          <p:cNvSpPr/>
          <p:nvPr/>
        </p:nvSpPr>
        <p:spPr>
          <a:xfrm>
            <a:off x="0" y="6493802"/>
            <a:ext cx="12192000" cy="369176"/>
          </a:xfrm>
          <a:prstGeom prst="rect">
            <a:avLst/>
          </a:prstGeom>
          <a:solidFill>
            <a:schemeClr val="tx2"/>
          </a:solidFill>
          <a:ln w="12700" cap="flat">
            <a:noFill/>
            <a:miter lim="400000"/>
          </a:ln>
          <a:effectLst/>
          <a:extLst>
            <a:ext uri="{C572A759-6A51-4108-AA02-DFA0A04FC94B}">
              <ma14:wrappingTextBoxFlag xmlns:ma14="http://schemas.microsoft.com/office/mac/drawingml/2011/main" xmlns="" val="1"/>
            </a:ext>
          </a:extLst>
        </p:spPr>
        <p:txBody>
          <a:bodyPr wrap="square" lIns="60883" tIns="60883" rIns="144000" bIns="60883" numCol="1" anchor="ctr">
            <a:spAutoFit/>
          </a:bodyPr>
          <a:lstStyle>
            <a:lvl1pPr algn="ctr">
              <a:defRPr sz="1600" b="1">
                <a:solidFill>
                  <a:srgbClr val="FFFFFF"/>
                </a:solidFill>
              </a:defRPr>
            </a:lvl1pPr>
          </a:lstStyle>
          <a:p>
            <a:pPr marL="0" marR="0" lvl="0" indent="0" algn="r" defTabSz="1217336" rtl="0" eaLnBrk="1" fontAlgn="auto" latinLnBrk="0" hangingPunct="1">
              <a:lnSpc>
                <a:spcPct val="100000"/>
              </a:lnSpc>
              <a:spcBef>
                <a:spcPts val="0"/>
              </a:spcBef>
              <a:spcAft>
                <a:spcPts val="0"/>
              </a:spcAft>
              <a:buClrTx/>
              <a:buSzTx/>
              <a:buFontTx/>
              <a:buNone/>
              <a:tabLst/>
              <a:defRPr/>
            </a:pPr>
            <a:endParaRPr kumimoji="0" sz="1600" b="1"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4" name="Title 3">
            <a:extLst>
              <a:ext uri="{FF2B5EF4-FFF2-40B4-BE49-F238E27FC236}">
                <a16:creationId xmlns:a16="http://schemas.microsoft.com/office/drawing/2014/main" id="{C65A3B92-A7DE-A0A0-3974-DA19D8F12A20}"/>
              </a:ext>
            </a:extLst>
          </p:cNvPr>
          <p:cNvSpPr>
            <a:spLocks noGrp="1"/>
          </p:cNvSpPr>
          <p:nvPr>
            <p:ph type="title"/>
          </p:nvPr>
        </p:nvSpPr>
        <p:spPr/>
        <p:txBody>
          <a:bodyPr>
            <a:normAutofit/>
          </a:bodyPr>
          <a:lstStyle/>
          <a:p>
            <a:r>
              <a:rPr lang="en-US"/>
              <a:t>Aberdeen – Energy City</a:t>
            </a:r>
            <a:endParaRPr lang="en-GB"/>
          </a:p>
        </p:txBody>
      </p:sp>
      <p:pic>
        <p:nvPicPr>
          <p:cNvPr id="3" name="Picture 2">
            <a:extLst>
              <a:ext uri="{FF2B5EF4-FFF2-40B4-BE49-F238E27FC236}">
                <a16:creationId xmlns:a16="http://schemas.microsoft.com/office/drawing/2014/main" id="{93327AFD-A855-8507-E492-5A4B314263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347"/>
          <a:stretch/>
        </p:blipFill>
        <p:spPr bwMode="auto">
          <a:xfrm>
            <a:off x="1588" y="1168384"/>
            <a:ext cx="12190412" cy="532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15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7539"/>
      </p:ext>
    </p:extLst>
  </p:cSld>
  <p:clrMapOvr>
    <a:masterClrMapping/>
  </p:clrMapOvr>
</p:sld>
</file>

<file path=ppt/theme/theme1.xml><?xml version="1.0" encoding="utf-8"?>
<a:theme xmlns:a="http://schemas.openxmlformats.org/drawingml/2006/main" name="OGA_Master_template_16:9">
  <a:themeElements>
    <a:clrScheme name="Custom 1">
      <a:dk1>
        <a:srgbClr val="000000"/>
      </a:dk1>
      <a:lt1>
        <a:srgbClr val="002060"/>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GA_Master_template_16:9">
  <a:themeElements>
    <a:clrScheme name="Custom 1">
      <a:dk1>
        <a:srgbClr val="000000"/>
      </a:dk1>
      <a:lt1>
        <a:srgbClr val="002060"/>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GA_Master_template_16:9">
  <a:themeElements>
    <a:clrScheme name="OGA colours">
      <a:dk1>
        <a:srgbClr val="000000"/>
      </a:dk1>
      <a:lt1>
        <a:srgbClr val="00AEEF"/>
      </a:lt1>
      <a:dk2>
        <a:srgbClr val="0065A2"/>
      </a:dk2>
      <a:lt2>
        <a:srgbClr val="757070"/>
      </a:lt2>
      <a:accent1>
        <a:srgbClr val="84329B"/>
      </a:accent1>
      <a:accent2>
        <a:srgbClr val="EF8200"/>
      </a:accent2>
      <a:accent3>
        <a:srgbClr val="A6192E"/>
      </a:accent3>
      <a:accent4>
        <a:srgbClr val="9A9500"/>
      </a:accent4>
      <a:accent5>
        <a:srgbClr val="63666A"/>
      </a:accent5>
      <a:accent6>
        <a:srgbClr val="00B8B0"/>
      </a:accent6>
      <a:hlink>
        <a:srgbClr val="00AEEF"/>
      </a:hlink>
      <a:folHlink>
        <a:srgbClr val="0065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d5aeebf-4bf0-4b12-9d31-d2af8e896bc4"/>
    <lcf76f155ced4ddcb4097134ff3c332f xmlns="5e511251-8aa9-4613-9501-e0ff726216ff">
      <Terms xmlns="http://schemas.microsoft.com/office/infopath/2007/PartnerControls"/>
    </lcf76f155ced4ddcb4097134ff3c332f>
    <SharedWithUsers xmlns="ad5aeebf-4bf0-4b12-9d31-d2af8e896bc4">
      <UserInfo>
        <DisplayName>Suzie Coull (North Sea Transition Authority)</DisplayName>
        <AccountId>329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0ADB9DEC511D045A36493929EB6D8B6" ma:contentTypeVersion="16" ma:contentTypeDescription="Create a new document." ma:contentTypeScope="" ma:versionID="532b72d91bbcbc10eb87edb173c208af">
  <xsd:schema xmlns:xsd="http://www.w3.org/2001/XMLSchema" xmlns:xs="http://www.w3.org/2001/XMLSchema" xmlns:p="http://schemas.microsoft.com/office/2006/metadata/properties" xmlns:ns2="5e511251-8aa9-4613-9501-e0ff726216ff" xmlns:ns3="ad5aeebf-4bf0-4b12-9d31-d2af8e896bc4" targetNamespace="http://schemas.microsoft.com/office/2006/metadata/properties" ma:root="true" ma:fieldsID="fa3e9b92aeff2901a4294a87919f421f" ns2:_="" ns3:_="">
    <xsd:import namespace="5e511251-8aa9-4613-9501-e0ff726216ff"/>
    <xsd:import namespace="ad5aeebf-4bf0-4b12-9d31-d2af8e896b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11251-8aa9-4613-9501-e0ff726216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10710f-af1f-4457-9596-69bff0e437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5aeebf-4bf0-4b12-9d31-d2af8e896bc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caba38b-29bd-49a3-8ee5-2b9495094efa}" ma:internalName="TaxCatchAll" ma:showField="CatchAllData" ma:web="ad5aeebf-4bf0-4b12-9d31-d2af8e896b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38FF8-A9D9-484C-AF4C-9F76ACA449FC}">
  <ds:schemaRefs>
    <ds:schemaRef ds:uri="http://schemas.microsoft.com/sharepoint/v3/contenttype/forms"/>
  </ds:schemaRefs>
</ds:datastoreItem>
</file>

<file path=customXml/itemProps2.xml><?xml version="1.0" encoding="utf-8"?>
<ds:datastoreItem xmlns:ds="http://schemas.openxmlformats.org/officeDocument/2006/customXml" ds:itemID="{F7F37655-D062-4C28-936D-15121D0744BD}">
  <ds:schemaRefs>
    <ds:schemaRef ds:uri="ad5aeebf-4bf0-4b12-9d31-d2af8e896bc4"/>
    <ds:schemaRef ds:uri="http://purl.org/dc/elements/1.1/"/>
    <ds:schemaRef ds:uri="http://purl.org/dc/dcmitype/"/>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office/infopath/2007/PartnerControls"/>
    <ds:schemaRef ds:uri="5e511251-8aa9-4613-9501-e0ff726216ff"/>
  </ds:schemaRefs>
</ds:datastoreItem>
</file>

<file path=customXml/itemProps3.xml><?xml version="1.0" encoding="utf-8"?>
<ds:datastoreItem xmlns:ds="http://schemas.openxmlformats.org/officeDocument/2006/customXml" ds:itemID="{667D0E9F-DB25-4531-8729-DF3A6E00F5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11251-8aa9-4613-9501-e0ff726216ff"/>
    <ds:schemaRef ds:uri="ad5aeebf-4bf0-4b12-9d31-d2af8e896b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371</TotalTime>
  <Words>267</Words>
  <Application>Microsoft Office PowerPoint</Application>
  <PresentationFormat>Widescreen</PresentationFormat>
  <Paragraphs>53</Paragraphs>
  <Slides>9</Slides>
  <Notes>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9</vt:i4>
      </vt:variant>
    </vt:vector>
  </HeadingPairs>
  <TitlesOfParts>
    <vt:vector size="16" baseType="lpstr">
      <vt:lpstr>Arial</vt:lpstr>
      <vt:lpstr>Calibri</vt:lpstr>
      <vt:lpstr>Calibri Light</vt:lpstr>
      <vt:lpstr>OGA_Master_template_16:9</vt:lpstr>
      <vt:lpstr>6_OGA_Master_template_16:9</vt:lpstr>
      <vt:lpstr>1_Office Theme</vt:lpstr>
      <vt:lpstr>1_OGA_Master_template_16:9</vt:lpstr>
      <vt:lpstr>Aberdeen – Energy City </vt:lpstr>
      <vt:lpstr>Aberdeen – Energy City</vt:lpstr>
      <vt:lpstr>North Sea – Current Context</vt:lpstr>
      <vt:lpstr>Decarbonising domestic production</vt:lpstr>
      <vt:lpstr>PowerPoint Presentation</vt:lpstr>
      <vt:lpstr>Integrated energy hubs</vt:lpstr>
      <vt:lpstr>The Offshore Energy Rubik’s Cube</vt:lpstr>
      <vt:lpstr>Aberdeen – Energy City</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KINGDOM</dc:title>
  <dc:creator>"Richardson Nicholas (Oil and Gas Authority)"</dc:creator>
  <cp:lastModifiedBy>Mark Lammey (North Sea Transition Authority)</cp:lastModifiedBy>
  <cp:revision>1</cp:revision>
  <cp:lastPrinted>2024-05-14T06:23:42Z</cp:lastPrinted>
  <dcterms:created xsi:type="dcterms:W3CDTF">2016-10-17T11:59:42Z</dcterms:created>
  <dcterms:modified xsi:type="dcterms:W3CDTF">2024-05-21T13:35:15Z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2016-10-16T23:00:00Z</vt:filetime>
  </property>
  <property fmtid="{D5CDD505-2E9C-101B-9397-08002B2CF9AE}" pid="3" name="Creator">
    <vt:lpwstr>Adobe InDesign CC 2015 (Macintosh)</vt:lpwstr>
  </property>
  <property fmtid="{D5CDD505-2E9C-101B-9397-08002B2CF9AE}" pid="4" name="LastSaved">
    <vt:filetime>2016-10-16T23:00:00Z</vt:filetime>
  </property>
  <property fmtid="{D5CDD505-2E9C-101B-9397-08002B2CF9AE}" pid="5" name="ContentTypeId">
    <vt:lpwstr>0x010100E0ADB9DEC511D045A36493929EB6D8B6</vt:lpwstr>
  </property>
  <property fmtid="{D5CDD505-2E9C-101B-9397-08002B2CF9AE}" pid="6" name="Category">
    <vt:lpwstr/>
  </property>
  <property fmtid="{D5CDD505-2E9C-101B-9397-08002B2CF9AE}" pid="7" name="MediaServiceImageTags">
    <vt:lpwstr/>
  </property>
</Properties>
</file>